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p:sldMasterIdLst>
    <p:sldMasterId id="2147483648" r:id="rId1"/>
  </p:sldMasterIdLst>
  <p:notesMasterIdLst>
    <p:notesMasterId r:id="rId66"/>
  </p:notesMasterIdLst>
  <p:sldIdLst>
    <p:sldId id="256" r:id="rId2"/>
    <p:sldId id="257" r:id="rId3"/>
    <p:sldId id="277" r:id="rId4"/>
    <p:sldId id="287" r:id="rId5"/>
    <p:sldId id="327" r:id="rId6"/>
    <p:sldId id="334" r:id="rId7"/>
    <p:sldId id="328" r:id="rId8"/>
    <p:sldId id="329" r:id="rId9"/>
    <p:sldId id="330" r:id="rId10"/>
    <p:sldId id="281" r:id="rId11"/>
    <p:sldId id="326" r:id="rId12"/>
    <p:sldId id="331" r:id="rId13"/>
    <p:sldId id="282" r:id="rId14"/>
    <p:sldId id="332" r:id="rId15"/>
    <p:sldId id="333" r:id="rId16"/>
    <p:sldId id="280" r:id="rId17"/>
    <p:sldId id="284" r:id="rId18"/>
    <p:sldId id="335" r:id="rId19"/>
    <p:sldId id="336" r:id="rId20"/>
    <p:sldId id="338" r:id="rId21"/>
    <p:sldId id="340" r:id="rId22"/>
    <p:sldId id="341" r:id="rId23"/>
    <p:sldId id="337" r:id="rId24"/>
    <p:sldId id="294" r:id="rId25"/>
    <p:sldId id="343" r:id="rId26"/>
    <p:sldId id="344" r:id="rId27"/>
    <p:sldId id="345" r:id="rId28"/>
    <p:sldId id="346" r:id="rId29"/>
    <p:sldId id="347" r:id="rId30"/>
    <p:sldId id="348" r:id="rId31"/>
    <p:sldId id="349" r:id="rId32"/>
    <p:sldId id="279" r:id="rId33"/>
    <p:sldId id="350" r:id="rId34"/>
    <p:sldId id="351" r:id="rId35"/>
    <p:sldId id="375" r:id="rId36"/>
    <p:sldId id="377" r:id="rId37"/>
    <p:sldId id="352" r:id="rId38"/>
    <p:sldId id="378" r:id="rId39"/>
    <p:sldId id="353" r:id="rId40"/>
    <p:sldId id="376" r:id="rId41"/>
    <p:sldId id="354" r:id="rId42"/>
    <p:sldId id="379" r:id="rId43"/>
    <p:sldId id="380" r:id="rId44"/>
    <p:sldId id="355" r:id="rId45"/>
    <p:sldId id="382" r:id="rId46"/>
    <p:sldId id="381" r:id="rId47"/>
    <p:sldId id="356" r:id="rId48"/>
    <p:sldId id="384" r:id="rId49"/>
    <p:sldId id="383" r:id="rId50"/>
    <p:sldId id="360" r:id="rId51"/>
    <p:sldId id="385" r:id="rId52"/>
    <p:sldId id="363" r:id="rId53"/>
    <p:sldId id="386" r:id="rId54"/>
    <p:sldId id="364" r:id="rId55"/>
    <p:sldId id="365" r:id="rId56"/>
    <p:sldId id="370" r:id="rId57"/>
    <p:sldId id="387" r:id="rId58"/>
    <p:sldId id="372" r:id="rId59"/>
    <p:sldId id="373" r:id="rId60"/>
    <p:sldId id="388" r:id="rId61"/>
    <p:sldId id="374" r:id="rId62"/>
    <p:sldId id="321" r:id="rId63"/>
    <p:sldId id="369" r:id="rId64"/>
    <p:sldId id="325" r:id="rId6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0000"/>
    <a:srgbClr val="FFCC00"/>
    <a:srgbClr val="E7C7A0"/>
    <a:srgbClr val="526188"/>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1731" autoAdjust="0"/>
    <p:restoredTop sz="79983" autoAdjust="0"/>
  </p:normalViewPr>
  <p:slideViewPr>
    <p:cSldViewPr snapToGrid="0" showGuides="1">
      <p:cViewPr varScale="1">
        <p:scale>
          <a:sx n="126" d="100"/>
          <a:sy n="126" d="100"/>
        </p:scale>
        <p:origin x="1146" y="108"/>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D37EDBB-4C7E-458C-8081-732E81F2C989}" type="datetimeFigureOut">
              <a:rPr lang="zh-CN" altLang="en-US" smtClean="0"/>
              <a:t>2022/7/24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F864D19-9D93-47A8-8EC6-5175BEEC192E}" type="slidenum">
              <a:rPr lang="zh-CN" altLang="en-US" smtClean="0"/>
              <a:t>‹#›</a:t>
            </a:fld>
            <a:endParaRPr lang="zh-CN" altLang="en-US"/>
          </a:p>
        </p:txBody>
      </p:sp>
    </p:spTree>
    <p:extLst>
      <p:ext uri="{BB962C8B-B14F-4D97-AF65-F5344CB8AC3E}">
        <p14:creationId xmlns:p14="http://schemas.microsoft.com/office/powerpoint/2010/main" val="40652251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各位老師們大家好，</a:t>
            </a:r>
            <a:endParaRPr lang="en-US" altLang="zh-TW" dirty="0"/>
          </a:p>
          <a:p>
            <a:r>
              <a:rPr lang="zh-TW" altLang="en-US" dirty="0"/>
              <a:t>我是台北科技大學 資訊工程系 碩士二年級 廖昱翔</a:t>
            </a:r>
            <a:endParaRPr lang="en-US" altLang="zh-TW" dirty="0"/>
          </a:p>
          <a:p>
            <a:r>
              <a:rPr lang="zh-TW" altLang="en-US" dirty="0"/>
              <a:t>首先，感謝各位老師們抽空參加我的口試</a:t>
            </a:r>
            <a:endParaRPr lang="en-US" altLang="zh-TW" dirty="0"/>
          </a:p>
          <a:p>
            <a:r>
              <a:rPr lang="zh-TW" altLang="en-US" dirty="0"/>
              <a:t>我的論文題目是   以瀏覽器擴充套件  提升  網頁事件  觸發後  差異判斷  之  速度</a:t>
            </a:r>
            <a:endParaRPr lang="en-US" altLang="zh-TW" dirty="0"/>
          </a:p>
          <a:p>
            <a:r>
              <a:rPr lang="en-US" altLang="zh-TW" dirty="0"/>
              <a:t>Facilitating   the process rate   of    difference determination    within HTML    after events triggered    in web page</a:t>
            </a:r>
          </a:p>
          <a:p>
            <a:r>
              <a:rPr lang="zh-TW" altLang="en-US" dirty="0"/>
              <a:t>指導教授為陳碩漢老師</a:t>
            </a:r>
            <a:endParaRPr lang="en-US" altLang="zh-TW" dirty="0"/>
          </a:p>
          <a:p>
            <a:endParaRPr lang="en-US" altLang="zh-TW" dirty="0"/>
          </a:p>
          <a:p>
            <a:r>
              <a:rPr lang="en-US" altLang="zh-TW" dirty="0"/>
              <a:t>	</a:t>
            </a:r>
          </a:p>
          <a:p>
            <a:r>
              <a:rPr lang="en-US" altLang="zh-TW" dirty="0"/>
              <a:t>				</a:t>
            </a:r>
          </a:p>
          <a:p>
            <a:endParaRPr lang="en-US" altLang="zh-TW" dirty="0"/>
          </a:p>
          <a:p>
            <a:endParaRPr lang="en-US" altLang="zh-TW" dirty="0"/>
          </a:p>
          <a:p>
            <a:r>
              <a:rPr lang="en-US" altLang="zh-TW" dirty="0"/>
              <a:t>	</a:t>
            </a:r>
          </a:p>
          <a:p>
            <a:r>
              <a:rPr lang="en-US" altLang="zh-TW" dirty="0"/>
              <a:t>	</a:t>
            </a:r>
          </a:p>
        </p:txBody>
      </p:sp>
      <p:sp>
        <p:nvSpPr>
          <p:cNvPr id="4" name="投影片編號版面配置區 3"/>
          <p:cNvSpPr>
            <a:spLocks noGrp="1"/>
          </p:cNvSpPr>
          <p:nvPr>
            <p:ph type="sldNum" sz="quarter" idx="5"/>
          </p:nvPr>
        </p:nvSpPr>
        <p:spPr/>
        <p:txBody>
          <a:bodyPr/>
          <a:lstStyle/>
          <a:p>
            <a:fld id="{0F864D19-9D93-47A8-8EC6-5175BEEC192E}" type="slidenum">
              <a:rPr lang="zh-CN" altLang="en-US" smtClean="0"/>
              <a:t>0</a:t>
            </a:fld>
            <a:endParaRPr lang="zh-CN" altLang="en-US"/>
          </a:p>
        </p:txBody>
      </p:sp>
    </p:spTree>
    <p:extLst>
      <p:ext uri="{BB962C8B-B14F-4D97-AF65-F5344CB8AC3E}">
        <p14:creationId xmlns:p14="http://schemas.microsoft.com/office/powerpoint/2010/main" val="41213973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以上相關背景的內容，接下來會介論研究動機和研究目標。</a:t>
            </a:r>
            <a:endParaRPr lang="en-US" altLang="zh-TW" dirty="0"/>
          </a:p>
        </p:txBody>
      </p:sp>
      <p:sp>
        <p:nvSpPr>
          <p:cNvPr id="4" name="灯片编号占位符 3"/>
          <p:cNvSpPr>
            <a:spLocks noGrp="1"/>
          </p:cNvSpPr>
          <p:nvPr>
            <p:ph type="sldNum" sz="quarter" idx="5"/>
          </p:nvPr>
        </p:nvSpPr>
        <p:spPr/>
        <p:txBody>
          <a:bodyPr/>
          <a:lstStyle/>
          <a:p>
            <a:fld id="{0F864D19-9D93-47A8-8EC6-5175BEEC192E}" type="slidenum">
              <a:rPr lang="zh-CN" altLang="en-US" smtClean="0"/>
              <a:t>9</a:t>
            </a:fld>
            <a:endParaRPr lang="zh-CN" altLang="en-US"/>
          </a:p>
        </p:txBody>
      </p:sp>
    </p:spTree>
    <p:extLst>
      <p:ext uri="{BB962C8B-B14F-4D97-AF65-F5344CB8AC3E}">
        <p14:creationId xmlns:p14="http://schemas.microsoft.com/office/powerpoint/2010/main" val="1360029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剛剛在相關背景下有介紹過網頁自動化腳本，這種腳本最常做的事情就和網頁中的元件互動。</a:t>
            </a:r>
            <a:endParaRPr lang="en-US" altLang="zh-TW" dirty="0"/>
          </a:p>
          <a:p>
            <a:endParaRPr lang="en-US" altLang="zh-TW" dirty="0"/>
          </a:p>
          <a:p>
            <a:r>
              <a:rPr lang="zh-TW" altLang="en-US" dirty="0"/>
              <a:t>通常一整個元件互動的流程是</a:t>
            </a:r>
            <a:endParaRPr lang="en-US" altLang="zh-TW" dirty="0"/>
          </a:p>
          <a:p>
            <a:r>
              <a:rPr lang="zh-TW" altLang="en-US" dirty="0"/>
              <a:t>會等待預期的元件出現，先做</a:t>
            </a:r>
            <a:r>
              <a:rPr lang="en-US" altLang="zh-TW" dirty="0"/>
              <a:t>Set Up </a:t>
            </a:r>
            <a:r>
              <a:rPr lang="zh-TW" altLang="en-US" dirty="0"/>
              <a:t>，然後做出互動的動作，像是點擊按鈕這樣，最後會檢查互動後的變化有沒有出現。</a:t>
            </a:r>
            <a:endParaRPr lang="en-US" altLang="zh-TW" dirty="0"/>
          </a:p>
          <a:p>
            <a:endParaRPr lang="en-US" altLang="zh-TW" dirty="0"/>
          </a:p>
          <a:p>
            <a:r>
              <a:rPr lang="zh-TW" altLang="en-US" dirty="0"/>
              <a:t>最後一步，為了在確定互動後有做出預期的動作，我們會利用</a:t>
            </a:r>
            <a:r>
              <a:rPr lang="en-US" altLang="zh-TW" dirty="0" err="1"/>
              <a:t>XPpath</a:t>
            </a:r>
            <a:r>
              <a:rPr lang="zh-TW" altLang="en-US" dirty="0"/>
              <a:t>條件限制來等該元件出現，</a:t>
            </a:r>
            <a:endParaRPr lang="en-US" altLang="zh-TW" dirty="0"/>
          </a:p>
          <a:p>
            <a:endParaRPr lang="en-US" altLang="zh-TW" dirty="0"/>
          </a:p>
          <a:p>
            <a:r>
              <a:rPr lang="zh-TW" altLang="en-US" dirty="0"/>
              <a:t>例如右圖中</a:t>
            </a:r>
            <a:r>
              <a:rPr lang="en-US" altLang="zh-TW" dirty="0"/>
              <a:t>button</a:t>
            </a:r>
            <a:r>
              <a:rPr lang="zh-TW" altLang="en-US" dirty="0"/>
              <a:t>按鈕，如果去點擊後，他會多一個</a:t>
            </a:r>
            <a:r>
              <a:rPr lang="en-US" altLang="zh-TW" dirty="0"/>
              <a:t>p</a:t>
            </a:r>
            <a:r>
              <a:rPr lang="zh-TW" altLang="en-US" dirty="0"/>
              <a:t>元件出現在畫面上，所以如果我們要驗證這個有沒有互動成功，就驗證這個</a:t>
            </a:r>
            <a:r>
              <a:rPr lang="en-US" altLang="zh-TW" dirty="0"/>
              <a:t>p</a:t>
            </a:r>
            <a:r>
              <a:rPr lang="zh-TW" altLang="en-US" dirty="0"/>
              <a:t>元件有出現在畫面上。</a:t>
            </a:r>
            <a:endParaRPr lang="en-US" altLang="zh-TW" dirty="0"/>
          </a:p>
        </p:txBody>
      </p:sp>
      <p:sp>
        <p:nvSpPr>
          <p:cNvPr id="4" name="灯片编号占位符 3"/>
          <p:cNvSpPr>
            <a:spLocks noGrp="1"/>
          </p:cNvSpPr>
          <p:nvPr>
            <p:ph type="sldNum" sz="quarter" idx="5"/>
          </p:nvPr>
        </p:nvSpPr>
        <p:spPr/>
        <p:txBody>
          <a:bodyPr/>
          <a:lstStyle/>
          <a:p>
            <a:fld id="{0F864D19-9D93-47A8-8EC6-5175BEEC192E}" type="slidenum">
              <a:rPr lang="zh-CN" altLang="en-US" smtClean="0"/>
              <a:t>10</a:t>
            </a:fld>
            <a:endParaRPr lang="zh-CN" altLang="en-US"/>
          </a:p>
        </p:txBody>
      </p:sp>
    </p:spTree>
    <p:extLst>
      <p:ext uri="{BB962C8B-B14F-4D97-AF65-F5344CB8AC3E}">
        <p14:creationId xmlns:p14="http://schemas.microsoft.com/office/powerpoint/2010/main" val="12323497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會遇到有互動後有元件增加的，也會遇到有元件有變化的，</a:t>
            </a:r>
            <a:endParaRPr lang="en-US" altLang="zh-TW" dirty="0"/>
          </a:p>
          <a:p>
            <a:r>
              <a:rPr lang="zh-TW" altLang="en-US" dirty="0"/>
              <a:t>在設計</a:t>
            </a:r>
            <a:r>
              <a:rPr lang="en-US" altLang="zh-TW" dirty="0"/>
              <a:t>XPath</a:t>
            </a:r>
            <a:r>
              <a:rPr lang="zh-TW" altLang="en-US" dirty="0"/>
              <a:t>的時候也會遇到右圖的這種狀況，可以看到右圖中點擊按鈕前後的變化，差別在於</a:t>
            </a:r>
            <a:r>
              <a:rPr lang="en-US" altLang="zh-TW" dirty="0"/>
              <a:t>class</a:t>
            </a:r>
            <a:r>
              <a:rPr lang="zh-TW" altLang="en-US" dirty="0"/>
              <a:t>多了一個</a:t>
            </a:r>
            <a:r>
              <a:rPr lang="en-US" altLang="zh-TW" dirty="0"/>
              <a:t>clicked</a:t>
            </a:r>
            <a:r>
              <a:rPr lang="zh-TW" altLang="en-US" dirty="0"/>
              <a:t>屬性和增加了</a:t>
            </a:r>
            <a:r>
              <a:rPr lang="en-US" altLang="zh-TW" dirty="0"/>
              <a:t>disable</a:t>
            </a:r>
            <a:r>
              <a:rPr lang="zh-TW" altLang="en-US" dirty="0"/>
              <a:t>的屬性，</a:t>
            </a:r>
            <a:endParaRPr lang="en-US" altLang="zh-TW" dirty="0"/>
          </a:p>
          <a:p>
            <a:endParaRPr lang="en-US" altLang="zh-TW" dirty="0"/>
          </a:p>
          <a:p>
            <a:r>
              <a:rPr lang="zh-TW" altLang="en-US" dirty="0"/>
              <a:t>這時我們在設計不會用第一種，因為點擊前可以定位，點擊後因為它</a:t>
            </a:r>
            <a:r>
              <a:rPr lang="en-US" altLang="zh-TW" dirty="0"/>
              <a:t>class</a:t>
            </a:r>
            <a:r>
              <a:rPr lang="zh-TW" altLang="en-US" dirty="0"/>
              <a:t>是等於，所以變化後就無法定位了</a:t>
            </a:r>
            <a:endParaRPr lang="en-US" altLang="zh-TW" dirty="0"/>
          </a:p>
          <a:p>
            <a:endParaRPr lang="en-US" altLang="zh-TW" dirty="0"/>
          </a:p>
          <a:p>
            <a:r>
              <a:rPr lang="zh-TW" altLang="en-US" dirty="0"/>
              <a:t>第二種的話，因為裡面的寫法是</a:t>
            </a:r>
            <a:r>
              <a:rPr lang="en-US" altLang="zh-TW" dirty="0"/>
              <a:t>contains</a:t>
            </a:r>
            <a:r>
              <a:rPr lang="zh-TW" altLang="en-US" dirty="0"/>
              <a:t>，所以變化前後都可以抓到這個元件，雖然可以抓到元件，但無法判斷有沒有正確點擊下去</a:t>
            </a:r>
            <a:endParaRPr lang="en-US" altLang="zh-TW" dirty="0"/>
          </a:p>
          <a:p>
            <a:endParaRPr lang="en-US" altLang="zh-TW" dirty="0"/>
          </a:p>
          <a:p>
            <a:r>
              <a:rPr lang="zh-TW" altLang="en-US" dirty="0"/>
              <a:t>第三個和第四個情況可以當一個就是我們常在用的</a:t>
            </a:r>
            <a:r>
              <a:rPr lang="en-US" altLang="zh-TW" dirty="0"/>
              <a:t>postcondition</a:t>
            </a:r>
            <a:r>
              <a:rPr lang="zh-TW" altLang="en-US" dirty="0"/>
              <a:t>，</a:t>
            </a:r>
            <a:endParaRPr lang="en-US" altLang="zh-TW" dirty="0"/>
          </a:p>
          <a:p>
            <a:r>
              <a:rPr lang="zh-TW" altLang="en-US" dirty="0"/>
              <a:t>前面會先有一個固有的屬性，互動前後都可以利用這個屬性抓到元件，</a:t>
            </a:r>
            <a:endParaRPr lang="en-US" altLang="zh-TW" dirty="0"/>
          </a:p>
          <a:p>
            <a:r>
              <a:rPr lang="zh-TW" altLang="en-US" dirty="0"/>
              <a:t>但後面多了一個條件，上面的是加上</a:t>
            </a:r>
            <a:r>
              <a:rPr lang="en-US" altLang="zh-TW" dirty="0"/>
              <a:t>clicked</a:t>
            </a:r>
            <a:r>
              <a:rPr lang="zh-TW" altLang="en-US" dirty="0"/>
              <a:t>的屬性，下面是加上</a:t>
            </a:r>
            <a:r>
              <a:rPr lang="en-US" altLang="zh-TW" dirty="0"/>
              <a:t>disabled</a:t>
            </a:r>
            <a:r>
              <a:rPr lang="zh-TW" altLang="en-US" dirty="0"/>
              <a:t>的屬性，</a:t>
            </a:r>
            <a:endParaRPr lang="en-US" altLang="zh-TW" dirty="0"/>
          </a:p>
          <a:p>
            <a:r>
              <a:rPr lang="zh-TW" altLang="en-US" dirty="0"/>
              <a:t>這兩個</a:t>
            </a:r>
            <a:r>
              <a:rPr lang="en-US" altLang="zh-TW" dirty="0"/>
              <a:t>XPath</a:t>
            </a:r>
            <a:r>
              <a:rPr lang="zh-TW" altLang="en-US" dirty="0"/>
              <a:t>在互動前都可以抓不到元件，在互動後就可以抓到了，可以很明顯的判斷出是否有正常的互動</a:t>
            </a:r>
            <a:endParaRPr lang="en-US" altLang="zh-TW" dirty="0"/>
          </a:p>
        </p:txBody>
      </p:sp>
      <p:sp>
        <p:nvSpPr>
          <p:cNvPr id="4" name="灯片编号占位符 3"/>
          <p:cNvSpPr>
            <a:spLocks noGrp="1"/>
          </p:cNvSpPr>
          <p:nvPr>
            <p:ph type="sldNum" sz="quarter" idx="5"/>
          </p:nvPr>
        </p:nvSpPr>
        <p:spPr/>
        <p:txBody>
          <a:bodyPr/>
          <a:lstStyle/>
          <a:p>
            <a:fld id="{0F864D19-9D93-47A8-8EC6-5175BEEC192E}" type="slidenum">
              <a:rPr lang="zh-CN" altLang="en-US" smtClean="0"/>
              <a:t>11</a:t>
            </a:fld>
            <a:endParaRPr lang="zh-CN" altLang="en-US"/>
          </a:p>
        </p:txBody>
      </p:sp>
    </p:spTree>
    <p:extLst>
      <p:ext uri="{BB962C8B-B14F-4D97-AF65-F5344CB8AC3E}">
        <p14:creationId xmlns:p14="http://schemas.microsoft.com/office/powerpoint/2010/main" val="7776926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所以我們通常都會去在開發者工具的</a:t>
            </a:r>
            <a:r>
              <a:rPr lang="en-US" altLang="zh-TW" dirty="0"/>
              <a:t>element</a:t>
            </a:r>
            <a:r>
              <a:rPr lang="zh-TW" altLang="en-US" dirty="0"/>
              <a:t>頁面中來找看看有沒有符合的變化，</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但目前會發現在人工尋找，會遇到兩種情況花比較多時間。</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第一種情況，</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通常在找互動變化的時候，都會去開發者工具的</a:t>
            </a:r>
            <a:r>
              <a:rPr lang="en-US" altLang="zh-TW" dirty="0"/>
              <a:t>Element</a:t>
            </a:r>
            <a:r>
              <a:rPr lang="zh-TW" altLang="en-US" dirty="0"/>
              <a:t>頁面找，</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如果有元件或屬性受到互動影響，他就會有紫色的漸淡背景框，提示你這個元件有變化</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但這個變化非常快，如果屬性有變化通常都會反覆的互動，然後仔細的看頁面中  那哪個屬性文字消失  哪個屬性文字出現</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因為有時候不只一個屬性，所以如果有多個屬性的話可能花費的時間就會很久。</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0F864D19-9D93-47A8-8EC6-5175BEEC192E}" type="slidenum">
              <a:rPr lang="zh-CN" altLang="en-US" smtClean="0"/>
              <a:t>12</a:t>
            </a:fld>
            <a:endParaRPr lang="zh-CN" altLang="en-US"/>
          </a:p>
        </p:txBody>
      </p:sp>
    </p:spTree>
    <p:extLst>
      <p:ext uri="{BB962C8B-B14F-4D97-AF65-F5344CB8AC3E}">
        <p14:creationId xmlns:p14="http://schemas.microsoft.com/office/powerpoint/2010/main" val="33032299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然後第二種情況，通常在利用開發者工具的</a:t>
            </a:r>
            <a:r>
              <a:rPr lang="en-US" altLang="zh-TW" dirty="0"/>
              <a:t>”Inspect element”</a:t>
            </a:r>
            <a:r>
              <a:rPr lang="zh-TW" altLang="en-US" dirty="0"/>
              <a:t>的功能，他會直接換到畫面中的元件位置，並且把他的直系階層都展開，</a:t>
            </a:r>
            <a:endParaRPr lang="en-US" altLang="zh-TW" dirty="0"/>
          </a:p>
          <a:p>
            <a:r>
              <a:rPr lang="zh-TW" altLang="en-US" dirty="0"/>
              <a:t>但如果變化的地方不是他的直系階層，而是他的旁系兄弟結點裡面，或是其他沒有被展開畫面的元件，他就不會顯示出他的提示效果 紫色漸淡背景框，</a:t>
            </a:r>
            <a:endParaRPr lang="en-US" altLang="zh-TW" dirty="0"/>
          </a:p>
          <a:p>
            <a:r>
              <a:rPr lang="zh-TW" altLang="en-US" dirty="0"/>
              <a:t>這樣使用者在找變化的時候會忽略到這種變化，尤其是</a:t>
            </a:r>
            <a:r>
              <a:rPr lang="en-US" altLang="zh-TW" dirty="0"/>
              <a:t>HTML</a:t>
            </a:r>
            <a:r>
              <a:rPr lang="zh-TW" altLang="en-US" dirty="0"/>
              <a:t>很大或者是在開發者工具畫面外需要滾動到下面的情況。</a:t>
            </a:r>
            <a:endParaRPr lang="en-US" altLang="zh-TW" dirty="0"/>
          </a:p>
          <a:p>
            <a:endParaRPr lang="en-US" altLang="zh-CN" dirty="0"/>
          </a:p>
          <a:p>
            <a:r>
              <a:rPr lang="zh-TW" altLang="en-US" dirty="0"/>
              <a:t>像圖中的範例， </a:t>
            </a:r>
            <a:r>
              <a:rPr lang="en-US" altLang="zh-TW" dirty="0"/>
              <a:t>… …</a:t>
            </a:r>
            <a:endParaRPr lang="zh-CN" altLang="en-US" dirty="0"/>
          </a:p>
        </p:txBody>
      </p:sp>
      <p:sp>
        <p:nvSpPr>
          <p:cNvPr id="4" name="灯片编号占位符 3"/>
          <p:cNvSpPr>
            <a:spLocks noGrp="1"/>
          </p:cNvSpPr>
          <p:nvPr>
            <p:ph type="sldNum" sz="quarter" idx="5"/>
          </p:nvPr>
        </p:nvSpPr>
        <p:spPr/>
        <p:txBody>
          <a:bodyPr/>
          <a:lstStyle/>
          <a:p>
            <a:fld id="{0F864D19-9D93-47A8-8EC6-5175BEEC192E}" type="slidenum">
              <a:rPr lang="zh-CN" altLang="en-US" smtClean="0"/>
              <a:t>13</a:t>
            </a:fld>
            <a:endParaRPr lang="zh-CN" altLang="en-US"/>
          </a:p>
        </p:txBody>
      </p:sp>
    </p:spTree>
    <p:extLst>
      <p:ext uri="{BB962C8B-B14F-4D97-AF65-F5344CB8AC3E}">
        <p14:creationId xmlns:p14="http://schemas.microsoft.com/office/powerpoint/2010/main" val="12861027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所以此篇論文的目標 以剛剛提的那種情況，降低找尋</a:t>
            </a:r>
            <a:r>
              <a:rPr lang="en-US" altLang="zh-TW" dirty="0"/>
              <a:t>XPath</a:t>
            </a:r>
            <a:r>
              <a:rPr lang="zh-TW" altLang="en-US" dirty="0"/>
              <a:t>互動條件的時間</a:t>
            </a:r>
            <a:endParaRPr lang="en-US" altLang="zh-TW" dirty="0"/>
          </a:p>
          <a:p>
            <a:endParaRPr lang="en-US" altLang="zh-CN" dirty="0"/>
          </a:p>
          <a:p>
            <a:r>
              <a:rPr lang="zh-TW" altLang="en-US" dirty="0"/>
              <a:t>針對此情況，因為使用者都會用開發者工具找</a:t>
            </a:r>
            <a:r>
              <a:rPr lang="en-US" altLang="zh-TW" dirty="0"/>
              <a:t>HTML</a:t>
            </a:r>
            <a:r>
              <a:rPr lang="zh-TW" altLang="en-US" dirty="0"/>
              <a:t>條件</a:t>
            </a:r>
            <a:endParaRPr lang="en-US" altLang="zh-TW" dirty="0"/>
          </a:p>
          <a:p>
            <a:endParaRPr lang="en-US" altLang="zh-CN" dirty="0"/>
          </a:p>
          <a:p>
            <a:r>
              <a:rPr lang="zh-TW" altLang="en-US" dirty="0"/>
              <a:t>所以提出建立一個擴充元件來達成降低時間的效果，</a:t>
            </a:r>
            <a:endParaRPr lang="en-US" altLang="zh-TW" dirty="0"/>
          </a:p>
          <a:p>
            <a:r>
              <a:rPr lang="zh-TW" altLang="en-US" dirty="0"/>
              <a:t>並將顯示畫面放在開發者工具的</a:t>
            </a:r>
            <a:r>
              <a:rPr lang="en-US" altLang="zh-TW" dirty="0"/>
              <a:t>element</a:t>
            </a:r>
            <a:r>
              <a:rPr lang="zh-TW" altLang="en-US" dirty="0"/>
              <a:t>子畫面中，</a:t>
            </a:r>
            <a:endParaRPr lang="en-US" altLang="zh-TW" dirty="0"/>
          </a:p>
          <a:p>
            <a:r>
              <a:rPr lang="zh-TW" altLang="en-US" dirty="0"/>
              <a:t>使用者在使用時可以擴充元件的內容和</a:t>
            </a:r>
            <a:r>
              <a:rPr lang="en-US" altLang="zh-TW" dirty="0"/>
              <a:t>HTML</a:t>
            </a:r>
            <a:r>
              <a:rPr lang="zh-TW" altLang="en-US" dirty="0"/>
              <a:t>左右互相比對來增加效率。</a:t>
            </a:r>
            <a:endParaRPr lang="zh-CN" altLang="en-US" dirty="0"/>
          </a:p>
        </p:txBody>
      </p:sp>
      <p:sp>
        <p:nvSpPr>
          <p:cNvPr id="4" name="灯片编号占位符 3"/>
          <p:cNvSpPr>
            <a:spLocks noGrp="1"/>
          </p:cNvSpPr>
          <p:nvPr>
            <p:ph type="sldNum" sz="quarter" idx="5"/>
          </p:nvPr>
        </p:nvSpPr>
        <p:spPr/>
        <p:txBody>
          <a:bodyPr/>
          <a:lstStyle/>
          <a:p>
            <a:fld id="{0F864D19-9D93-47A8-8EC6-5175BEEC192E}" type="slidenum">
              <a:rPr lang="zh-CN" altLang="en-US" smtClean="0"/>
              <a:t>14</a:t>
            </a:fld>
            <a:endParaRPr lang="zh-CN" altLang="en-US"/>
          </a:p>
        </p:txBody>
      </p:sp>
    </p:spTree>
    <p:extLst>
      <p:ext uri="{BB962C8B-B14F-4D97-AF65-F5344CB8AC3E}">
        <p14:creationId xmlns:p14="http://schemas.microsoft.com/office/powerpoint/2010/main" val="16065106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那接下來會開始介紹</a:t>
            </a:r>
            <a:r>
              <a:rPr lang="en-US" altLang="zh-TW" dirty="0"/>
              <a:t>HTML</a:t>
            </a:r>
            <a:r>
              <a:rPr lang="zh-TW" altLang="en-US" dirty="0"/>
              <a:t>比對之瀏覽器擴充套件設計與實作</a:t>
            </a:r>
            <a:endParaRPr lang="en-US" altLang="zh-TW" dirty="0"/>
          </a:p>
          <a:p>
            <a:r>
              <a:rPr lang="zh-TW" altLang="en-US" dirty="0"/>
              <a:t>這邊瀏覽器的話使用</a:t>
            </a:r>
            <a:r>
              <a:rPr lang="en-US" altLang="zh-TW" dirty="0"/>
              <a:t>Chrome</a:t>
            </a:r>
            <a:r>
              <a:rPr lang="zh-TW" altLang="en-US" dirty="0"/>
              <a:t>來做介紹。</a:t>
            </a:r>
            <a:endParaRPr lang="en-US" altLang="zh-TW" dirty="0"/>
          </a:p>
        </p:txBody>
      </p:sp>
      <p:sp>
        <p:nvSpPr>
          <p:cNvPr id="4" name="灯片编号占位符 3"/>
          <p:cNvSpPr>
            <a:spLocks noGrp="1"/>
          </p:cNvSpPr>
          <p:nvPr>
            <p:ph type="sldNum" sz="quarter" idx="5"/>
          </p:nvPr>
        </p:nvSpPr>
        <p:spPr/>
        <p:txBody>
          <a:bodyPr/>
          <a:lstStyle/>
          <a:p>
            <a:fld id="{0F864D19-9D93-47A8-8EC6-5175BEEC192E}" type="slidenum">
              <a:rPr lang="zh-CN" altLang="en-US" smtClean="0"/>
              <a:t>15</a:t>
            </a:fld>
            <a:endParaRPr lang="zh-CN" altLang="en-US"/>
          </a:p>
        </p:txBody>
      </p:sp>
    </p:spTree>
    <p:extLst>
      <p:ext uri="{BB962C8B-B14F-4D97-AF65-F5344CB8AC3E}">
        <p14:creationId xmlns:p14="http://schemas.microsoft.com/office/powerpoint/2010/main" val="22394734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本擴充套件主要得使用情境是在互動的情況下來做使用的，</a:t>
            </a:r>
            <a:endParaRPr lang="en-US" altLang="zh-TW" dirty="0"/>
          </a:p>
          <a:p>
            <a:r>
              <a:rPr lang="zh-TW" altLang="en-US" dirty="0"/>
              <a:t>所以如果畫面是沒有變化的話，這個擴充套件就沒有什麼效果</a:t>
            </a:r>
            <a:endParaRPr lang="en-US" altLang="zh-TW" dirty="0"/>
          </a:p>
          <a:p>
            <a:endParaRPr lang="en-US" altLang="zh-CN" dirty="0"/>
          </a:p>
          <a:p>
            <a:r>
              <a:rPr lang="zh-TW" altLang="en-US" dirty="0"/>
              <a:t>因為這個擴充套件主要是設定在開發者工具上使用，所以如果要使用的話需要把開發者工具打開配合</a:t>
            </a:r>
            <a:r>
              <a:rPr lang="en-US" altLang="zh-TW" dirty="0"/>
              <a:t>HTML</a:t>
            </a:r>
            <a:r>
              <a:rPr lang="zh-TW" altLang="en-US" dirty="0"/>
              <a:t>來進行使用。</a:t>
            </a:r>
            <a:endParaRPr lang="en-US" altLang="zh-TW" dirty="0"/>
          </a:p>
          <a:p>
            <a:endParaRPr lang="en-US" altLang="zh-CN" dirty="0"/>
          </a:p>
          <a:p>
            <a:r>
              <a:rPr lang="zh-TW" altLang="en-US" dirty="0"/>
              <a:t>主要的功能是為了尋找有變化元件的屬性，讓使用者可以方便快速設計</a:t>
            </a:r>
            <a:r>
              <a:rPr lang="en-US" altLang="zh-TW" dirty="0" err="1"/>
              <a:t>Xpath</a:t>
            </a:r>
            <a:endParaRPr lang="en-US" altLang="zh-TW" dirty="0"/>
          </a:p>
          <a:p>
            <a:endParaRPr lang="en-US" altLang="zh-CN" dirty="0"/>
          </a:p>
          <a:p>
            <a:r>
              <a:rPr lang="zh-TW" altLang="en-US" dirty="0"/>
              <a:t>如右圖如果使用工具的話，就會出現右下圖中的畫面，讓使用者可以把畫面固定下來察看變化並且也可以避免被使用者忽略掉的變化。</a:t>
            </a:r>
            <a:endParaRPr lang="en-US" altLang="zh-CN" dirty="0"/>
          </a:p>
        </p:txBody>
      </p:sp>
      <p:sp>
        <p:nvSpPr>
          <p:cNvPr id="4" name="灯片编号占位符 3"/>
          <p:cNvSpPr>
            <a:spLocks noGrp="1"/>
          </p:cNvSpPr>
          <p:nvPr>
            <p:ph type="sldNum" sz="quarter" idx="5"/>
          </p:nvPr>
        </p:nvSpPr>
        <p:spPr/>
        <p:txBody>
          <a:bodyPr/>
          <a:lstStyle/>
          <a:p>
            <a:fld id="{0F864D19-9D93-47A8-8EC6-5175BEEC192E}" type="slidenum">
              <a:rPr lang="zh-CN" altLang="en-US" smtClean="0"/>
              <a:t>16</a:t>
            </a:fld>
            <a:endParaRPr lang="zh-CN" altLang="en-US"/>
          </a:p>
        </p:txBody>
      </p:sp>
    </p:spTree>
    <p:extLst>
      <p:ext uri="{BB962C8B-B14F-4D97-AF65-F5344CB8AC3E}">
        <p14:creationId xmlns:p14="http://schemas.microsoft.com/office/powerpoint/2010/main" val="37937124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首先這是此擴充程式的系統架構，</a:t>
            </a:r>
            <a:endParaRPr lang="en-US" altLang="zh-TW" dirty="0"/>
          </a:p>
          <a:p>
            <a:r>
              <a:rPr lang="zh-TW" altLang="en-US" dirty="0"/>
              <a:t>一開始是從我們所挑選的</a:t>
            </a:r>
            <a:r>
              <a:rPr lang="en-US" altLang="zh-TW" dirty="0"/>
              <a:t>Chrome</a:t>
            </a:r>
            <a:r>
              <a:rPr lang="zh-TW" altLang="en-US" dirty="0"/>
              <a:t>瀏覽器為開頭，</a:t>
            </a:r>
            <a:endParaRPr lang="en-US" altLang="zh-TW" dirty="0"/>
          </a:p>
          <a:p>
            <a:r>
              <a:rPr lang="zh-TW" altLang="en-US" dirty="0"/>
              <a:t>到了</a:t>
            </a:r>
            <a:r>
              <a:rPr lang="en-US" altLang="zh-TW" dirty="0"/>
              <a:t>Chrome </a:t>
            </a:r>
            <a:r>
              <a:rPr lang="zh-TW" altLang="en-US" dirty="0"/>
              <a:t>擴充套件後有三個分支，分別是 </a:t>
            </a:r>
            <a:r>
              <a:rPr lang="en-US" altLang="zh-TW" dirty="0"/>
              <a:t>… …. ….(</a:t>
            </a:r>
            <a:r>
              <a:rPr lang="zh-TW" altLang="en-US" dirty="0"/>
              <a:t>自己隨機設計台詞</a:t>
            </a:r>
            <a:r>
              <a:rPr lang="en-US" altLang="zh-TW" dirty="0"/>
              <a:t>)</a:t>
            </a:r>
          </a:p>
          <a:p>
            <a:endParaRPr lang="en-US" altLang="zh-TW" dirty="0"/>
          </a:p>
          <a:p>
            <a:endParaRPr lang="en-US" altLang="zh-TW" dirty="0"/>
          </a:p>
          <a:p>
            <a:r>
              <a:rPr lang="zh-TW" altLang="en-US" dirty="0"/>
              <a:t>我們會先從主要的</a:t>
            </a:r>
            <a:r>
              <a:rPr lang="en-US" altLang="zh-TW" dirty="0"/>
              <a:t>HTML</a:t>
            </a:r>
            <a:r>
              <a:rPr lang="zh-TW" altLang="en-US" dirty="0"/>
              <a:t>比對函數開始介紹。</a:t>
            </a:r>
            <a:endParaRPr lang="en-US" altLang="zh-TW" dirty="0"/>
          </a:p>
        </p:txBody>
      </p:sp>
      <p:sp>
        <p:nvSpPr>
          <p:cNvPr id="4" name="灯片编号占位符 3"/>
          <p:cNvSpPr>
            <a:spLocks noGrp="1"/>
          </p:cNvSpPr>
          <p:nvPr>
            <p:ph type="sldNum" sz="quarter" idx="5"/>
          </p:nvPr>
        </p:nvSpPr>
        <p:spPr/>
        <p:txBody>
          <a:bodyPr/>
          <a:lstStyle/>
          <a:p>
            <a:fld id="{0F864D19-9D93-47A8-8EC6-5175BEEC192E}" type="slidenum">
              <a:rPr lang="zh-CN" altLang="en-US" smtClean="0"/>
              <a:t>17</a:t>
            </a:fld>
            <a:endParaRPr lang="zh-CN" altLang="en-US"/>
          </a:p>
        </p:txBody>
      </p:sp>
    </p:spTree>
    <p:extLst>
      <p:ext uri="{BB962C8B-B14F-4D97-AF65-F5344CB8AC3E}">
        <p14:creationId xmlns:p14="http://schemas.microsoft.com/office/powerpoint/2010/main" val="25799967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Text</a:t>
            </a:r>
          </a:p>
          <a:p>
            <a:r>
              <a:rPr lang="en-US" altLang="zh-TW" dirty="0"/>
              <a:t>Element</a:t>
            </a:r>
          </a:p>
          <a:p>
            <a:r>
              <a:rPr lang="zh-TW" altLang="en-US" dirty="0"/>
              <a:t>兩種類別</a:t>
            </a:r>
            <a:endParaRPr lang="zh-CN" altLang="en-US" dirty="0"/>
          </a:p>
        </p:txBody>
      </p:sp>
      <p:sp>
        <p:nvSpPr>
          <p:cNvPr id="4" name="灯片编号占位符 3"/>
          <p:cNvSpPr>
            <a:spLocks noGrp="1"/>
          </p:cNvSpPr>
          <p:nvPr>
            <p:ph type="sldNum" sz="quarter" idx="5"/>
          </p:nvPr>
        </p:nvSpPr>
        <p:spPr/>
        <p:txBody>
          <a:bodyPr/>
          <a:lstStyle/>
          <a:p>
            <a:fld id="{0F864D19-9D93-47A8-8EC6-5175BEEC192E}" type="slidenum">
              <a:rPr lang="zh-CN" altLang="en-US" smtClean="0"/>
              <a:t>18</a:t>
            </a:fld>
            <a:endParaRPr lang="zh-CN" altLang="en-US"/>
          </a:p>
        </p:txBody>
      </p:sp>
    </p:spTree>
    <p:extLst>
      <p:ext uri="{BB962C8B-B14F-4D97-AF65-F5344CB8AC3E}">
        <p14:creationId xmlns:p14="http://schemas.microsoft.com/office/powerpoint/2010/main" val="24549017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在本次報告中，我會先從背景知識開始介紹，</a:t>
            </a:r>
            <a:endParaRPr lang="en-US" altLang="zh-TW" dirty="0"/>
          </a:p>
          <a:p>
            <a:r>
              <a:rPr lang="zh-TW" altLang="en-US" dirty="0"/>
              <a:t>在這些相關背景中，提出此論文的研究動機以及研究目標，</a:t>
            </a:r>
            <a:endParaRPr lang="en-US" altLang="zh-TW" dirty="0"/>
          </a:p>
          <a:p>
            <a:r>
              <a:rPr lang="zh-TW" altLang="en-US" dirty="0"/>
              <a:t>然後開始介紹本論文提出的</a:t>
            </a:r>
            <a:r>
              <a:rPr lang="en-US" altLang="zh-TW" dirty="0"/>
              <a:t>HTML</a:t>
            </a:r>
            <a:r>
              <a:rPr lang="zh-TW" altLang="en-US" dirty="0"/>
              <a:t>比對瀏覽器擴充工具設計及實作，</a:t>
            </a:r>
            <a:endParaRPr lang="en-US" altLang="zh-TW" dirty="0"/>
          </a:p>
          <a:p>
            <a:r>
              <a:rPr lang="zh-TW" altLang="en-US" dirty="0"/>
              <a:t>並選擇五個案例來做使用前後的時間差異，</a:t>
            </a:r>
            <a:endParaRPr lang="en-US" altLang="zh-TW" dirty="0"/>
          </a:p>
          <a:p>
            <a:r>
              <a:rPr lang="zh-TW" altLang="en-US" dirty="0"/>
              <a:t>最後做出總結以及提出未來可以方展的方向。</a:t>
            </a:r>
            <a:endParaRPr lang="en-US" altLang="zh-TW" dirty="0"/>
          </a:p>
        </p:txBody>
      </p:sp>
      <p:sp>
        <p:nvSpPr>
          <p:cNvPr id="4" name="灯片编号占位符 3"/>
          <p:cNvSpPr>
            <a:spLocks noGrp="1"/>
          </p:cNvSpPr>
          <p:nvPr>
            <p:ph type="sldNum" sz="quarter" idx="5"/>
          </p:nvPr>
        </p:nvSpPr>
        <p:spPr/>
        <p:txBody>
          <a:bodyPr/>
          <a:lstStyle/>
          <a:p>
            <a:fld id="{0F864D19-9D93-47A8-8EC6-5175BEEC192E}" type="slidenum">
              <a:rPr lang="zh-CN" altLang="en-US" smtClean="0"/>
              <a:t>1</a:t>
            </a:fld>
            <a:endParaRPr lang="zh-CN" altLang="en-US"/>
          </a:p>
        </p:txBody>
      </p:sp>
    </p:spTree>
    <p:extLst>
      <p:ext uri="{BB962C8B-B14F-4D97-AF65-F5344CB8AC3E}">
        <p14:creationId xmlns:p14="http://schemas.microsoft.com/office/powerpoint/2010/main" val="20518572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Identical</a:t>
            </a:r>
          </a:p>
          <a:p>
            <a:r>
              <a:rPr lang="en-US" altLang="zh-CN" dirty="0"/>
              <a:t>Same but different </a:t>
            </a:r>
          </a:p>
          <a:p>
            <a:r>
              <a:rPr lang="en-US" altLang="zh-CN" dirty="0"/>
              <a:t>Not the same node</a:t>
            </a:r>
          </a:p>
          <a:p>
            <a:r>
              <a:rPr lang="zh-TW" altLang="en-US" dirty="0"/>
              <a:t>三種類別</a:t>
            </a:r>
            <a:endParaRPr lang="en-US" altLang="zh-TW" dirty="0"/>
          </a:p>
          <a:p>
            <a:endParaRPr lang="en-US" altLang="zh-CN" dirty="0"/>
          </a:p>
          <a:p>
            <a:r>
              <a:rPr lang="zh-TW" altLang="en-US" dirty="0"/>
              <a:t>主要方法是使用</a:t>
            </a:r>
            <a:r>
              <a:rPr lang="en-US" altLang="zh-TW" dirty="0"/>
              <a:t>different</a:t>
            </a:r>
            <a:r>
              <a:rPr lang="zh-TW" altLang="en-US" dirty="0"/>
              <a:t>和</a:t>
            </a:r>
            <a:r>
              <a:rPr lang="en-US" altLang="zh-TW" dirty="0"/>
              <a:t>similarity</a:t>
            </a:r>
            <a:r>
              <a:rPr lang="zh-TW" altLang="en-US" dirty="0"/>
              <a:t>兩種變數，</a:t>
            </a:r>
            <a:endParaRPr lang="en-US" altLang="zh-TW" dirty="0"/>
          </a:p>
          <a:p>
            <a:r>
              <a:rPr lang="zh-TW" altLang="en-US" dirty="0"/>
              <a:t>每次比較每種元件都會先看他是不是相等，如果是的話</a:t>
            </a:r>
            <a:r>
              <a:rPr lang="en-US" altLang="zh-TW" dirty="0"/>
              <a:t>different</a:t>
            </a:r>
            <a:r>
              <a:rPr lang="zh-TW" altLang="en-US" dirty="0"/>
              <a:t>會是</a:t>
            </a:r>
            <a:r>
              <a:rPr lang="en-US" altLang="zh-TW" dirty="0"/>
              <a:t>false</a:t>
            </a:r>
            <a:r>
              <a:rPr lang="zh-TW" altLang="en-US" dirty="0"/>
              <a:t>，不是的話就是</a:t>
            </a:r>
            <a:r>
              <a:rPr lang="en-US" altLang="zh-TW" dirty="0"/>
              <a:t>true</a:t>
            </a:r>
          </a:p>
          <a:p>
            <a:r>
              <a:rPr lang="zh-TW" altLang="en-US" dirty="0"/>
              <a:t>然後比較完後會因為她是不是相等來將相對應的權重加在</a:t>
            </a:r>
            <a:r>
              <a:rPr lang="en-US" altLang="zh-TW" dirty="0"/>
              <a:t>similarity</a:t>
            </a:r>
            <a:r>
              <a:rPr lang="zh-TW" altLang="en-US" dirty="0"/>
              <a:t>中。</a:t>
            </a:r>
            <a:endParaRPr lang="en-US" altLang="zh-TW" dirty="0"/>
          </a:p>
          <a:p>
            <a:r>
              <a:rPr lang="zh-TW" altLang="en-US" dirty="0"/>
              <a:t>然後透過這個循環不斷的對這個元件每一個屬性比較，最後會得出此三種類別</a:t>
            </a:r>
            <a:endParaRPr lang="en-US" altLang="zh-TW" dirty="0"/>
          </a:p>
          <a:p>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Different true -&gt; </a:t>
            </a:r>
            <a:r>
              <a:rPr lang="en-US" altLang="zh-CN" dirty="0"/>
              <a:t>Identical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Different false  &amp;&amp; similarity&gt;0 -&gt; </a:t>
            </a:r>
            <a:r>
              <a:rPr lang="en-US" altLang="zh-CN" dirty="0"/>
              <a:t>Same but different </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Different false  &amp;&amp; similarity&lt;0 -&gt;</a:t>
            </a:r>
            <a:r>
              <a:rPr lang="en-US" altLang="zh-CN" dirty="0"/>
              <a:t>Not the same node</a:t>
            </a:r>
            <a:endParaRPr lang="en-US" altLang="zh-TW" dirty="0"/>
          </a:p>
        </p:txBody>
      </p:sp>
      <p:sp>
        <p:nvSpPr>
          <p:cNvPr id="4" name="灯片编号占位符 3"/>
          <p:cNvSpPr>
            <a:spLocks noGrp="1"/>
          </p:cNvSpPr>
          <p:nvPr>
            <p:ph type="sldNum" sz="quarter" idx="5"/>
          </p:nvPr>
        </p:nvSpPr>
        <p:spPr/>
        <p:txBody>
          <a:bodyPr/>
          <a:lstStyle/>
          <a:p>
            <a:fld id="{0F864D19-9D93-47A8-8EC6-5175BEEC192E}" type="slidenum">
              <a:rPr lang="zh-CN" altLang="en-US" smtClean="0"/>
              <a:t>19</a:t>
            </a:fld>
            <a:endParaRPr lang="zh-CN" altLang="en-US"/>
          </a:p>
        </p:txBody>
      </p:sp>
    </p:spTree>
    <p:extLst>
      <p:ext uri="{BB962C8B-B14F-4D97-AF65-F5344CB8AC3E}">
        <p14:creationId xmlns:p14="http://schemas.microsoft.com/office/powerpoint/2010/main" val="22185899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原本的比對輸出</a:t>
            </a:r>
            <a:r>
              <a:rPr lang="en-US" altLang="zh-TW" dirty="0"/>
              <a:t>-&gt;</a:t>
            </a:r>
            <a:r>
              <a:rPr lang="zh-TW" altLang="en-US" dirty="0"/>
              <a:t>僅用簡單的文字和顏色標記來輸出</a:t>
            </a:r>
            <a:endParaRPr lang="en-US" altLang="zh-TW" dirty="0"/>
          </a:p>
          <a:p>
            <a:endParaRPr lang="en-US" altLang="zh-CN" dirty="0"/>
          </a:p>
          <a:p>
            <a:r>
              <a:rPr lang="zh-TW" altLang="en-US" dirty="0"/>
              <a:t>現在改成一個回傳多個內容，將內容都在內部核心都處理好了再回傳給外部程式</a:t>
            </a:r>
            <a:endParaRPr lang="en-US" altLang="zh-TW" dirty="0"/>
          </a:p>
          <a:p>
            <a:endParaRPr lang="en-US" altLang="zh-CN" dirty="0"/>
          </a:p>
          <a:p>
            <a:r>
              <a:rPr lang="en-US" altLang="zh-CN" dirty="0"/>
              <a:t>Change -&gt; </a:t>
            </a:r>
            <a:r>
              <a:rPr lang="zh-TW" altLang="en-US" dirty="0"/>
              <a:t>解析過的節點資訊 </a:t>
            </a:r>
            <a:r>
              <a:rPr lang="en-US" altLang="zh-TW" dirty="0"/>
              <a:t>&amp;&amp;</a:t>
            </a:r>
            <a:r>
              <a:rPr lang="zh-TW" altLang="en-US" dirty="0"/>
              <a:t> </a:t>
            </a:r>
            <a:r>
              <a:rPr lang="en-US" altLang="zh-CN" dirty="0"/>
              <a:t>info-compare</a:t>
            </a:r>
            <a:r>
              <a:rPr lang="zh-TW" altLang="en-US" dirty="0"/>
              <a:t> </a:t>
            </a:r>
            <a:r>
              <a:rPr lang="en-US" altLang="zh-TW" dirty="0"/>
              <a:t>(</a:t>
            </a:r>
            <a:r>
              <a:rPr lang="zh-TW" altLang="en-US" dirty="0"/>
              <a:t>各節點屬性的比對結果</a:t>
            </a:r>
            <a:r>
              <a:rPr lang="en-US" altLang="zh-TW" dirty="0"/>
              <a:t>)</a:t>
            </a:r>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Add -&gt;</a:t>
            </a:r>
            <a:r>
              <a:rPr lang="zh-TW" altLang="en-US" dirty="0"/>
              <a:t>解析過的節點資訊 </a:t>
            </a:r>
            <a:r>
              <a:rPr lang="en-US" altLang="zh-TW" dirty="0"/>
              <a:t>&amp;&amp;</a:t>
            </a:r>
            <a:r>
              <a:rPr lang="zh-TW" altLang="en-US" dirty="0"/>
              <a:t> </a:t>
            </a:r>
            <a:r>
              <a:rPr lang="en-US" altLang="zh-CN" dirty="0" err="1"/>
              <a:t>contentHTML</a:t>
            </a:r>
            <a:r>
              <a:rPr lang="zh-TW" altLang="en-US" dirty="0"/>
              <a:t> </a:t>
            </a:r>
            <a:r>
              <a:rPr lang="en-US" altLang="zh-TW" dirty="0"/>
              <a:t>(</a:t>
            </a:r>
            <a:r>
              <a:rPr lang="zh-TW" altLang="en-US" dirty="0"/>
              <a:t>有差異的全部</a:t>
            </a:r>
            <a:r>
              <a:rPr lang="en-US" altLang="zh-TW" dirty="0"/>
              <a:t>HTML</a:t>
            </a:r>
            <a:r>
              <a:rPr lang="zh-TW" altLang="en-US" dirty="0"/>
              <a:t>文本皆列出</a:t>
            </a:r>
            <a:r>
              <a:rPr lang="en-US" altLang="zh-TW" dirty="0"/>
              <a:t>)</a:t>
            </a:r>
          </a:p>
          <a:p>
            <a:endParaRPr lang="zh-CN" altLang="en-US" dirty="0"/>
          </a:p>
        </p:txBody>
      </p:sp>
      <p:sp>
        <p:nvSpPr>
          <p:cNvPr id="4" name="灯片编号占位符 3"/>
          <p:cNvSpPr>
            <a:spLocks noGrp="1"/>
          </p:cNvSpPr>
          <p:nvPr>
            <p:ph type="sldNum" sz="quarter" idx="5"/>
          </p:nvPr>
        </p:nvSpPr>
        <p:spPr/>
        <p:txBody>
          <a:bodyPr/>
          <a:lstStyle/>
          <a:p>
            <a:fld id="{0F864D19-9D93-47A8-8EC6-5175BEEC192E}" type="slidenum">
              <a:rPr lang="zh-CN" altLang="en-US" smtClean="0"/>
              <a:t>20</a:t>
            </a:fld>
            <a:endParaRPr lang="zh-CN" altLang="en-US"/>
          </a:p>
        </p:txBody>
      </p:sp>
    </p:spTree>
    <p:extLst>
      <p:ext uri="{BB962C8B-B14F-4D97-AF65-F5344CB8AC3E}">
        <p14:creationId xmlns:p14="http://schemas.microsoft.com/office/powerpoint/2010/main" val="38642051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F864D19-9D93-47A8-8EC6-5175BEEC192E}" type="slidenum">
              <a:rPr lang="zh-CN" altLang="en-US" smtClean="0"/>
              <a:t>21</a:t>
            </a:fld>
            <a:endParaRPr lang="zh-CN" altLang="en-US"/>
          </a:p>
        </p:txBody>
      </p:sp>
    </p:spTree>
    <p:extLst>
      <p:ext uri="{BB962C8B-B14F-4D97-AF65-F5344CB8AC3E}">
        <p14:creationId xmlns:p14="http://schemas.microsoft.com/office/powerpoint/2010/main" val="149338614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敘述每個腳本的功能</a:t>
            </a:r>
            <a:endParaRPr lang="en-US" altLang="zh-TW" dirty="0"/>
          </a:p>
          <a:p>
            <a:endParaRPr lang="en-US" altLang="zh-CN" dirty="0"/>
          </a:p>
          <a:p>
            <a:endParaRPr lang="en-US" altLang="zh-CN" dirty="0"/>
          </a:p>
          <a:p>
            <a:r>
              <a:rPr lang="zh-TW" altLang="en-US" dirty="0"/>
              <a:t>提說本次只只用了</a:t>
            </a:r>
            <a:r>
              <a:rPr lang="en-US" altLang="zh-TW" dirty="0"/>
              <a:t>Background Script</a:t>
            </a:r>
            <a:r>
              <a:rPr lang="zh-TW" altLang="en-US" dirty="0"/>
              <a:t> </a:t>
            </a:r>
            <a:r>
              <a:rPr lang="en-US" altLang="zh-TW" dirty="0"/>
              <a:t>&amp;&amp;</a:t>
            </a:r>
            <a:r>
              <a:rPr lang="zh-TW" altLang="en-US" dirty="0"/>
              <a:t> </a:t>
            </a:r>
            <a:r>
              <a:rPr lang="en-US" altLang="zh-TW" sz="1200" dirty="0" err="1">
                <a:solidFill>
                  <a:schemeClr val="bg2">
                    <a:lumMod val="25000"/>
                  </a:schemeClr>
                </a:solidFill>
                <a:latin typeface="標楷體" panose="03000509000000000000" pitchFamily="65" charset="-120"/>
                <a:ea typeface="標楷體" panose="03000509000000000000" pitchFamily="65" charset="-120"/>
                <a:sym typeface="Wingdings" panose="05000000000000000000" pitchFamily="2" charset="2"/>
              </a:rPr>
              <a:t>DevTools</a:t>
            </a:r>
            <a:r>
              <a:rPr lang="en-US" altLang="zh-TW" sz="1200" dirty="0">
                <a:solidFill>
                  <a:schemeClr val="bg2">
                    <a:lumMod val="25000"/>
                  </a:schemeClr>
                </a:solidFill>
                <a:latin typeface="標楷體" panose="03000509000000000000" pitchFamily="65" charset="-120"/>
                <a:ea typeface="標楷體" panose="03000509000000000000" pitchFamily="65" charset="-120"/>
                <a:sym typeface="Wingdings" panose="05000000000000000000" pitchFamily="2" charset="2"/>
              </a:rPr>
              <a:t> Script</a:t>
            </a:r>
            <a:r>
              <a:rPr lang="zh-TW" altLang="en-US" sz="1200" dirty="0">
                <a:solidFill>
                  <a:schemeClr val="bg2">
                    <a:lumMod val="25000"/>
                  </a:schemeClr>
                </a:solidFill>
                <a:latin typeface="標楷體" panose="03000509000000000000" pitchFamily="65" charset="-120"/>
                <a:ea typeface="標楷體" panose="03000509000000000000" pitchFamily="65" charset="-120"/>
                <a:sym typeface="Wingdings" panose="05000000000000000000" pitchFamily="2" charset="2"/>
              </a:rPr>
              <a:t>兩種</a:t>
            </a:r>
            <a:endParaRPr lang="en-US" altLang="zh-TW" sz="1200" dirty="0">
              <a:solidFill>
                <a:schemeClr val="bg2">
                  <a:lumMod val="25000"/>
                </a:schemeClr>
              </a:solidFill>
              <a:latin typeface="標楷體" panose="03000509000000000000" pitchFamily="65" charset="-120"/>
              <a:ea typeface="標楷體" panose="03000509000000000000" pitchFamily="65" charset="-120"/>
              <a:sym typeface="Wingdings" panose="05000000000000000000" pitchFamily="2" charset="2"/>
            </a:endParaRPr>
          </a:p>
          <a:p>
            <a:r>
              <a:rPr lang="zh-TW" altLang="en-US" dirty="0"/>
              <a:t>提說另外兩種的功能</a:t>
            </a:r>
            <a:endParaRPr lang="zh-CN" altLang="en-US" dirty="0"/>
          </a:p>
        </p:txBody>
      </p:sp>
      <p:sp>
        <p:nvSpPr>
          <p:cNvPr id="4" name="灯片编号占位符 3"/>
          <p:cNvSpPr>
            <a:spLocks noGrp="1"/>
          </p:cNvSpPr>
          <p:nvPr>
            <p:ph type="sldNum" sz="quarter" idx="5"/>
          </p:nvPr>
        </p:nvSpPr>
        <p:spPr/>
        <p:txBody>
          <a:bodyPr/>
          <a:lstStyle/>
          <a:p>
            <a:fld id="{0F864D19-9D93-47A8-8EC6-5175BEEC192E}" type="slidenum">
              <a:rPr lang="zh-CN" altLang="en-US" smtClean="0"/>
              <a:t>22</a:t>
            </a:fld>
            <a:endParaRPr lang="zh-CN" altLang="en-US"/>
          </a:p>
        </p:txBody>
      </p:sp>
    </p:spTree>
    <p:extLst>
      <p:ext uri="{BB962C8B-B14F-4D97-AF65-F5344CB8AC3E}">
        <p14:creationId xmlns:p14="http://schemas.microsoft.com/office/powerpoint/2010/main" val="166752227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F864D19-9D93-47A8-8EC6-5175BEEC192E}" type="slidenum">
              <a:rPr lang="zh-CN" altLang="en-US" smtClean="0"/>
              <a:t>23</a:t>
            </a:fld>
            <a:endParaRPr lang="zh-CN" altLang="en-US"/>
          </a:p>
        </p:txBody>
      </p:sp>
    </p:spTree>
    <p:extLst>
      <p:ext uri="{BB962C8B-B14F-4D97-AF65-F5344CB8AC3E}">
        <p14:creationId xmlns:p14="http://schemas.microsoft.com/office/powerpoint/2010/main" val="243757059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敘述一下流程圖</a:t>
            </a:r>
            <a:endParaRPr lang="zh-CN" altLang="en-US" dirty="0"/>
          </a:p>
        </p:txBody>
      </p:sp>
      <p:sp>
        <p:nvSpPr>
          <p:cNvPr id="4" name="灯片编号占位符 3"/>
          <p:cNvSpPr>
            <a:spLocks noGrp="1"/>
          </p:cNvSpPr>
          <p:nvPr>
            <p:ph type="sldNum" sz="quarter" idx="5"/>
          </p:nvPr>
        </p:nvSpPr>
        <p:spPr/>
        <p:txBody>
          <a:bodyPr/>
          <a:lstStyle/>
          <a:p>
            <a:fld id="{0F864D19-9D93-47A8-8EC6-5175BEEC192E}" type="slidenum">
              <a:rPr lang="zh-CN" altLang="en-US" smtClean="0"/>
              <a:t>24</a:t>
            </a:fld>
            <a:endParaRPr lang="zh-CN" altLang="en-US"/>
          </a:p>
        </p:txBody>
      </p:sp>
    </p:spTree>
    <p:extLst>
      <p:ext uri="{BB962C8B-B14F-4D97-AF65-F5344CB8AC3E}">
        <p14:creationId xmlns:p14="http://schemas.microsoft.com/office/powerpoint/2010/main" val="99018821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F864D19-9D93-47A8-8EC6-5175BEEC192E}" type="slidenum">
              <a:rPr lang="zh-CN" altLang="en-US" smtClean="0"/>
              <a:t>25</a:t>
            </a:fld>
            <a:endParaRPr lang="zh-CN" altLang="en-US"/>
          </a:p>
        </p:txBody>
      </p:sp>
    </p:spTree>
    <p:extLst>
      <p:ext uri="{BB962C8B-B14F-4D97-AF65-F5344CB8AC3E}">
        <p14:creationId xmlns:p14="http://schemas.microsoft.com/office/powerpoint/2010/main" val="71945085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F864D19-9D93-47A8-8EC6-5175BEEC192E}" type="slidenum">
              <a:rPr lang="zh-CN" altLang="en-US" smtClean="0"/>
              <a:t>26</a:t>
            </a:fld>
            <a:endParaRPr lang="zh-CN" altLang="en-US"/>
          </a:p>
        </p:txBody>
      </p:sp>
    </p:spTree>
    <p:extLst>
      <p:ext uri="{BB962C8B-B14F-4D97-AF65-F5344CB8AC3E}">
        <p14:creationId xmlns:p14="http://schemas.microsoft.com/office/powerpoint/2010/main" val="267719554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F864D19-9D93-47A8-8EC6-5175BEEC192E}" type="slidenum">
              <a:rPr lang="zh-CN" altLang="en-US" smtClean="0"/>
              <a:t>27</a:t>
            </a:fld>
            <a:endParaRPr lang="zh-CN" altLang="en-US"/>
          </a:p>
        </p:txBody>
      </p:sp>
    </p:spTree>
    <p:extLst>
      <p:ext uri="{BB962C8B-B14F-4D97-AF65-F5344CB8AC3E}">
        <p14:creationId xmlns:p14="http://schemas.microsoft.com/office/powerpoint/2010/main" val="139542263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F864D19-9D93-47A8-8EC6-5175BEEC192E}" type="slidenum">
              <a:rPr lang="zh-CN" altLang="en-US" smtClean="0"/>
              <a:t>28</a:t>
            </a:fld>
            <a:endParaRPr lang="zh-CN" altLang="en-US"/>
          </a:p>
        </p:txBody>
      </p:sp>
    </p:spTree>
    <p:extLst>
      <p:ext uri="{BB962C8B-B14F-4D97-AF65-F5344CB8AC3E}">
        <p14:creationId xmlns:p14="http://schemas.microsoft.com/office/powerpoint/2010/main" val="17101163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首先，會開始介紹背景知識。</a:t>
            </a:r>
            <a:endParaRPr lang="en-US" altLang="zh-TW" dirty="0"/>
          </a:p>
        </p:txBody>
      </p:sp>
      <p:sp>
        <p:nvSpPr>
          <p:cNvPr id="4" name="灯片编号占位符 3"/>
          <p:cNvSpPr>
            <a:spLocks noGrp="1"/>
          </p:cNvSpPr>
          <p:nvPr>
            <p:ph type="sldNum" sz="quarter" idx="5"/>
          </p:nvPr>
        </p:nvSpPr>
        <p:spPr/>
        <p:txBody>
          <a:bodyPr/>
          <a:lstStyle/>
          <a:p>
            <a:fld id="{0F864D19-9D93-47A8-8EC6-5175BEEC192E}" type="slidenum">
              <a:rPr lang="zh-CN" altLang="en-US" smtClean="0"/>
              <a:t>2</a:t>
            </a:fld>
            <a:endParaRPr lang="zh-CN" altLang="en-US"/>
          </a:p>
        </p:txBody>
      </p:sp>
    </p:spTree>
    <p:extLst>
      <p:ext uri="{BB962C8B-B14F-4D97-AF65-F5344CB8AC3E}">
        <p14:creationId xmlns:p14="http://schemas.microsoft.com/office/powerpoint/2010/main" val="110923667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F864D19-9D93-47A8-8EC6-5175BEEC192E}" type="slidenum">
              <a:rPr lang="zh-CN" altLang="en-US" smtClean="0"/>
              <a:t>29</a:t>
            </a:fld>
            <a:endParaRPr lang="zh-CN" altLang="en-US"/>
          </a:p>
        </p:txBody>
      </p:sp>
    </p:spTree>
    <p:extLst>
      <p:ext uri="{BB962C8B-B14F-4D97-AF65-F5344CB8AC3E}">
        <p14:creationId xmlns:p14="http://schemas.microsoft.com/office/powerpoint/2010/main" val="381884270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F864D19-9D93-47A8-8EC6-5175BEEC192E}" type="slidenum">
              <a:rPr lang="zh-CN" altLang="en-US" smtClean="0"/>
              <a:t>30</a:t>
            </a:fld>
            <a:endParaRPr lang="zh-CN" altLang="en-US"/>
          </a:p>
        </p:txBody>
      </p:sp>
    </p:spTree>
    <p:extLst>
      <p:ext uri="{BB962C8B-B14F-4D97-AF65-F5344CB8AC3E}">
        <p14:creationId xmlns:p14="http://schemas.microsoft.com/office/powerpoint/2010/main" val="73384460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實作與設計介紹完了，</a:t>
            </a:r>
            <a:endParaRPr lang="en-US" altLang="zh-TW" dirty="0"/>
          </a:p>
          <a:p>
            <a:r>
              <a:rPr lang="zh-TW" altLang="en-US" dirty="0"/>
              <a:t>現在會開始介紹實驗設計以及實驗結果分析。</a:t>
            </a:r>
            <a:endParaRPr lang="zh-CN" altLang="en-US" dirty="0"/>
          </a:p>
        </p:txBody>
      </p:sp>
      <p:sp>
        <p:nvSpPr>
          <p:cNvPr id="4" name="灯片编号占位符 3"/>
          <p:cNvSpPr>
            <a:spLocks noGrp="1"/>
          </p:cNvSpPr>
          <p:nvPr>
            <p:ph type="sldNum" sz="quarter" idx="5"/>
          </p:nvPr>
        </p:nvSpPr>
        <p:spPr/>
        <p:txBody>
          <a:bodyPr/>
          <a:lstStyle/>
          <a:p>
            <a:fld id="{0F864D19-9D93-47A8-8EC6-5175BEEC192E}" type="slidenum">
              <a:rPr lang="zh-CN" altLang="en-US" smtClean="0"/>
              <a:t>31</a:t>
            </a:fld>
            <a:endParaRPr lang="zh-CN" altLang="en-US"/>
          </a:p>
        </p:txBody>
      </p:sp>
    </p:spTree>
    <p:extLst>
      <p:ext uri="{BB962C8B-B14F-4D97-AF65-F5344CB8AC3E}">
        <p14:creationId xmlns:p14="http://schemas.microsoft.com/office/powerpoint/2010/main" val="283760332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為了要測試這個工具的實際效果，在設計實驗的過程中以   </a:t>
            </a:r>
            <a:endParaRPr lang="en-US" altLang="zh-TW"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zh-TW" altLang="en-US" sz="1200" dirty="0">
                <a:solidFill>
                  <a:schemeClr val="tx1">
                    <a:lumMod val="75000"/>
                    <a:lumOff val="25000"/>
                  </a:schemeClr>
                </a:solidFill>
                <a:latin typeface="標楷體" panose="03000509000000000000" pitchFamily="65" charset="-120"/>
                <a:ea typeface="標楷體" panose="03000509000000000000" pitchFamily="65" charset="-120"/>
              </a:rPr>
              <a:t>實驗網頁  </a:t>
            </a:r>
            <a:r>
              <a:rPr lang="en-US" altLang="zh-TW" sz="1200" dirty="0">
                <a:solidFill>
                  <a:schemeClr val="tx1">
                    <a:lumMod val="75000"/>
                    <a:lumOff val="25000"/>
                  </a:schemeClr>
                </a:solidFill>
                <a:latin typeface="標楷體" panose="03000509000000000000" pitchFamily="65" charset="-120"/>
                <a:ea typeface="標楷體" panose="03000509000000000000" pitchFamily="65" charset="-120"/>
              </a:rPr>
              <a:t>2. </a:t>
            </a:r>
            <a:r>
              <a:rPr lang="zh-TW" altLang="en-US" sz="1200" dirty="0">
                <a:solidFill>
                  <a:schemeClr val="tx1">
                    <a:lumMod val="75000"/>
                    <a:lumOff val="25000"/>
                  </a:schemeClr>
                </a:solidFill>
                <a:latin typeface="標楷體" panose="03000509000000000000" pitchFamily="65" charset="-120"/>
                <a:ea typeface="標楷體" panose="03000509000000000000" pitchFamily="65" charset="-120"/>
              </a:rPr>
              <a:t>實驗實例數量  </a:t>
            </a:r>
            <a:r>
              <a:rPr lang="en-US" altLang="zh-TW" sz="1200" dirty="0">
                <a:solidFill>
                  <a:schemeClr val="tx1">
                    <a:lumMod val="75000"/>
                    <a:lumOff val="25000"/>
                  </a:schemeClr>
                </a:solidFill>
                <a:latin typeface="標楷體" panose="03000509000000000000" pitchFamily="65" charset="-120"/>
                <a:ea typeface="標楷體" panose="03000509000000000000" pitchFamily="65" charset="-120"/>
              </a:rPr>
              <a:t>3.</a:t>
            </a:r>
            <a:r>
              <a:rPr lang="zh-TW" altLang="en-US" sz="1200" dirty="0">
                <a:solidFill>
                  <a:schemeClr val="tx1">
                    <a:lumMod val="75000"/>
                    <a:lumOff val="25000"/>
                  </a:schemeClr>
                </a:solidFill>
                <a:latin typeface="標楷體" panose="03000509000000000000" pitchFamily="65" charset="-120"/>
                <a:ea typeface="標楷體" panose="03000509000000000000" pitchFamily="65" charset="-120"/>
              </a:rPr>
              <a:t>實驗人員  </a:t>
            </a:r>
            <a:r>
              <a:rPr lang="en-US" altLang="zh-TW" sz="1200" dirty="0">
                <a:solidFill>
                  <a:schemeClr val="tx1">
                    <a:lumMod val="75000"/>
                    <a:lumOff val="25000"/>
                  </a:schemeClr>
                </a:solidFill>
                <a:latin typeface="標楷體" panose="03000509000000000000" pitchFamily="65" charset="-120"/>
                <a:ea typeface="標楷體" panose="03000509000000000000" pitchFamily="65" charset="-120"/>
              </a:rPr>
              <a:t>4.</a:t>
            </a:r>
            <a:r>
              <a:rPr lang="zh-TW" altLang="en-US" sz="1200" dirty="0">
                <a:solidFill>
                  <a:schemeClr val="tx1">
                    <a:lumMod val="75000"/>
                    <a:lumOff val="25000"/>
                  </a:schemeClr>
                </a:solidFill>
                <a:latin typeface="標楷體" panose="03000509000000000000" pitchFamily="65" charset="-120"/>
                <a:ea typeface="標楷體" panose="03000509000000000000" pitchFamily="65" charset="-120"/>
              </a:rPr>
              <a:t>實驗設備  </a:t>
            </a:r>
            <a:r>
              <a:rPr lang="en-US" altLang="zh-TW" sz="1200" dirty="0">
                <a:solidFill>
                  <a:schemeClr val="tx1">
                    <a:lumMod val="75000"/>
                    <a:lumOff val="25000"/>
                  </a:schemeClr>
                </a:solidFill>
                <a:latin typeface="標楷體" panose="03000509000000000000" pitchFamily="65" charset="-120"/>
                <a:ea typeface="標楷體" panose="03000509000000000000" pitchFamily="65" charset="-120"/>
              </a:rPr>
              <a:t>5.</a:t>
            </a:r>
            <a:r>
              <a:rPr lang="zh-TW" altLang="en-US" sz="1200" dirty="0">
                <a:solidFill>
                  <a:schemeClr val="tx1">
                    <a:lumMod val="75000"/>
                    <a:lumOff val="25000"/>
                  </a:schemeClr>
                </a:solidFill>
                <a:latin typeface="標楷體" panose="03000509000000000000" pitchFamily="65" charset="-120"/>
                <a:ea typeface="標楷體" panose="03000509000000000000" pitchFamily="65" charset="-120"/>
              </a:rPr>
              <a:t>實驗流程這五點</a:t>
            </a:r>
            <a:endParaRPr lang="en-US" altLang="zh-TW" sz="1200" dirty="0">
              <a:solidFill>
                <a:schemeClr val="tx1">
                  <a:lumMod val="75000"/>
                  <a:lumOff val="25000"/>
                </a:schemeClr>
              </a:solidFill>
              <a:latin typeface="標楷體" panose="03000509000000000000" pitchFamily="65" charset="-120"/>
              <a:ea typeface="標楷體" panose="03000509000000000000" pitchFamily="65" charset="-12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dirty="0">
                <a:solidFill>
                  <a:schemeClr val="tx1">
                    <a:lumMod val="75000"/>
                    <a:lumOff val="25000"/>
                  </a:schemeClr>
                </a:solidFill>
                <a:latin typeface="標楷體" panose="03000509000000000000" pitchFamily="65" charset="-120"/>
                <a:ea typeface="標楷體" panose="03000509000000000000" pitchFamily="65" charset="-120"/>
              </a:rPr>
              <a:t>來做規劃的</a:t>
            </a:r>
            <a:endParaRPr lang="en-US" altLang="zh-TW" sz="1200" dirty="0">
              <a:solidFill>
                <a:schemeClr val="tx1">
                  <a:lumMod val="75000"/>
                  <a:lumOff val="25000"/>
                </a:schemeClr>
              </a:solidFill>
              <a:latin typeface="標楷體" panose="03000509000000000000" pitchFamily="65" charset="-120"/>
              <a:ea typeface="標楷體" panose="03000509000000000000" pitchFamily="65" charset="-12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sz="1200" dirty="0">
              <a:solidFill>
                <a:schemeClr val="tx1">
                  <a:lumMod val="75000"/>
                  <a:lumOff val="25000"/>
                </a:schemeClr>
              </a:solidFill>
              <a:latin typeface="標楷體" panose="03000509000000000000" pitchFamily="65" charset="-120"/>
              <a:ea typeface="標楷體" panose="03000509000000000000" pitchFamily="65" charset="-12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dirty="0">
                <a:solidFill>
                  <a:schemeClr val="tx1">
                    <a:lumMod val="75000"/>
                    <a:lumOff val="25000"/>
                  </a:schemeClr>
                </a:solidFill>
                <a:latin typeface="標楷體" panose="03000509000000000000" pitchFamily="65" charset="-120"/>
                <a:ea typeface="標楷體" panose="03000509000000000000" pitchFamily="65" charset="-120"/>
              </a:rPr>
              <a:t>首先是實驗網頁，因為這個工具適合的環境在前面有提到過，是適用於畫面上有出現變化，對網頁元件有互動的情形</a:t>
            </a:r>
            <a:endParaRPr lang="en-US" altLang="zh-TW" sz="1200" dirty="0">
              <a:solidFill>
                <a:schemeClr val="tx1">
                  <a:lumMod val="75000"/>
                  <a:lumOff val="25000"/>
                </a:schemeClr>
              </a:solidFill>
              <a:latin typeface="標楷體" panose="03000509000000000000" pitchFamily="65" charset="-120"/>
              <a:ea typeface="標楷體" panose="03000509000000000000" pitchFamily="65" charset="-12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dirty="0">
                <a:solidFill>
                  <a:schemeClr val="tx1">
                    <a:lumMod val="75000"/>
                    <a:lumOff val="25000"/>
                  </a:schemeClr>
                </a:solidFill>
                <a:latin typeface="標楷體" panose="03000509000000000000" pitchFamily="65" charset="-120"/>
                <a:ea typeface="標楷體" panose="03000509000000000000" pitchFamily="65" charset="-120"/>
              </a:rPr>
              <a:t>所以在實驗網頁的挑選上也會以這方向選擇，</a:t>
            </a:r>
            <a:endParaRPr lang="en-US" altLang="zh-TW" sz="1200" dirty="0">
              <a:solidFill>
                <a:schemeClr val="tx1">
                  <a:lumMod val="75000"/>
                  <a:lumOff val="25000"/>
                </a:schemeClr>
              </a:solidFill>
              <a:latin typeface="標楷體" panose="03000509000000000000" pitchFamily="65" charset="-120"/>
              <a:ea typeface="標楷體" panose="03000509000000000000" pitchFamily="65" charset="-12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dirty="0">
                <a:solidFill>
                  <a:schemeClr val="tx1">
                    <a:lumMod val="75000"/>
                    <a:lumOff val="25000"/>
                  </a:schemeClr>
                </a:solidFill>
                <a:latin typeface="標楷體" panose="03000509000000000000" pitchFamily="65" charset="-120"/>
                <a:ea typeface="標楷體" panose="03000509000000000000" pitchFamily="65" charset="-120"/>
              </a:rPr>
              <a:t>在眾多的網頁模板中選擇這個以家具販售為主的網頁，</a:t>
            </a:r>
            <a:endParaRPr lang="en-US" altLang="zh-TW" sz="1200" dirty="0">
              <a:solidFill>
                <a:schemeClr val="tx1">
                  <a:lumMod val="75000"/>
                  <a:lumOff val="25000"/>
                </a:schemeClr>
              </a:solidFill>
              <a:latin typeface="標楷體" panose="03000509000000000000" pitchFamily="65" charset="-120"/>
              <a:ea typeface="標楷體" panose="03000509000000000000" pitchFamily="65" charset="-12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dirty="0">
                <a:solidFill>
                  <a:schemeClr val="tx1">
                    <a:lumMod val="75000"/>
                    <a:lumOff val="25000"/>
                  </a:schemeClr>
                </a:solidFill>
                <a:latin typeface="標楷體" panose="03000509000000000000" pitchFamily="65" charset="-120"/>
                <a:ea typeface="標楷體" panose="03000509000000000000" pitchFamily="65" charset="-120"/>
              </a:rPr>
              <a:t>以原本的模板為基礎再稍作修改，作為實驗的測試網頁。</a:t>
            </a:r>
            <a:endParaRPr lang="en-US" altLang="zh-TW" sz="1200" dirty="0">
              <a:solidFill>
                <a:schemeClr val="tx1">
                  <a:lumMod val="75000"/>
                  <a:lumOff val="25000"/>
                </a:schemeClr>
              </a:solidFill>
              <a:latin typeface="標楷體" panose="03000509000000000000" pitchFamily="65" charset="-120"/>
              <a:ea typeface="標楷體" panose="03000509000000000000" pitchFamily="65" charset="-12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sz="1200" dirty="0">
              <a:solidFill>
                <a:schemeClr val="tx1">
                  <a:lumMod val="75000"/>
                  <a:lumOff val="25000"/>
                </a:schemeClr>
              </a:solidFill>
              <a:latin typeface="標楷體" panose="03000509000000000000" pitchFamily="65" charset="-120"/>
              <a:ea typeface="標楷體" panose="03000509000000000000" pitchFamily="65" charset="-12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dirty="0">
                <a:solidFill>
                  <a:schemeClr val="tx1">
                    <a:lumMod val="75000"/>
                    <a:lumOff val="25000"/>
                  </a:schemeClr>
                </a:solidFill>
                <a:latin typeface="標楷體" panose="03000509000000000000" pitchFamily="65" charset="-120"/>
                <a:ea typeface="標楷體" panose="03000509000000000000" pitchFamily="65" charset="-120"/>
              </a:rPr>
              <a:t>實驗人員的部分，會先以資工系同學為背景，邀請到十四位同學來幫我測試，其中有包括大學部的專題生還有碩士班的同學</a:t>
            </a:r>
            <a:endParaRPr lang="en-US" altLang="zh-TW" sz="1200" dirty="0">
              <a:solidFill>
                <a:schemeClr val="tx1">
                  <a:lumMod val="75000"/>
                  <a:lumOff val="25000"/>
                </a:schemeClr>
              </a:solidFill>
              <a:latin typeface="標楷體" panose="03000509000000000000" pitchFamily="65" charset="-120"/>
              <a:ea typeface="標楷體" panose="03000509000000000000" pitchFamily="65" charset="-12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dirty="0">
                <a:solidFill>
                  <a:schemeClr val="tx1">
                    <a:lumMod val="75000"/>
                    <a:lumOff val="25000"/>
                  </a:schemeClr>
                </a:solidFill>
                <a:latin typeface="標楷體" panose="03000509000000000000" pitchFamily="65" charset="-120"/>
                <a:ea typeface="標楷體" panose="03000509000000000000" pitchFamily="65" charset="-120"/>
              </a:rPr>
              <a:t>可以將實驗人員分成兩類別的人，分別是有相關的實務經驗的同學還有幾乎沒有相關經驗的同學共七人</a:t>
            </a:r>
            <a:endParaRPr lang="en-US" altLang="zh-TW" sz="1200" dirty="0">
              <a:solidFill>
                <a:schemeClr val="tx1">
                  <a:lumMod val="75000"/>
                  <a:lumOff val="25000"/>
                </a:schemeClr>
              </a:solidFill>
              <a:latin typeface="標楷體" panose="03000509000000000000" pitchFamily="65" charset="-120"/>
              <a:ea typeface="標楷體" panose="03000509000000000000" pitchFamily="65" charset="-12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sz="1200" dirty="0">
              <a:solidFill>
                <a:schemeClr val="tx1">
                  <a:lumMod val="75000"/>
                  <a:lumOff val="25000"/>
                </a:schemeClr>
              </a:solidFill>
              <a:latin typeface="標楷體" panose="03000509000000000000" pitchFamily="65" charset="-120"/>
              <a:ea typeface="標楷體" panose="03000509000000000000" pitchFamily="65" charset="-12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dirty="0">
                <a:solidFill>
                  <a:schemeClr val="tx1">
                    <a:lumMod val="75000"/>
                    <a:lumOff val="25000"/>
                  </a:schemeClr>
                </a:solidFill>
                <a:latin typeface="標楷體" panose="03000509000000000000" pitchFamily="65" charset="-120"/>
                <a:ea typeface="標楷體" panose="03000509000000000000" pitchFamily="65" charset="-120"/>
              </a:rPr>
              <a:t>實驗實例的部分設計了五種情境下的測試，皆是依據在實務上會遇到的情況，在這個實驗網站下讓實驗人員操作</a:t>
            </a:r>
            <a:endParaRPr lang="en-US" altLang="zh-TW" sz="1200" dirty="0">
              <a:solidFill>
                <a:schemeClr val="tx1">
                  <a:lumMod val="75000"/>
                  <a:lumOff val="25000"/>
                </a:schemeClr>
              </a:solidFill>
              <a:latin typeface="標楷體" panose="03000509000000000000" pitchFamily="65" charset="-120"/>
              <a:ea typeface="標楷體" panose="03000509000000000000" pitchFamily="65" charset="-12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sz="1200" dirty="0">
              <a:solidFill>
                <a:schemeClr val="tx1">
                  <a:lumMod val="75000"/>
                  <a:lumOff val="25000"/>
                </a:schemeClr>
              </a:solidFill>
              <a:latin typeface="標楷體" panose="03000509000000000000" pitchFamily="65" charset="-120"/>
              <a:ea typeface="標楷體" panose="03000509000000000000" pitchFamily="65" charset="-12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dirty="0">
                <a:solidFill>
                  <a:schemeClr val="tx1">
                    <a:lumMod val="75000"/>
                    <a:lumOff val="25000"/>
                  </a:schemeClr>
                </a:solidFill>
                <a:latin typeface="標楷體" panose="03000509000000000000" pitchFamily="65" charset="-120"/>
                <a:ea typeface="標楷體" panose="03000509000000000000" pitchFamily="65" charset="-120"/>
              </a:rPr>
              <a:t>在這個實驗中，測試環境都在同一台電腦上執行，因為疫情所以有些測試人員是遠端操作，其他沒有被影響的皆為實體操作，遠端設備皆會檢測網速都會在</a:t>
            </a:r>
            <a:r>
              <a:rPr lang="en-US" altLang="zh-TW" sz="1200" dirty="0">
                <a:solidFill>
                  <a:schemeClr val="tx1">
                    <a:lumMod val="75000"/>
                    <a:lumOff val="25000"/>
                  </a:schemeClr>
                </a:solidFill>
                <a:latin typeface="標楷體" panose="03000509000000000000" pitchFamily="65" charset="-120"/>
                <a:ea typeface="標楷體" panose="03000509000000000000" pitchFamily="65" charset="-120"/>
              </a:rPr>
              <a:t>100Mbps</a:t>
            </a:r>
            <a:r>
              <a:rPr lang="zh-TW" altLang="en-US" sz="1200" dirty="0">
                <a:solidFill>
                  <a:schemeClr val="tx1">
                    <a:lumMod val="75000"/>
                    <a:lumOff val="25000"/>
                  </a:schemeClr>
                </a:solidFill>
                <a:latin typeface="標楷體" panose="03000509000000000000" pitchFamily="65" charset="-120"/>
                <a:ea typeface="標楷體" panose="03000509000000000000" pitchFamily="65" charset="-120"/>
              </a:rPr>
              <a:t>左右來保證穩定性且畫面不會遲鈍</a:t>
            </a:r>
            <a:endParaRPr lang="en-US" altLang="zh-TW" sz="1200" dirty="0">
              <a:solidFill>
                <a:schemeClr val="tx1">
                  <a:lumMod val="75000"/>
                  <a:lumOff val="25000"/>
                </a:schemeClr>
              </a:solidFill>
              <a:latin typeface="標楷體" panose="03000509000000000000" pitchFamily="65" charset="-120"/>
              <a:ea typeface="標楷體" panose="03000509000000000000" pitchFamily="65" charset="-12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dirty="0">
                <a:solidFill>
                  <a:schemeClr val="tx1">
                    <a:lumMod val="75000"/>
                    <a:lumOff val="25000"/>
                  </a:schemeClr>
                </a:solidFill>
                <a:latin typeface="標楷體" panose="03000509000000000000" pitchFamily="65" charset="-120"/>
                <a:ea typeface="標楷體" panose="03000509000000000000" pitchFamily="65" charset="-120"/>
              </a:rPr>
              <a:t>操作的鍵盤滑鼠都是實驗者使用的設備 或者 會有一段足夠的時間提供給他們熟悉。</a:t>
            </a:r>
            <a:endParaRPr lang="en-US" altLang="zh-TW" sz="1200" dirty="0">
              <a:solidFill>
                <a:schemeClr val="tx1">
                  <a:lumMod val="75000"/>
                  <a:lumOff val="25000"/>
                </a:schemeClr>
              </a:solidFill>
              <a:latin typeface="標楷體" panose="03000509000000000000" pitchFamily="65" charset="-120"/>
              <a:ea typeface="標楷體" panose="03000509000000000000" pitchFamily="65" charset="-12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sz="1200" dirty="0">
              <a:solidFill>
                <a:schemeClr val="tx1">
                  <a:lumMod val="75000"/>
                  <a:lumOff val="25000"/>
                </a:schemeClr>
              </a:solidFill>
              <a:latin typeface="標楷體" panose="03000509000000000000" pitchFamily="65" charset="-120"/>
              <a:ea typeface="標楷體" panose="03000509000000000000" pitchFamily="65" charset="-12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dirty="0">
                <a:solidFill>
                  <a:schemeClr val="tx1">
                    <a:lumMod val="75000"/>
                    <a:lumOff val="25000"/>
                  </a:schemeClr>
                </a:solidFill>
                <a:latin typeface="標楷體" panose="03000509000000000000" pitchFamily="65" charset="-120"/>
                <a:ea typeface="標楷體" panose="03000509000000000000" pitchFamily="65" charset="-120"/>
              </a:rPr>
              <a:t>在實驗開始前，會先和實驗人員用同一個簡報簡易說明該論文的相關內容  測試內容  實驗網站的簡單介紹，之後會用一個簡易的網頁範例來讓他熟悉工具的操作，確認他們如何操作後才會開始進行實驗</a:t>
            </a:r>
            <a:endParaRPr lang="en-US" altLang="zh-TW" sz="1200" dirty="0">
              <a:solidFill>
                <a:schemeClr val="tx1">
                  <a:lumMod val="75000"/>
                  <a:lumOff val="25000"/>
                </a:schemeClr>
              </a:solidFill>
              <a:latin typeface="標楷體" panose="03000509000000000000" pitchFamily="65" charset="-120"/>
              <a:ea typeface="標楷體" panose="03000509000000000000" pitchFamily="65" charset="-12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dirty="0">
                <a:solidFill>
                  <a:schemeClr val="tx1">
                    <a:lumMod val="75000"/>
                    <a:lumOff val="25000"/>
                  </a:schemeClr>
                </a:solidFill>
                <a:latin typeface="標楷體" panose="03000509000000000000" pitchFamily="65" charset="-120"/>
                <a:ea typeface="標楷體" panose="03000509000000000000" pitchFamily="65" charset="-120"/>
              </a:rPr>
              <a:t>五個實例的步驟都一樣，會開始前介紹目前實例的情境，確定準備好後開始計時，直到他們和我說正確的變化後即停止計時。</a:t>
            </a:r>
            <a:endParaRPr lang="en-US" altLang="zh-TW" sz="1200" dirty="0">
              <a:solidFill>
                <a:schemeClr val="tx1">
                  <a:lumMod val="75000"/>
                  <a:lumOff val="25000"/>
                </a:schemeClr>
              </a:solidFill>
              <a:latin typeface="標楷體" panose="03000509000000000000" pitchFamily="65" charset="-120"/>
              <a:ea typeface="標楷體" panose="03000509000000000000" pitchFamily="65" charset="-12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sz="1200" dirty="0">
              <a:solidFill>
                <a:schemeClr val="tx1">
                  <a:lumMod val="75000"/>
                  <a:lumOff val="25000"/>
                </a:schemeClr>
              </a:solidFill>
              <a:latin typeface="標楷體" panose="03000509000000000000" pitchFamily="65" charset="-120"/>
              <a:ea typeface="標楷體" panose="03000509000000000000" pitchFamily="65" charset="-12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dirty="0">
                <a:solidFill>
                  <a:schemeClr val="tx1">
                    <a:lumMod val="75000"/>
                    <a:lumOff val="25000"/>
                  </a:schemeClr>
                </a:solidFill>
                <a:latin typeface="標楷體" panose="03000509000000000000" pitchFamily="65" charset="-120"/>
                <a:ea typeface="標楷體" panose="03000509000000000000" pitchFamily="65" charset="-120"/>
              </a:rPr>
              <a:t>最後等待</a:t>
            </a:r>
            <a:r>
              <a:rPr lang="en-US" altLang="zh-TW" sz="1200" dirty="0">
                <a:solidFill>
                  <a:schemeClr val="tx1">
                    <a:lumMod val="75000"/>
                    <a:lumOff val="25000"/>
                  </a:schemeClr>
                </a:solidFill>
                <a:latin typeface="標楷體" panose="03000509000000000000" pitchFamily="65" charset="-120"/>
                <a:ea typeface="標楷體" panose="03000509000000000000" pitchFamily="65" charset="-120"/>
              </a:rPr>
              <a:t>14</a:t>
            </a:r>
            <a:r>
              <a:rPr lang="zh-TW" altLang="en-US" sz="1200" dirty="0">
                <a:solidFill>
                  <a:schemeClr val="tx1">
                    <a:lumMod val="75000"/>
                    <a:lumOff val="25000"/>
                  </a:schemeClr>
                </a:solidFill>
                <a:latin typeface="標楷體" panose="03000509000000000000" pitchFamily="65" charset="-120"/>
                <a:ea typeface="標楷體" panose="03000509000000000000" pitchFamily="65" charset="-120"/>
              </a:rPr>
              <a:t>位實驗人員皆完成實例後，會統整所有人員的相關數據，並且用有相關經驗和沒有相關經驗的實驗人員操作時間來比較。</a:t>
            </a:r>
            <a:endParaRPr lang="en-US" altLang="zh-TW" sz="1200" dirty="0">
              <a:solidFill>
                <a:schemeClr val="tx1">
                  <a:lumMod val="75000"/>
                  <a:lumOff val="25000"/>
                </a:schemeClr>
              </a:solidFill>
              <a:latin typeface="標楷體" panose="03000509000000000000" pitchFamily="65" charset="-120"/>
              <a:ea typeface="標楷體" panose="03000509000000000000" pitchFamily="65" charset="-12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sz="1200" dirty="0">
              <a:solidFill>
                <a:schemeClr val="tx1">
                  <a:lumMod val="75000"/>
                  <a:lumOff val="25000"/>
                </a:schemeClr>
              </a:solidFill>
              <a:latin typeface="標楷體" panose="03000509000000000000" pitchFamily="65" charset="-120"/>
              <a:ea typeface="標楷體" panose="03000509000000000000" pitchFamily="65" charset="-12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sz="1200" dirty="0">
              <a:solidFill>
                <a:schemeClr val="tx1">
                  <a:lumMod val="75000"/>
                  <a:lumOff val="25000"/>
                </a:schemeClr>
              </a:solidFill>
              <a:latin typeface="標楷體" panose="03000509000000000000" pitchFamily="65" charset="-120"/>
              <a:ea typeface="標楷體" panose="03000509000000000000" pitchFamily="65" charset="-12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sz="1200" dirty="0">
              <a:solidFill>
                <a:schemeClr val="tx1">
                  <a:lumMod val="75000"/>
                  <a:lumOff val="25000"/>
                </a:schemeClr>
              </a:solidFill>
              <a:latin typeface="標楷體" panose="03000509000000000000" pitchFamily="65" charset="-120"/>
              <a:ea typeface="標楷體" panose="03000509000000000000" pitchFamily="65" charset="-120"/>
            </a:endParaRPr>
          </a:p>
        </p:txBody>
      </p:sp>
      <p:sp>
        <p:nvSpPr>
          <p:cNvPr id="4" name="灯片编号占位符 3"/>
          <p:cNvSpPr>
            <a:spLocks noGrp="1"/>
          </p:cNvSpPr>
          <p:nvPr>
            <p:ph type="sldNum" sz="quarter" idx="5"/>
          </p:nvPr>
        </p:nvSpPr>
        <p:spPr/>
        <p:txBody>
          <a:bodyPr/>
          <a:lstStyle/>
          <a:p>
            <a:fld id="{0F864D19-9D93-47A8-8EC6-5175BEEC192E}" type="slidenum">
              <a:rPr lang="zh-CN" altLang="en-US" smtClean="0"/>
              <a:t>32</a:t>
            </a:fld>
            <a:endParaRPr lang="zh-CN" altLang="en-US"/>
          </a:p>
        </p:txBody>
      </p:sp>
    </p:spTree>
    <p:extLst>
      <p:ext uri="{BB962C8B-B14F-4D97-AF65-F5344CB8AC3E}">
        <p14:creationId xmlns:p14="http://schemas.microsoft.com/office/powerpoint/2010/main" val="175300701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這裡一共操作五個實例，每個實例都會做兩次，一次是僅僅使用開發者工具來尋找的，另一次是使用開發者工具並加上此擴充工具來輔助</a:t>
            </a:r>
            <a:endParaRPr lang="en-US" altLang="zh-TW" dirty="0"/>
          </a:p>
          <a:p>
            <a:endParaRPr lang="en-US" altLang="zh-CN" dirty="0"/>
          </a:p>
          <a:p>
            <a:r>
              <a:rPr lang="en-US" altLang="zh-CN" dirty="0"/>
              <a:t>…   ….</a:t>
            </a:r>
          </a:p>
          <a:p>
            <a:endParaRPr lang="zh-CN" altLang="en-US" dirty="0"/>
          </a:p>
        </p:txBody>
      </p:sp>
      <p:sp>
        <p:nvSpPr>
          <p:cNvPr id="4" name="灯片编号占位符 3"/>
          <p:cNvSpPr>
            <a:spLocks noGrp="1"/>
          </p:cNvSpPr>
          <p:nvPr>
            <p:ph type="sldNum" sz="quarter" idx="5"/>
          </p:nvPr>
        </p:nvSpPr>
        <p:spPr/>
        <p:txBody>
          <a:bodyPr/>
          <a:lstStyle/>
          <a:p>
            <a:fld id="{0F864D19-9D93-47A8-8EC6-5175BEEC192E}" type="slidenum">
              <a:rPr lang="zh-CN" altLang="en-US" smtClean="0"/>
              <a:t>33</a:t>
            </a:fld>
            <a:endParaRPr lang="zh-CN" altLang="en-US"/>
          </a:p>
        </p:txBody>
      </p:sp>
    </p:spTree>
    <p:extLst>
      <p:ext uri="{BB962C8B-B14F-4D97-AF65-F5344CB8AC3E}">
        <p14:creationId xmlns:p14="http://schemas.microsoft.com/office/powerpoint/2010/main" val="364942041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F864D19-9D93-47A8-8EC6-5175BEEC192E}" type="slidenum">
              <a:rPr lang="zh-CN" altLang="en-US" smtClean="0"/>
              <a:t>34</a:t>
            </a:fld>
            <a:endParaRPr lang="zh-CN" altLang="en-US"/>
          </a:p>
        </p:txBody>
      </p:sp>
    </p:spTree>
    <p:extLst>
      <p:ext uri="{BB962C8B-B14F-4D97-AF65-F5344CB8AC3E}">
        <p14:creationId xmlns:p14="http://schemas.microsoft.com/office/powerpoint/2010/main" val="192070482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F864D19-9D93-47A8-8EC6-5175BEEC192E}" type="slidenum">
              <a:rPr lang="zh-CN" altLang="en-US" smtClean="0"/>
              <a:t>35</a:t>
            </a:fld>
            <a:endParaRPr lang="zh-CN" altLang="en-US"/>
          </a:p>
        </p:txBody>
      </p:sp>
    </p:spTree>
    <p:extLst>
      <p:ext uri="{BB962C8B-B14F-4D97-AF65-F5344CB8AC3E}">
        <p14:creationId xmlns:p14="http://schemas.microsoft.com/office/powerpoint/2010/main" val="282562314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F864D19-9D93-47A8-8EC6-5175BEEC192E}" type="slidenum">
              <a:rPr lang="zh-CN" altLang="en-US" smtClean="0"/>
              <a:t>36</a:t>
            </a:fld>
            <a:endParaRPr lang="zh-CN" altLang="en-US"/>
          </a:p>
        </p:txBody>
      </p:sp>
    </p:spTree>
    <p:extLst>
      <p:ext uri="{BB962C8B-B14F-4D97-AF65-F5344CB8AC3E}">
        <p14:creationId xmlns:p14="http://schemas.microsoft.com/office/powerpoint/2010/main" val="138905055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F864D19-9D93-47A8-8EC6-5175BEEC192E}" type="slidenum">
              <a:rPr lang="zh-CN" altLang="en-US" smtClean="0"/>
              <a:t>37</a:t>
            </a:fld>
            <a:endParaRPr lang="zh-CN" altLang="en-US"/>
          </a:p>
        </p:txBody>
      </p:sp>
    </p:spTree>
    <p:extLst>
      <p:ext uri="{BB962C8B-B14F-4D97-AF65-F5344CB8AC3E}">
        <p14:creationId xmlns:p14="http://schemas.microsoft.com/office/powerpoint/2010/main" val="330116207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F864D19-9D93-47A8-8EC6-5175BEEC192E}" type="slidenum">
              <a:rPr lang="zh-CN" altLang="en-US" smtClean="0"/>
              <a:t>38</a:t>
            </a:fld>
            <a:endParaRPr lang="zh-CN" altLang="en-US"/>
          </a:p>
        </p:txBody>
      </p:sp>
    </p:spTree>
    <p:extLst>
      <p:ext uri="{BB962C8B-B14F-4D97-AF65-F5344CB8AC3E}">
        <p14:creationId xmlns:p14="http://schemas.microsoft.com/office/powerpoint/2010/main" val="19534835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一般在寫程式，寫完後會寫單元測試來檢查自己寫的程式有沒有問題。</a:t>
            </a:r>
            <a:endParaRPr lang="en-US" altLang="zh-TW" dirty="0"/>
          </a:p>
          <a:p>
            <a:r>
              <a:rPr lang="zh-TW" altLang="en-US" dirty="0"/>
              <a:t>但在網頁這一塊，如果要檢測網站與元件互動有沒有問題，只能透過請人一個功能一個功能慢慢的手動測試，找出問題點，</a:t>
            </a:r>
            <a:endParaRPr lang="en-US" altLang="zh-TW" dirty="0"/>
          </a:p>
          <a:p>
            <a:r>
              <a:rPr lang="zh-TW" altLang="en-US" dirty="0"/>
              <a:t>網頁自動化腳本能解決這方面的問題，他是利用程式來模擬人操作網頁的動作，</a:t>
            </a:r>
            <a:endParaRPr lang="en-US" altLang="zh-TW" dirty="0"/>
          </a:p>
          <a:p>
            <a:r>
              <a:rPr lang="zh-TW" altLang="en-US" dirty="0"/>
              <a:t>例如</a:t>
            </a:r>
            <a:r>
              <a:rPr lang="en-US" altLang="zh-TW" dirty="0"/>
              <a:t>:</a:t>
            </a:r>
            <a:r>
              <a:rPr lang="zh-TW" altLang="en-US" dirty="0"/>
              <a:t> 使用者點擊按鈕，程式要模擬的話就會抓到按鈕的座標然後對那個座標點擊。</a:t>
            </a:r>
            <a:endParaRPr lang="en-US" altLang="zh-TW" dirty="0"/>
          </a:p>
          <a:p>
            <a:endParaRPr lang="en-US" altLang="zh-CN" dirty="0"/>
          </a:p>
          <a:p>
            <a:r>
              <a:rPr lang="zh-TW" altLang="en-US" dirty="0"/>
              <a:t>它的優點當然就是可以不要讓人每個功能都手動測試，節省人力和時間，</a:t>
            </a:r>
            <a:endParaRPr lang="en-US" altLang="zh-TW" dirty="0"/>
          </a:p>
          <a:p>
            <a:r>
              <a:rPr lang="zh-TW" altLang="en-US" dirty="0"/>
              <a:t>還有可以先確定網頁有怎樣的功能，先把需要驗證這個功能正常的測試腳本寫好，如果網頁小改版，我執行程式依然可以利用程式驗證這個需求</a:t>
            </a:r>
            <a:endParaRPr lang="en-US" altLang="zh-TW" dirty="0"/>
          </a:p>
          <a:p>
            <a:endParaRPr lang="en-US" altLang="zh-CN" dirty="0"/>
          </a:p>
          <a:p>
            <a:r>
              <a:rPr lang="zh-TW" altLang="en-US" dirty="0"/>
              <a:t>當然它一定也有它的缺點，需要有人定期維護測試腳本，網站改變後可能舊的測試腳本錯了，就必須要把它修好，</a:t>
            </a:r>
            <a:endParaRPr lang="en-US" altLang="zh-TW" dirty="0"/>
          </a:p>
          <a:p>
            <a:r>
              <a:rPr lang="zh-TW" altLang="en-US" dirty="0"/>
              <a:t>第二個缺點就是如果有新的</a:t>
            </a:r>
            <a:r>
              <a:rPr lang="en-US" altLang="zh-TW" dirty="0"/>
              <a:t>Bug</a:t>
            </a:r>
            <a:r>
              <a:rPr lang="zh-TW" altLang="en-US" dirty="0"/>
              <a:t>如果沒有人為檢查，很容易會被測試腳本藏起來。</a:t>
            </a:r>
            <a:endParaRPr lang="en-US" altLang="zh-TW" dirty="0"/>
          </a:p>
          <a:p>
            <a:endParaRPr lang="en-US" altLang="zh-CN" dirty="0"/>
          </a:p>
          <a:p>
            <a:r>
              <a:rPr lang="zh-TW" altLang="en-US" dirty="0"/>
              <a:t>本次論文主要是以網頁自動化腳本這個領域來進行更深入的討論的。</a:t>
            </a:r>
            <a:endParaRPr lang="en-US" altLang="zh-TW" dirty="0"/>
          </a:p>
        </p:txBody>
      </p:sp>
      <p:sp>
        <p:nvSpPr>
          <p:cNvPr id="4" name="灯片编号占位符 3"/>
          <p:cNvSpPr>
            <a:spLocks noGrp="1"/>
          </p:cNvSpPr>
          <p:nvPr>
            <p:ph type="sldNum" sz="quarter" idx="5"/>
          </p:nvPr>
        </p:nvSpPr>
        <p:spPr/>
        <p:txBody>
          <a:bodyPr/>
          <a:lstStyle/>
          <a:p>
            <a:fld id="{0F864D19-9D93-47A8-8EC6-5175BEEC192E}" type="slidenum">
              <a:rPr lang="zh-CN" altLang="en-US" smtClean="0"/>
              <a:t>3</a:t>
            </a:fld>
            <a:endParaRPr lang="zh-CN" altLang="en-US"/>
          </a:p>
        </p:txBody>
      </p:sp>
    </p:spTree>
    <p:extLst>
      <p:ext uri="{BB962C8B-B14F-4D97-AF65-F5344CB8AC3E}">
        <p14:creationId xmlns:p14="http://schemas.microsoft.com/office/powerpoint/2010/main" val="72294643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F864D19-9D93-47A8-8EC6-5175BEEC192E}" type="slidenum">
              <a:rPr lang="zh-CN" altLang="en-US" smtClean="0"/>
              <a:t>39</a:t>
            </a:fld>
            <a:endParaRPr lang="zh-CN" altLang="en-US"/>
          </a:p>
        </p:txBody>
      </p:sp>
    </p:spTree>
    <p:extLst>
      <p:ext uri="{BB962C8B-B14F-4D97-AF65-F5344CB8AC3E}">
        <p14:creationId xmlns:p14="http://schemas.microsoft.com/office/powerpoint/2010/main" val="371197396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F864D19-9D93-47A8-8EC6-5175BEEC192E}" type="slidenum">
              <a:rPr lang="zh-CN" altLang="en-US" smtClean="0"/>
              <a:t>40</a:t>
            </a:fld>
            <a:endParaRPr lang="zh-CN" altLang="en-US"/>
          </a:p>
        </p:txBody>
      </p:sp>
    </p:spTree>
    <p:extLst>
      <p:ext uri="{BB962C8B-B14F-4D97-AF65-F5344CB8AC3E}">
        <p14:creationId xmlns:p14="http://schemas.microsoft.com/office/powerpoint/2010/main" val="356877703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F864D19-9D93-47A8-8EC6-5175BEEC192E}" type="slidenum">
              <a:rPr lang="zh-CN" altLang="en-US" smtClean="0"/>
              <a:t>41</a:t>
            </a:fld>
            <a:endParaRPr lang="zh-CN" altLang="en-US"/>
          </a:p>
        </p:txBody>
      </p:sp>
    </p:spTree>
    <p:extLst>
      <p:ext uri="{BB962C8B-B14F-4D97-AF65-F5344CB8AC3E}">
        <p14:creationId xmlns:p14="http://schemas.microsoft.com/office/powerpoint/2010/main" val="22448575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F864D19-9D93-47A8-8EC6-5175BEEC192E}" type="slidenum">
              <a:rPr lang="zh-CN" altLang="en-US" smtClean="0"/>
              <a:t>42</a:t>
            </a:fld>
            <a:endParaRPr lang="zh-CN" altLang="en-US"/>
          </a:p>
        </p:txBody>
      </p:sp>
    </p:spTree>
    <p:extLst>
      <p:ext uri="{BB962C8B-B14F-4D97-AF65-F5344CB8AC3E}">
        <p14:creationId xmlns:p14="http://schemas.microsoft.com/office/powerpoint/2010/main" val="236774332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F864D19-9D93-47A8-8EC6-5175BEEC192E}" type="slidenum">
              <a:rPr lang="zh-CN" altLang="en-US" smtClean="0"/>
              <a:t>43</a:t>
            </a:fld>
            <a:endParaRPr lang="zh-CN" altLang="en-US"/>
          </a:p>
        </p:txBody>
      </p:sp>
    </p:spTree>
    <p:extLst>
      <p:ext uri="{BB962C8B-B14F-4D97-AF65-F5344CB8AC3E}">
        <p14:creationId xmlns:p14="http://schemas.microsoft.com/office/powerpoint/2010/main" val="397847131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F864D19-9D93-47A8-8EC6-5175BEEC192E}" type="slidenum">
              <a:rPr lang="zh-CN" altLang="en-US" smtClean="0"/>
              <a:t>44</a:t>
            </a:fld>
            <a:endParaRPr lang="zh-CN" altLang="en-US"/>
          </a:p>
        </p:txBody>
      </p:sp>
    </p:spTree>
    <p:extLst>
      <p:ext uri="{BB962C8B-B14F-4D97-AF65-F5344CB8AC3E}">
        <p14:creationId xmlns:p14="http://schemas.microsoft.com/office/powerpoint/2010/main" val="274750274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F864D19-9D93-47A8-8EC6-5175BEEC192E}" type="slidenum">
              <a:rPr lang="zh-CN" altLang="en-US" smtClean="0"/>
              <a:t>45</a:t>
            </a:fld>
            <a:endParaRPr lang="zh-CN" altLang="en-US"/>
          </a:p>
        </p:txBody>
      </p:sp>
    </p:spTree>
    <p:extLst>
      <p:ext uri="{BB962C8B-B14F-4D97-AF65-F5344CB8AC3E}">
        <p14:creationId xmlns:p14="http://schemas.microsoft.com/office/powerpoint/2010/main" val="397539271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F864D19-9D93-47A8-8EC6-5175BEEC192E}" type="slidenum">
              <a:rPr lang="zh-CN" altLang="en-US" smtClean="0"/>
              <a:t>46</a:t>
            </a:fld>
            <a:endParaRPr lang="zh-CN" altLang="en-US"/>
          </a:p>
        </p:txBody>
      </p:sp>
    </p:spTree>
    <p:extLst>
      <p:ext uri="{BB962C8B-B14F-4D97-AF65-F5344CB8AC3E}">
        <p14:creationId xmlns:p14="http://schemas.microsoft.com/office/powerpoint/2010/main" val="100169759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F864D19-9D93-47A8-8EC6-5175BEEC192E}" type="slidenum">
              <a:rPr lang="zh-CN" altLang="en-US" smtClean="0"/>
              <a:t>47</a:t>
            </a:fld>
            <a:endParaRPr lang="zh-CN" altLang="en-US"/>
          </a:p>
        </p:txBody>
      </p:sp>
    </p:spTree>
    <p:extLst>
      <p:ext uri="{BB962C8B-B14F-4D97-AF65-F5344CB8AC3E}">
        <p14:creationId xmlns:p14="http://schemas.microsoft.com/office/powerpoint/2010/main" val="32821833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F864D19-9D93-47A8-8EC6-5175BEEC192E}" type="slidenum">
              <a:rPr lang="zh-CN" altLang="en-US" smtClean="0"/>
              <a:t>48</a:t>
            </a:fld>
            <a:endParaRPr lang="zh-CN" altLang="en-US"/>
          </a:p>
        </p:txBody>
      </p:sp>
    </p:spTree>
    <p:extLst>
      <p:ext uri="{BB962C8B-B14F-4D97-AF65-F5344CB8AC3E}">
        <p14:creationId xmlns:p14="http://schemas.microsoft.com/office/powerpoint/2010/main" val="35099109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接下來要介紹的是</a:t>
            </a:r>
            <a:r>
              <a:rPr lang="en-US" altLang="zh-TW" dirty="0"/>
              <a:t>Document Object Model </a:t>
            </a:r>
            <a:r>
              <a:rPr lang="zh-TW" altLang="en-US" dirty="0"/>
              <a:t>，</a:t>
            </a:r>
            <a:endParaRPr lang="en-US" altLang="zh-TW" dirty="0"/>
          </a:p>
          <a:p>
            <a:r>
              <a:rPr lang="zh-TW" altLang="en-US" dirty="0"/>
              <a:t>他主要是提供一個樹狀的結構表示法，</a:t>
            </a:r>
            <a:endParaRPr lang="en-US" altLang="zh-TW" dirty="0"/>
          </a:p>
          <a:p>
            <a:r>
              <a:rPr lang="zh-TW" altLang="en-US" dirty="0"/>
              <a:t>在</a:t>
            </a:r>
            <a:r>
              <a:rPr lang="zh-TW" altLang="en-US" sz="1200" dirty="0">
                <a:solidFill>
                  <a:schemeClr val="tx1">
                    <a:lumMod val="75000"/>
                    <a:lumOff val="25000"/>
                  </a:schemeClr>
                </a:solidFill>
                <a:latin typeface="標楷體" panose="03000509000000000000" pitchFamily="65" charset="-120"/>
                <a:ea typeface="標楷體" panose="03000509000000000000" pitchFamily="65" charset="-120"/>
              </a:rPr>
              <a:t>瀏覽器開發者工具中的</a:t>
            </a:r>
            <a:r>
              <a:rPr lang="en-US" altLang="zh-TW" sz="1200" dirty="0">
                <a:solidFill>
                  <a:schemeClr val="tx1">
                    <a:lumMod val="75000"/>
                    <a:lumOff val="25000"/>
                  </a:schemeClr>
                </a:solidFill>
                <a:latin typeface="標楷體" panose="03000509000000000000" pitchFamily="65" charset="-120"/>
                <a:ea typeface="標楷體" panose="03000509000000000000" pitchFamily="65" charset="-120"/>
              </a:rPr>
              <a:t>element</a:t>
            </a:r>
            <a:r>
              <a:rPr lang="zh-TW" altLang="en-US" sz="1200" dirty="0">
                <a:solidFill>
                  <a:schemeClr val="tx1">
                    <a:lumMod val="75000"/>
                    <a:lumOff val="25000"/>
                  </a:schemeClr>
                </a:solidFill>
                <a:latin typeface="標楷體" panose="03000509000000000000" pitchFamily="65" charset="-120"/>
                <a:ea typeface="標楷體" panose="03000509000000000000" pitchFamily="65" charset="-120"/>
              </a:rPr>
              <a:t>頁面是以這種方法顯示</a:t>
            </a:r>
            <a:r>
              <a:rPr lang="en-US" altLang="zh-TW" sz="1200" dirty="0">
                <a:solidFill>
                  <a:schemeClr val="tx1">
                    <a:lumMod val="75000"/>
                    <a:lumOff val="25000"/>
                  </a:schemeClr>
                </a:solidFill>
                <a:latin typeface="標楷體" panose="03000509000000000000" pitchFamily="65" charset="-120"/>
                <a:ea typeface="標楷體" panose="03000509000000000000" pitchFamily="65" charset="-120"/>
              </a:rPr>
              <a:t>HTML</a:t>
            </a:r>
            <a:r>
              <a:rPr lang="zh-TW" altLang="en-US" sz="1200" dirty="0">
                <a:solidFill>
                  <a:schemeClr val="tx1">
                    <a:lumMod val="75000"/>
                    <a:lumOff val="25000"/>
                  </a:schemeClr>
                </a:solidFill>
                <a:latin typeface="標楷體" panose="03000509000000000000" pitchFamily="65" charset="-120"/>
                <a:ea typeface="標楷體" panose="03000509000000000000" pitchFamily="65" charset="-120"/>
              </a:rPr>
              <a:t>的</a:t>
            </a:r>
            <a:endParaRPr lang="en-US" altLang="zh-TW" sz="1200" dirty="0">
              <a:solidFill>
                <a:schemeClr val="tx1">
                  <a:lumMod val="75000"/>
                  <a:lumOff val="25000"/>
                </a:schemeClr>
              </a:solidFill>
              <a:latin typeface="標楷體" panose="03000509000000000000" pitchFamily="65" charset="-120"/>
              <a:ea typeface="標楷體" panose="03000509000000000000" pitchFamily="65" charset="-120"/>
            </a:endParaRPr>
          </a:p>
          <a:p>
            <a:r>
              <a:rPr lang="zh-TW" altLang="en-US" sz="1200" dirty="0">
                <a:solidFill>
                  <a:schemeClr val="tx1">
                    <a:lumMod val="75000"/>
                    <a:lumOff val="25000"/>
                  </a:schemeClr>
                </a:solidFill>
                <a:latin typeface="標楷體" panose="03000509000000000000" pitchFamily="65" charset="-120"/>
                <a:ea typeface="標楷體" panose="03000509000000000000" pitchFamily="65" charset="-120"/>
              </a:rPr>
              <a:t>在寫腳本定位元件的時候，會常常利用這個頁面縮放來看當下頁面的結構的</a:t>
            </a:r>
            <a:endParaRPr lang="en-US" altLang="zh-TW" sz="1200" dirty="0">
              <a:solidFill>
                <a:schemeClr val="tx1">
                  <a:lumMod val="75000"/>
                  <a:lumOff val="25000"/>
                </a:schemeClr>
              </a:solidFill>
              <a:latin typeface="標楷體" panose="03000509000000000000" pitchFamily="65" charset="-120"/>
              <a:ea typeface="標楷體" panose="03000509000000000000" pitchFamily="65" charset="-12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像樣邊這張圖一樣，可以看到</a:t>
            </a:r>
            <a:r>
              <a:rPr lang="zh-TW" altLang="en-US" sz="1200" dirty="0">
                <a:solidFill>
                  <a:schemeClr val="tx1">
                    <a:lumMod val="75000"/>
                    <a:lumOff val="25000"/>
                  </a:schemeClr>
                </a:solidFill>
                <a:latin typeface="標楷體" panose="03000509000000000000" pitchFamily="65" charset="-120"/>
                <a:ea typeface="標楷體" panose="03000509000000000000" pitchFamily="65" charset="-120"/>
              </a:rPr>
              <a:t>他的節點是像樹狀結構往下，</a:t>
            </a:r>
            <a:r>
              <a:rPr lang="en-US" altLang="zh-TW" sz="1200" dirty="0">
                <a:solidFill>
                  <a:schemeClr val="tx1">
                    <a:lumMod val="75000"/>
                    <a:lumOff val="25000"/>
                  </a:schemeClr>
                </a:solidFill>
                <a:latin typeface="標楷體" panose="03000509000000000000" pitchFamily="65" charset="-120"/>
                <a:ea typeface="標楷體" panose="03000509000000000000" pitchFamily="65" charset="-120"/>
              </a:rPr>
              <a:t>…(</a:t>
            </a:r>
            <a:r>
              <a:rPr lang="zh-TW" altLang="en-US" sz="1200" dirty="0">
                <a:solidFill>
                  <a:schemeClr val="tx1">
                    <a:lumMod val="75000"/>
                    <a:lumOff val="25000"/>
                  </a:schemeClr>
                </a:solidFill>
                <a:latin typeface="標楷體" panose="03000509000000000000" pitchFamily="65" charset="-120"/>
                <a:ea typeface="標楷體" panose="03000509000000000000" pitchFamily="65" charset="-120"/>
              </a:rPr>
              <a:t>用箭頭顏色來敘述</a:t>
            </a:r>
            <a:r>
              <a:rPr lang="en-US" altLang="zh-TW" sz="1200" dirty="0">
                <a:solidFill>
                  <a:schemeClr val="tx1">
                    <a:lumMod val="75000"/>
                    <a:lumOff val="25000"/>
                  </a:schemeClr>
                </a:solidFill>
                <a:latin typeface="標楷體" panose="03000509000000000000" pitchFamily="65" charset="-120"/>
                <a:ea typeface="標楷體" panose="03000509000000000000" pitchFamily="65" charset="-120"/>
              </a:rPr>
              <a:t>)</a:t>
            </a:r>
          </a:p>
        </p:txBody>
      </p:sp>
      <p:sp>
        <p:nvSpPr>
          <p:cNvPr id="4" name="灯片编号占位符 3"/>
          <p:cNvSpPr>
            <a:spLocks noGrp="1"/>
          </p:cNvSpPr>
          <p:nvPr>
            <p:ph type="sldNum" sz="quarter" idx="5"/>
          </p:nvPr>
        </p:nvSpPr>
        <p:spPr/>
        <p:txBody>
          <a:bodyPr/>
          <a:lstStyle/>
          <a:p>
            <a:fld id="{0F864D19-9D93-47A8-8EC6-5175BEEC192E}" type="slidenum">
              <a:rPr lang="zh-CN" altLang="en-US" smtClean="0"/>
              <a:t>4</a:t>
            </a:fld>
            <a:endParaRPr lang="zh-CN" altLang="en-US"/>
          </a:p>
        </p:txBody>
      </p:sp>
    </p:spTree>
    <p:extLst>
      <p:ext uri="{BB962C8B-B14F-4D97-AF65-F5344CB8AC3E}">
        <p14:creationId xmlns:p14="http://schemas.microsoft.com/office/powerpoint/2010/main" val="216008977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dirty="0"/>
              <a:t>1. </a:t>
            </a:r>
            <a:r>
              <a:rPr lang="zh-TW" altLang="en-US" dirty="0"/>
              <a:t>平均長條圖</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2. </a:t>
            </a:r>
            <a:r>
              <a:rPr lang="zh-TW" altLang="en-US" dirty="0"/>
              <a:t>以個人的時間數據來看，有極少數的會有使用擴充工具比較慢的情況，可能是因為對工具還不至於那麼上手，以至於換了環境後有點不適應。</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3.</a:t>
            </a:r>
            <a:r>
              <a:rPr lang="zh-TW" altLang="en-US" dirty="0"/>
              <a:t>以實驗人員有使用工具的話，找出變化的時間大約減少了</a:t>
            </a:r>
            <a:r>
              <a:rPr lang="en-US" altLang="zh-TW" dirty="0"/>
              <a:t>25%</a:t>
            </a:r>
            <a:r>
              <a:rPr lang="zh-TW" altLang="en-US" dirty="0"/>
              <a:t>以上，甚至案例五高達</a:t>
            </a:r>
            <a:r>
              <a:rPr lang="en-US" altLang="zh-TW" dirty="0"/>
              <a:t>70%</a:t>
            </a:r>
          </a:p>
        </p:txBody>
      </p:sp>
      <p:sp>
        <p:nvSpPr>
          <p:cNvPr id="4" name="灯片编号占位符 3"/>
          <p:cNvSpPr>
            <a:spLocks noGrp="1"/>
          </p:cNvSpPr>
          <p:nvPr>
            <p:ph type="sldNum" sz="quarter" idx="5"/>
          </p:nvPr>
        </p:nvSpPr>
        <p:spPr/>
        <p:txBody>
          <a:bodyPr/>
          <a:lstStyle/>
          <a:p>
            <a:fld id="{0F864D19-9D93-47A8-8EC6-5175BEEC192E}" type="slidenum">
              <a:rPr lang="zh-CN" altLang="en-US" smtClean="0"/>
              <a:t>49</a:t>
            </a:fld>
            <a:endParaRPr lang="zh-CN" altLang="en-US"/>
          </a:p>
        </p:txBody>
      </p:sp>
    </p:spTree>
    <p:extLst>
      <p:ext uri="{BB962C8B-B14F-4D97-AF65-F5344CB8AC3E}">
        <p14:creationId xmlns:p14="http://schemas.microsoft.com/office/powerpoint/2010/main" val="367618886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F864D19-9D93-47A8-8EC6-5175BEEC192E}" type="slidenum">
              <a:rPr lang="zh-CN" altLang="en-US" smtClean="0"/>
              <a:t>50</a:t>
            </a:fld>
            <a:endParaRPr lang="zh-CN" altLang="en-US"/>
          </a:p>
        </p:txBody>
      </p:sp>
    </p:spTree>
    <p:extLst>
      <p:ext uri="{BB962C8B-B14F-4D97-AF65-F5344CB8AC3E}">
        <p14:creationId xmlns:p14="http://schemas.microsoft.com/office/powerpoint/2010/main" val="117495277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和剛剛上一張圖來比較後，可以發現有經驗的若在使用此工具下，無使用工具的時間減少，使用工具的時間也稍微縮短了一點，甚至案例二可以看出幾乎很接近了</a:t>
            </a:r>
            <a:endParaRPr lang="en-US" altLang="zh-TW" dirty="0"/>
          </a:p>
          <a:p>
            <a:r>
              <a:rPr lang="zh-TW" altLang="en-US" dirty="0"/>
              <a:t>但案例二雖然很接近，但案例二的環境和平常在查找的環境有點相像，</a:t>
            </a:r>
            <a:endParaRPr lang="en-US" altLang="zh-TW" dirty="0"/>
          </a:p>
          <a:p>
            <a:r>
              <a:rPr lang="zh-TW" altLang="en-US" dirty="0"/>
              <a:t>當只有在對一個元件在找尋的，若當下的元件沒有複雜且快速的變化，</a:t>
            </a:r>
            <a:endParaRPr lang="en-US" altLang="zh-TW" dirty="0"/>
          </a:p>
          <a:p>
            <a:r>
              <a:rPr lang="zh-TW" altLang="en-US" dirty="0"/>
              <a:t>使用工具就會較難看出效果，所以案例二是可以預期的</a:t>
            </a:r>
            <a:endParaRPr lang="en-US" altLang="zh-TW" dirty="0"/>
          </a:p>
          <a:p>
            <a:endParaRPr lang="en-US" altLang="zh-CN" dirty="0"/>
          </a:p>
          <a:p>
            <a:r>
              <a:rPr lang="zh-TW" altLang="en-US" sz="1200" b="0" i="0" u="none" strike="noStrike" kern="1200" baseline="0" dirty="0">
                <a:solidFill>
                  <a:schemeClr val="tx1"/>
                </a:solidFill>
                <a:latin typeface="+mn-lt"/>
                <a:ea typeface="+mn-ea"/>
                <a:cs typeface="+mn-cs"/>
              </a:rPr>
              <a:t>雖然使用工具依然可以減少約</a:t>
            </a:r>
            <a:r>
              <a:rPr lang="en-US" altLang="zh-TW" sz="1200" b="0" i="0" u="none" strike="noStrike" kern="1200" baseline="0" dirty="0">
                <a:solidFill>
                  <a:schemeClr val="tx1"/>
                </a:solidFill>
                <a:latin typeface="+mn-lt"/>
                <a:ea typeface="+mn-ea"/>
                <a:cs typeface="+mn-cs"/>
              </a:rPr>
              <a:t>20% </a:t>
            </a:r>
            <a:r>
              <a:rPr lang="zh-TW" altLang="en-US" sz="1200" b="0" i="0" u="none" strike="noStrike" kern="1200" baseline="0" dirty="0">
                <a:solidFill>
                  <a:schemeClr val="tx1"/>
                </a:solidFill>
                <a:latin typeface="+mn-lt"/>
                <a:ea typeface="+mn-ea"/>
                <a:cs typeface="+mn-cs"/>
              </a:rPr>
              <a:t>的花費時間，但減少的時間不如無相關經驗的實驗人員明顯。</a:t>
            </a:r>
            <a:endParaRPr lang="zh-CN" altLang="en-US" dirty="0"/>
          </a:p>
        </p:txBody>
      </p:sp>
      <p:sp>
        <p:nvSpPr>
          <p:cNvPr id="4" name="灯片编号占位符 3"/>
          <p:cNvSpPr>
            <a:spLocks noGrp="1"/>
          </p:cNvSpPr>
          <p:nvPr>
            <p:ph type="sldNum" sz="quarter" idx="5"/>
          </p:nvPr>
        </p:nvSpPr>
        <p:spPr/>
        <p:txBody>
          <a:bodyPr/>
          <a:lstStyle/>
          <a:p>
            <a:fld id="{0F864D19-9D93-47A8-8EC6-5175BEEC192E}" type="slidenum">
              <a:rPr lang="zh-CN" altLang="en-US" smtClean="0"/>
              <a:t>51</a:t>
            </a:fld>
            <a:endParaRPr lang="zh-CN" altLang="en-US"/>
          </a:p>
        </p:txBody>
      </p:sp>
    </p:spTree>
    <p:extLst>
      <p:ext uri="{BB962C8B-B14F-4D97-AF65-F5344CB8AC3E}">
        <p14:creationId xmlns:p14="http://schemas.microsoft.com/office/powerpoint/2010/main" val="184342296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F864D19-9D93-47A8-8EC6-5175BEEC192E}" type="slidenum">
              <a:rPr lang="zh-CN" altLang="en-US" smtClean="0"/>
              <a:t>52</a:t>
            </a:fld>
            <a:endParaRPr lang="zh-CN" altLang="en-US"/>
          </a:p>
        </p:txBody>
      </p:sp>
    </p:spTree>
    <p:extLst>
      <p:ext uri="{BB962C8B-B14F-4D97-AF65-F5344CB8AC3E}">
        <p14:creationId xmlns:p14="http://schemas.microsoft.com/office/powerpoint/2010/main" val="337368572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在全部實驗人員的平均結果下，</a:t>
            </a:r>
            <a:endParaRPr lang="en-US" altLang="zh-TW" dirty="0"/>
          </a:p>
          <a:p>
            <a:r>
              <a:rPr lang="zh-TW" altLang="en-US" dirty="0"/>
              <a:t>可以看個每個案例幾乎都減少了</a:t>
            </a:r>
            <a:r>
              <a:rPr lang="en-US" altLang="zh-TW" dirty="0"/>
              <a:t>20%~30%</a:t>
            </a:r>
            <a:r>
              <a:rPr lang="zh-TW" altLang="en-US" dirty="0"/>
              <a:t>左右，</a:t>
            </a:r>
            <a:endParaRPr lang="en-US" altLang="zh-TW" dirty="0"/>
          </a:p>
          <a:p>
            <a:r>
              <a:rPr lang="zh-TW" altLang="en-US" dirty="0"/>
              <a:t>甚至在案例五的情境下時間大幅減少，</a:t>
            </a:r>
            <a:endParaRPr lang="en-US" altLang="zh-TW" dirty="0"/>
          </a:p>
          <a:p>
            <a:r>
              <a:rPr lang="zh-TW" altLang="en-US" dirty="0"/>
              <a:t>由此可以看出即使有經驗的人員，</a:t>
            </a:r>
            <a:endParaRPr lang="en-US" altLang="zh-TW" dirty="0"/>
          </a:p>
          <a:p>
            <a:r>
              <a:rPr lang="zh-TW" altLang="en-US" dirty="0"/>
              <a:t>也比較難找出超出畫面外的元件變化。</a:t>
            </a:r>
            <a:endParaRPr lang="zh-CN" altLang="en-US" dirty="0"/>
          </a:p>
        </p:txBody>
      </p:sp>
      <p:sp>
        <p:nvSpPr>
          <p:cNvPr id="4" name="灯片编号占位符 3"/>
          <p:cNvSpPr>
            <a:spLocks noGrp="1"/>
          </p:cNvSpPr>
          <p:nvPr>
            <p:ph type="sldNum" sz="quarter" idx="5"/>
          </p:nvPr>
        </p:nvSpPr>
        <p:spPr/>
        <p:txBody>
          <a:bodyPr/>
          <a:lstStyle/>
          <a:p>
            <a:fld id="{0F864D19-9D93-47A8-8EC6-5175BEEC192E}" type="slidenum">
              <a:rPr lang="zh-CN" altLang="en-US" smtClean="0"/>
              <a:t>53</a:t>
            </a:fld>
            <a:endParaRPr lang="zh-CN" altLang="en-US"/>
          </a:p>
        </p:txBody>
      </p:sp>
    </p:spTree>
    <p:extLst>
      <p:ext uri="{BB962C8B-B14F-4D97-AF65-F5344CB8AC3E}">
        <p14:creationId xmlns:p14="http://schemas.microsoft.com/office/powerpoint/2010/main" val="87977311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最後，我們對以上的內容整理出兩點結論，並針對此工具探討兩個未來可以繼續研究的方向。</a:t>
            </a:r>
            <a:endParaRPr lang="en-US" altLang="zh-TW" dirty="0"/>
          </a:p>
        </p:txBody>
      </p:sp>
      <p:sp>
        <p:nvSpPr>
          <p:cNvPr id="4" name="灯片编号占位符 3"/>
          <p:cNvSpPr>
            <a:spLocks noGrp="1"/>
          </p:cNvSpPr>
          <p:nvPr>
            <p:ph type="sldNum" sz="quarter" idx="5"/>
          </p:nvPr>
        </p:nvSpPr>
        <p:spPr/>
        <p:txBody>
          <a:bodyPr/>
          <a:lstStyle/>
          <a:p>
            <a:fld id="{0F864D19-9D93-47A8-8EC6-5175BEEC192E}" type="slidenum">
              <a:rPr lang="zh-CN" altLang="en-US" smtClean="0"/>
              <a:t>54</a:t>
            </a:fld>
            <a:endParaRPr lang="zh-CN" altLang="en-US"/>
          </a:p>
        </p:txBody>
      </p:sp>
    </p:spTree>
    <p:extLst>
      <p:ext uri="{BB962C8B-B14F-4D97-AF65-F5344CB8AC3E}">
        <p14:creationId xmlns:p14="http://schemas.microsoft.com/office/powerpoint/2010/main" val="353215814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在一開始有提出我們的目標，就是可以利用擴充工具降低</a:t>
            </a:r>
            <a:r>
              <a:rPr lang="en-US" altLang="zh-TW" dirty="0"/>
              <a:t>XPath</a:t>
            </a:r>
            <a:r>
              <a:rPr lang="zh-TW" altLang="en-US" dirty="0"/>
              <a:t>條件找尋的時間，並讓即使是無經驗的人也可以快速找出條件</a:t>
            </a:r>
            <a:endParaRPr lang="en-US" altLang="zh-TW" dirty="0"/>
          </a:p>
          <a:p>
            <a:endParaRPr lang="en-US" altLang="zh-CN" dirty="0"/>
          </a:p>
          <a:p>
            <a:r>
              <a:rPr lang="zh-TW" altLang="en-US" dirty="0"/>
              <a:t>根據實驗數據所得出的結果，我們大概可以知道透過這個擴充工具，我們可以減少大約</a:t>
            </a:r>
            <a:r>
              <a:rPr lang="en-US" altLang="zh-TW" dirty="0"/>
              <a:t>20</a:t>
            </a:r>
            <a:r>
              <a:rPr lang="zh-TW" altLang="en-US" dirty="0"/>
              <a:t>到</a:t>
            </a:r>
            <a:r>
              <a:rPr lang="en-US" altLang="zh-TW" dirty="0"/>
              <a:t>30%</a:t>
            </a:r>
            <a:r>
              <a:rPr lang="zh-TW" altLang="en-US" dirty="0"/>
              <a:t>的時間，</a:t>
            </a:r>
            <a:endParaRPr lang="en-US" altLang="zh-TW" dirty="0"/>
          </a:p>
          <a:p>
            <a:r>
              <a:rPr lang="zh-TW" altLang="en-US" dirty="0"/>
              <a:t>然後沒有相關經驗的測試人員相對有經驗的，降低時間更為明顯，</a:t>
            </a:r>
            <a:endParaRPr lang="en-US" altLang="zh-TW" dirty="0"/>
          </a:p>
          <a:p>
            <a:endParaRPr lang="en-US" altLang="zh-CN" dirty="0"/>
          </a:p>
          <a:p>
            <a:r>
              <a:rPr lang="zh-TW" altLang="en-US" dirty="0"/>
              <a:t>由上面結果可知，我們奢利的目標都有達到我們當初設立的預期。</a:t>
            </a:r>
            <a:endParaRPr lang="en-US" altLang="zh-CN" dirty="0"/>
          </a:p>
        </p:txBody>
      </p:sp>
      <p:sp>
        <p:nvSpPr>
          <p:cNvPr id="4" name="灯片编号占位符 3"/>
          <p:cNvSpPr>
            <a:spLocks noGrp="1"/>
          </p:cNvSpPr>
          <p:nvPr>
            <p:ph type="sldNum" sz="quarter" idx="5"/>
          </p:nvPr>
        </p:nvSpPr>
        <p:spPr/>
        <p:txBody>
          <a:bodyPr/>
          <a:lstStyle/>
          <a:p>
            <a:fld id="{0F864D19-9D93-47A8-8EC6-5175BEEC192E}" type="slidenum">
              <a:rPr lang="zh-CN" altLang="en-US" smtClean="0"/>
              <a:t>55</a:t>
            </a:fld>
            <a:endParaRPr lang="zh-CN" altLang="en-US"/>
          </a:p>
        </p:txBody>
      </p:sp>
    </p:spTree>
    <p:extLst>
      <p:ext uri="{BB962C8B-B14F-4D97-AF65-F5344CB8AC3E}">
        <p14:creationId xmlns:p14="http://schemas.microsoft.com/office/powerpoint/2010/main" val="198042535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但目前這個工具很多部分需要改進的，我們從中挑出兩個比較會影響功能以及效能的地方來說，</a:t>
            </a:r>
            <a:endParaRPr lang="en-US" altLang="zh-TW" dirty="0"/>
          </a:p>
          <a:p>
            <a:endParaRPr lang="en-US" altLang="zh-CN" dirty="0"/>
          </a:p>
          <a:p>
            <a:r>
              <a:rPr lang="zh-TW" altLang="en-US" dirty="0"/>
              <a:t>首先是比較結點相異等級的演算法，在目前程式中使用的演算法目前使用的演算法是前面有介紹過像右圖一樣的結構</a:t>
            </a:r>
            <a:endParaRPr lang="en-US" altLang="zh-TW" dirty="0"/>
          </a:p>
          <a:p>
            <a:r>
              <a:rPr lang="zh-TW" altLang="en-US" dirty="0"/>
              <a:t>是透過節點一步一步慢慢往下比對出來，然後透過權重來計算他有沒有相似或完全不相同</a:t>
            </a:r>
            <a:endParaRPr lang="en-US" altLang="zh-TW" dirty="0"/>
          </a:p>
          <a:p>
            <a:endParaRPr lang="en-US" altLang="zh-TW" dirty="0"/>
          </a:p>
          <a:p>
            <a:r>
              <a:rPr lang="zh-TW" altLang="en-US" dirty="0"/>
              <a:t>但這樣種方法會遇到一個問題就是因為他是從上往下慢慢比對的就會沒辦法精準的判定等級，</a:t>
            </a:r>
            <a:endParaRPr lang="en-US" altLang="zh-TW" dirty="0"/>
          </a:p>
        </p:txBody>
      </p:sp>
      <p:sp>
        <p:nvSpPr>
          <p:cNvPr id="4" name="灯片编号占位符 3"/>
          <p:cNvSpPr>
            <a:spLocks noGrp="1"/>
          </p:cNvSpPr>
          <p:nvPr>
            <p:ph type="sldNum" sz="quarter" idx="5"/>
          </p:nvPr>
        </p:nvSpPr>
        <p:spPr/>
        <p:txBody>
          <a:bodyPr/>
          <a:lstStyle/>
          <a:p>
            <a:fld id="{0F864D19-9D93-47A8-8EC6-5175BEEC192E}" type="slidenum">
              <a:rPr lang="zh-CN" altLang="en-US" smtClean="0"/>
              <a:t>56</a:t>
            </a:fld>
            <a:endParaRPr lang="zh-CN" altLang="en-US"/>
          </a:p>
        </p:txBody>
      </p:sp>
    </p:spTree>
    <p:extLst>
      <p:ext uri="{BB962C8B-B14F-4D97-AF65-F5344CB8AC3E}">
        <p14:creationId xmlns:p14="http://schemas.microsoft.com/office/powerpoint/2010/main" val="311254786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像圖中這個情況下，在我們看起來就是單純的</a:t>
            </a:r>
            <a:r>
              <a:rPr lang="en-US" altLang="zh-TW" dirty="0"/>
              <a:t>p</a:t>
            </a:r>
            <a:r>
              <a:rPr lang="zh-TW" altLang="en-US" dirty="0"/>
              <a:t>物件以及</a:t>
            </a:r>
            <a:r>
              <a:rPr lang="en-US" altLang="zh-TW" dirty="0"/>
              <a:t>p</a:t>
            </a:r>
            <a:r>
              <a:rPr lang="zh-TW" altLang="en-US" dirty="0"/>
              <a:t>物件裡面的物件都消被移除掉，</a:t>
            </a:r>
            <a:endParaRPr lang="en-US" altLang="zh-TW" dirty="0"/>
          </a:p>
          <a:p>
            <a:r>
              <a:rPr lang="zh-TW" altLang="en-US" dirty="0"/>
              <a:t>但如果透過演算法的話，他會以為</a:t>
            </a:r>
            <a:r>
              <a:rPr lang="en-US" altLang="zh-TW" dirty="0"/>
              <a:t>id</a:t>
            </a:r>
            <a:r>
              <a:rPr lang="zh-TW" altLang="en-US" dirty="0"/>
              <a:t>的物件改成</a:t>
            </a:r>
            <a:r>
              <a:rPr lang="en-US" altLang="zh-TW" dirty="0"/>
              <a:t>789</a:t>
            </a:r>
            <a:r>
              <a:rPr lang="zh-TW" altLang="en-US" dirty="0"/>
              <a:t>然後裡面的物件也是從</a:t>
            </a:r>
            <a:r>
              <a:rPr lang="en-US" altLang="zh-TW" dirty="0"/>
              <a:t>Saturday</a:t>
            </a:r>
            <a:r>
              <a:rPr lang="zh-TW" altLang="en-US" dirty="0"/>
              <a:t>改成</a:t>
            </a:r>
            <a:r>
              <a:rPr lang="en-US" altLang="zh-TW" dirty="0"/>
              <a:t>Sunday</a:t>
            </a:r>
            <a:r>
              <a:rPr lang="zh-TW" altLang="en-US" dirty="0"/>
              <a:t>，然後第三個的物件就會變刪除，</a:t>
            </a:r>
            <a:endParaRPr lang="en-US" altLang="zh-TW" dirty="0"/>
          </a:p>
          <a:p>
            <a:endParaRPr lang="en-US" altLang="zh-TW" dirty="0"/>
          </a:p>
          <a:p>
            <a:r>
              <a:rPr lang="zh-TW" altLang="en-US" dirty="0"/>
              <a:t>就會有明明只有一個變更，但透過目前的演算法可能會出現出多個變更，</a:t>
            </a:r>
            <a:endParaRPr lang="en-US" altLang="zh-TW" dirty="0"/>
          </a:p>
          <a:p>
            <a:r>
              <a:rPr lang="zh-TW" altLang="en-US" dirty="0"/>
              <a:t>所以可以透過跟改相對應的權重或更改演算法的方式，</a:t>
            </a:r>
            <a:endParaRPr lang="en-US" altLang="zh-TW" dirty="0"/>
          </a:p>
          <a:p>
            <a:r>
              <a:rPr lang="zh-TW" altLang="en-US" dirty="0"/>
              <a:t>讓它比對出現的結果可以都是趨近於人看起來的樣子。</a:t>
            </a:r>
            <a:endParaRPr lang="en-US" altLang="zh-TW" dirty="0"/>
          </a:p>
        </p:txBody>
      </p:sp>
      <p:sp>
        <p:nvSpPr>
          <p:cNvPr id="4" name="灯片编号占位符 3"/>
          <p:cNvSpPr>
            <a:spLocks noGrp="1"/>
          </p:cNvSpPr>
          <p:nvPr>
            <p:ph type="sldNum" sz="quarter" idx="5"/>
          </p:nvPr>
        </p:nvSpPr>
        <p:spPr/>
        <p:txBody>
          <a:bodyPr/>
          <a:lstStyle/>
          <a:p>
            <a:fld id="{0F864D19-9D93-47A8-8EC6-5175BEEC192E}" type="slidenum">
              <a:rPr lang="zh-CN" altLang="en-US" smtClean="0"/>
              <a:t>57</a:t>
            </a:fld>
            <a:endParaRPr lang="zh-CN" altLang="en-US"/>
          </a:p>
        </p:txBody>
      </p:sp>
    </p:spTree>
    <p:extLst>
      <p:ext uri="{BB962C8B-B14F-4D97-AF65-F5344CB8AC3E}">
        <p14:creationId xmlns:p14="http://schemas.microsoft.com/office/powerpoint/2010/main" val="367589027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然後還有的第二個可以研究的方向，在實驗人員做實例之後，有詢問大家對目前工具的想法，大家都一致認同要添加跳轉的功能</a:t>
            </a:r>
            <a:endParaRPr lang="en-US" altLang="zh-TW" dirty="0"/>
          </a:p>
          <a:p>
            <a:endParaRPr lang="en-US" altLang="zh-CN" dirty="0"/>
          </a:p>
          <a:p>
            <a:r>
              <a:rPr lang="zh-TW" altLang="en-US" dirty="0"/>
              <a:t>因為目前的最後產生的結果是像右邊這張圖一樣，</a:t>
            </a:r>
            <a:endParaRPr lang="en-US" altLang="zh-TW" dirty="0"/>
          </a:p>
          <a:p>
            <a:r>
              <a:rPr lang="zh-TW" altLang="en-US" dirty="0"/>
              <a:t>僅僅只有輔助你看結果的功能而已，但你如果要找那個變化的元件在哪裡，</a:t>
            </a:r>
            <a:endParaRPr lang="en-US" altLang="zh-TW" dirty="0"/>
          </a:p>
          <a:p>
            <a:r>
              <a:rPr lang="zh-TW" altLang="en-US" dirty="0"/>
              <a:t>你必須要透過畫面上的變化去找或透過下拉選像的路徑慢慢一層一層去搜尋，</a:t>
            </a:r>
            <a:endParaRPr lang="en-US" altLang="zh-TW" dirty="0"/>
          </a:p>
          <a:p>
            <a:r>
              <a:rPr lang="zh-TW" altLang="en-US" dirty="0"/>
              <a:t>這樣的方法速度真的會差很多。</a:t>
            </a:r>
            <a:endParaRPr lang="en-US" altLang="zh-TW" dirty="0"/>
          </a:p>
          <a:p>
            <a:endParaRPr lang="en-US" altLang="zh-TW" dirty="0"/>
          </a:p>
          <a:p>
            <a:r>
              <a:rPr lang="zh-TW" altLang="en-US" dirty="0"/>
              <a:t>所以如果可以為這個工具添加一個可以從這個擴充工具，</a:t>
            </a:r>
            <a:endParaRPr lang="en-US" altLang="zh-TW" dirty="0"/>
          </a:p>
          <a:p>
            <a:r>
              <a:rPr lang="zh-TW" altLang="en-US" dirty="0"/>
              <a:t>點擊偶個地方可以讓</a:t>
            </a:r>
            <a:r>
              <a:rPr lang="en-US" altLang="zh-TW" dirty="0"/>
              <a:t>element</a:t>
            </a:r>
            <a:r>
              <a:rPr lang="zh-TW" altLang="en-US" dirty="0"/>
              <a:t>頁面可以指到那個元件的位置，</a:t>
            </a:r>
            <a:endParaRPr lang="en-US" altLang="zh-TW" dirty="0"/>
          </a:p>
          <a:p>
            <a:r>
              <a:rPr lang="zh-TW" altLang="en-US" dirty="0"/>
              <a:t>讓使用者可以不用一層一層去找，</a:t>
            </a:r>
            <a:endParaRPr lang="en-US" altLang="zh-TW" dirty="0"/>
          </a:p>
          <a:p>
            <a:r>
              <a:rPr lang="zh-TW" altLang="en-US" dirty="0"/>
              <a:t>減少的時間可能會大幅提升。</a:t>
            </a:r>
            <a:endParaRPr lang="zh-CN" altLang="en-US" dirty="0"/>
          </a:p>
        </p:txBody>
      </p:sp>
      <p:sp>
        <p:nvSpPr>
          <p:cNvPr id="4" name="灯片编号占位符 3"/>
          <p:cNvSpPr>
            <a:spLocks noGrp="1"/>
          </p:cNvSpPr>
          <p:nvPr>
            <p:ph type="sldNum" sz="quarter" idx="5"/>
          </p:nvPr>
        </p:nvSpPr>
        <p:spPr/>
        <p:txBody>
          <a:bodyPr/>
          <a:lstStyle/>
          <a:p>
            <a:fld id="{0F864D19-9D93-47A8-8EC6-5175BEEC192E}" type="slidenum">
              <a:rPr lang="zh-CN" altLang="en-US" smtClean="0"/>
              <a:t>58</a:t>
            </a:fld>
            <a:endParaRPr lang="zh-CN" altLang="en-US"/>
          </a:p>
        </p:txBody>
      </p:sp>
    </p:spTree>
    <p:extLst>
      <p:ext uri="{BB962C8B-B14F-4D97-AF65-F5344CB8AC3E}">
        <p14:creationId xmlns:p14="http://schemas.microsoft.com/office/powerpoint/2010/main" val="20656096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而</a:t>
            </a:r>
            <a:r>
              <a:rPr lang="zh-TW" altLang="en-US" sz="1200" dirty="0">
                <a:solidFill>
                  <a:schemeClr val="tx1">
                    <a:lumMod val="75000"/>
                    <a:lumOff val="25000"/>
                  </a:schemeClr>
                </a:solidFill>
                <a:latin typeface="標楷體" panose="03000509000000000000" pitchFamily="65" charset="-120"/>
                <a:ea typeface="標楷體" panose="03000509000000000000" pitchFamily="65" charset="-120"/>
              </a:rPr>
              <a:t>瀏覽器開發者工具主要的功能是給設計網站的開法者方便製作以及方便調整，</a:t>
            </a:r>
            <a:endParaRPr lang="en-US" altLang="zh-TW" sz="1200" dirty="0">
              <a:solidFill>
                <a:schemeClr val="tx1">
                  <a:lumMod val="75000"/>
                  <a:lumOff val="25000"/>
                </a:schemeClr>
              </a:solidFill>
              <a:latin typeface="標楷體" panose="03000509000000000000" pitchFamily="65" charset="-120"/>
              <a:ea typeface="標楷體" panose="03000509000000000000" pitchFamily="65" charset="-120"/>
            </a:endParaRPr>
          </a:p>
          <a:p>
            <a:r>
              <a:rPr lang="zh-TW" altLang="en-US" dirty="0"/>
              <a:t>常用的功能 </a:t>
            </a:r>
            <a:r>
              <a:rPr lang="en-US" altLang="zh-TW" dirty="0"/>
              <a:t>:</a:t>
            </a:r>
            <a:r>
              <a:rPr lang="zh-TW" altLang="en-US" dirty="0"/>
              <a:t> </a:t>
            </a:r>
            <a:r>
              <a:rPr lang="en-US" altLang="zh-TW" dirty="0"/>
              <a:t> 1. …  </a:t>
            </a:r>
          </a:p>
          <a:p>
            <a:r>
              <a:rPr lang="en-US" altLang="zh-TW" dirty="0"/>
              <a:t>                        2. …</a:t>
            </a:r>
          </a:p>
          <a:p>
            <a:r>
              <a:rPr lang="en-US" altLang="zh-CN" dirty="0"/>
              <a:t>                        3. …</a:t>
            </a:r>
            <a:endParaRPr lang="zh-CN" altLang="en-US" dirty="0"/>
          </a:p>
        </p:txBody>
      </p:sp>
      <p:sp>
        <p:nvSpPr>
          <p:cNvPr id="4" name="灯片编号占位符 3"/>
          <p:cNvSpPr>
            <a:spLocks noGrp="1"/>
          </p:cNvSpPr>
          <p:nvPr>
            <p:ph type="sldNum" sz="quarter" idx="5"/>
          </p:nvPr>
        </p:nvSpPr>
        <p:spPr/>
        <p:txBody>
          <a:bodyPr/>
          <a:lstStyle/>
          <a:p>
            <a:fld id="{0F864D19-9D93-47A8-8EC6-5175BEEC192E}" type="slidenum">
              <a:rPr lang="zh-CN" altLang="en-US" smtClean="0"/>
              <a:t>5</a:t>
            </a:fld>
            <a:endParaRPr lang="zh-CN" altLang="en-US"/>
          </a:p>
        </p:txBody>
      </p:sp>
    </p:spTree>
    <p:extLst>
      <p:ext uri="{BB962C8B-B14F-4D97-AF65-F5344CB8AC3E}">
        <p14:creationId xmlns:p14="http://schemas.microsoft.com/office/powerpoint/2010/main" val="222927834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所以如果可以為這個工具添加一個可以從這個擴充工具，</a:t>
            </a:r>
            <a:endParaRPr lang="en-US" altLang="zh-TW" dirty="0"/>
          </a:p>
          <a:p>
            <a:r>
              <a:rPr lang="zh-TW" altLang="en-US" dirty="0"/>
              <a:t>點擊偶個地方可以讓</a:t>
            </a:r>
            <a:r>
              <a:rPr lang="en-US" altLang="zh-TW" dirty="0"/>
              <a:t>element</a:t>
            </a:r>
            <a:r>
              <a:rPr lang="zh-TW" altLang="en-US" dirty="0"/>
              <a:t>頁面可以指到那個元件的位置，</a:t>
            </a:r>
            <a:endParaRPr lang="en-US" altLang="zh-TW" dirty="0"/>
          </a:p>
          <a:p>
            <a:r>
              <a:rPr lang="zh-TW" altLang="en-US" dirty="0"/>
              <a:t>讓使用者可以不用一層一層去找，</a:t>
            </a:r>
            <a:endParaRPr lang="en-US" altLang="zh-TW" dirty="0"/>
          </a:p>
          <a:p>
            <a:r>
              <a:rPr lang="zh-TW" altLang="en-US" dirty="0"/>
              <a:t>減少的時間可能會大幅提升。</a:t>
            </a:r>
            <a:endParaRPr lang="en-US" altLang="zh-TW" dirty="0"/>
          </a:p>
          <a:p>
            <a:endParaRPr lang="en-US" altLang="zh-CN" dirty="0"/>
          </a:p>
          <a:p>
            <a:r>
              <a:rPr lang="zh-TW" altLang="en-US" dirty="0"/>
              <a:t>像右圖</a:t>
            </a:r>
            <a:r>
              <a:rPr lang="en-US" altLang="zh-TW" dirty="0"/>
              <a:t>…</a:t>
            </a:r>
            <a:endParaRPr lang="zh-CN" altLang="en-US" dirty="0"/>
          </a:p>
        </p:txBody>
      </p:sp>
      <p:sp>
        <p:nvSpPr>
          <p:cNvPr id="4" name="灯片编号占位符 3"/>
          <p:cNvSpPr>
            <a:spLocks noGrp="1"/>
          </p:cNvSpPr>
          <p:nvPr>
            <p:ph type="sldNum" sz="quarter" idx="5"/>
          </p:nvPr>
        </p:nvSpPr>
        <p:spPr/>
        <p:txBody>
          <a:bodyPr/>
          <a:lstStyle/>
          <a:p>
            <a:fld id="{0F864D19-9D93-47A8-8EC6-5175BEEC192E}" type="slidenum">
              <a:rPr lang="zh-CN" altLang="en-US" smtClean="0"/>
              <a:t>59</a:t>
            </a:fld>
            <a:endParaRPr lang="zh-CN" altLang="en-US"/>
          </a:p>
        </p:txBody>
      </p:sp>
    </p:spTree>
    <p:extLst>
      <p:ext uri="{BB962C8B-B14F-4D97-AF65-F5344CB8AC3E}">
        <p14:creationId xmlns:p14="http://schemas.microsoft.com/office/powerpoint/2010/main" val="152065189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F864D19-9D93-47A8-8EC6-5175BEEC192E}" type="slidenum">
              <a:rPr lang="zh-CN" altLang="en-US" smtClean="0"/>
              <a:t>60</a:t>
            </a:fld>
            <a:endParaRPr lang="zh-CN" altLang="en-US"/>
          </a:p>
        </p:txBody>
      </p:sp>
    </p:spTree>
    <p:extLst>
      <p:ext uri="{BB962C8B-B14F-4D97-AF65-F5344CB8AC3E}">
        <p14:creationId xmlns:p14="http://schemas.microsoft.com/office/powerpoint/2010/main" val="393079870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F864D19-9D93-47A8-8EC6-5175BEEC192E}" type="slidenum">
              <a:rPr lang="zh-CN" altLang="en-US" smtClean="0"/>
              <a:t>61</a:t>
            </a:fld>
            <a:endParaRPr lang="zh-CN" altLang="en-US"/>
          </a:p>
        </p:txBody>
      </p:sp>
    </p:spTree>
    <p:extLst>
      <p:ext uri="{BB962C8B-B14F-4D97-AF65-F5344CB8AC3E}">
        <p14:creationId xmlns:p14="http://schemas.microsoft.com/office/powerpoint/2010/main" val="45240511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那以上就是本次口試的所有內容，謝謝老師們的聆聽。</a:t>
            </a:r>
            <a:endParaRPr lang="en-US" altLang="zh-TW" dirty="0"/>
          </a:p>
        </p:txBody>
      </p:sp>
      <p:sp>
        <p:nvSpPr>
          <p:cNvPr id="4" name="灯片编号占位符 3"/>
          <p:cNvSpPr>
            <a:spLocks noGrp="1"/>
          </p:cNvSpPr>
          <p:nvPr>
            <p:ph type="sldNum" sz="quarter" idx="5"/>
          </p:nvPr>
        </p:nvSpPr>
        <p:spPr/>
        <p:txBody>
          <a:bodyPr/>
          <a:lstStyle/>
          <a:p>
            <a:fld id="{0F864D19-9D93-47A8-8EC6-5175BEEC192E}" type="slidenum">
              <a:rPr lang="zh-CN" altLang="en-US" smtClean="0"/>
              <a:t>62</a:t>
            </a:fld>
            <a:endParaRPr lang="zh-CN" altLang="en-US"/>
          </a:p>
        </p:txBody>
      </p:sp>
    </p:spTree>
    <p:extLst>
      <p:ext uri="{BB962C8B-B14F-4D97-AF65-F5344CB8AC3E}">
        <p14:creationId xmlns:p14="http://schemas.microsoft.com/office/powerpoint/2010/main" val="24208468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F864D19-9D93-47A8-8EC6-5175BEEC192E}" type="slidenum">
              <a:rPr lang="zh-CN" altLang="en-US" smtClean="0"/>
              <a:t>63</a:t>
            </a:fld>
            <a:endParaRPr lang="zh-CN" altLang="en-US"/>
          </a:p>
        </p:txBody>
      </p:sp>
    </p:spTree>
    <p:extLst>
      <p:ext uri="{BB962C8B-B14F-4D97-AF65-F5344CB8AC3E}">
        <p14:creationId xmlns:p14="http://schemas.microsoft.com/office/powerpoint/2010/main" val="14644947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如果我們要利用一段表達式來定位一個或多個指定的元件，</a:t>
            </a:r>
            <a:endParaRPr lang="en-US" altLang="zh-TW" dirty="0"/>
          </a:p>
          <a:p>
            <a:r>
              <a:rPr lang="zh-TW" altLang="en-US" dirty="0"/>
              <a:t>必須要設計一段</a:t>
            </a:r>
            <a:r>
              <a:rPr lang="en-US" altLang="zh-TW" dirty="0"/>
              <a:t>XPath</a:t>
            </a:r>
            <a:r>
              <a:rPr lang="zh-TW" altLang="en-US" dirty="0"/>
              <a:t>表達式。</a:t>
            </a:r>
            <a:endParaRPr lang="en-US" altLang="zh-TW" dirty="0"/>
          </a:p>
          <a:p>
            <a:r>
              <a:rPr lang="en-US" altLang="zh-TW" dirty="0"/>
              <a:t>XPath</a:t>
            </a:r>
            <a:r>
              <a:rPr lang="zh-TW" altLang="en-US" dirty="0"/>
              <a:t>是一個</a:t>
            </a:r>
            <a:r>
              <a:rPr lang="en-US" altLang="zh-TW" dirty="0"/>
              <a:t>XML</a:t>
            </a:r>
            <a:r>
              <a:rPr lang="zh-TW" altLang="en-US" dirty="0"/>
              <a:t>的路徑語言，當然他可以套用在</a:t>
            </a:r>
            <a:r>
              <a:rPr lang="en-US" altLang="zh-TW" dirty="0"/>
              <a:t>HTML</a:t>
            </a:r>
            <a:r>
              <a:rPr lang="zh-TW" altLang="en-US" dirty="0"/>
              <a:t>中，所以我們可以利用這個方法來找出</a:t>
            </a:r>
            <a:r>
              <a:rPr lang="en-US" altLang="zh-TW" dirty="0"/>
              <a:t>HTML DOM</a:t>
            </a:r>
            <a:r>
              <a:rPr lang="zh-TW" altLang="en-US" dirty="0"/>
              <a:t>中的元件。</a:t>
            </a:r>
            <a:endParaRPr lang="en-US" altLang="zh-TW" dirty="0"/>
          </a:p>
          <a:p>
            <a:r>
              <a:rPr lang="zh-TW" altLang="en-US" dirty="0"/>
              <a:t>他使用語法由三個部分的東西來組成的 </a:t>
            </a:r>
            <a:r>
              <a:rPr lang="en-US" altLang="zh-TW" dirty="0"/>
              <a:t>&gt;&gt;</a:t>
            </a:r>
            <a:r>
              <a:rPr lang="zh-TW" altLang="en-US" dirty="0"/>
              <a:t>  </a:t>
            </a:r>
            <a:r>
              <a:rPr lang="en-US" altLang="zh-TW" dirty="0"/>
              <a:t>Axis  Node  Predicate</a:t>
            </a:r>
          </a:p>
          <a:p>
            <a:r>
              <a:rPr lang="en-US" altLang="zh-CN" dirty="0"/>
              <a:t>                                                                            </a:t>
            </a:r>
            <a:endParaRPr lang="zh-CN" altLang="en-US" dirty="0"/>
          </a:p>
        </p:txBody>
      </p:sp>
      <p:sp>
        <p:nvSpPr>
          <p:cNvPr id="4" name="灯片编号占位符 3"/>
          <p:cNvSpPr>
            <a:spLocks noGrp="1"/>
          </p:cNvSpPr>
          <p:nvPr>
            <p:ph type="sldNum" sz="quarter" idx="5"/>
          </p:nvPr>
        </p:nvSpPr>
        <p:spPr/>
        <p:txBody>
          <a:bodyPr/>
          <a:lstStyle/>
          <a:p>
            <a:fld id="{0F864D19-9D93-47A8-8EC6-5175BEEC192E}" type="slidenum">
              <a:rPr lang="zh-CN" altLang="en-US" smtClean="0"/>
              <a:t>6</a:t>
            </a:fld>
            <a:endParaRPr lang="zh-CN" altLang="en-US"/>
          </a:p>
        </p:txBody>
      </p:sp>
    </p:spTree>
    <p:extLst>
      <p:ext uri="{BB962C8B-B14F-4D97-AF65-F5344CB8AC3E}">
        <p14:creationId xmlns:p14="http://schemas.microsoft.com/office/powerpoint/2010/main" val="11357022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dirty="0"/>
              <a:t>Axis</a:t>
            </a:r>
            <a:r>
              <a:rPr lang="zh-TW" altLang="en-US" dirty="0"/>
              <a:t>負責的是搜尋的方向，通常最常用的是 </a:t>
            </a:r>
            <a:r>
              <a:rPr lang="en-US" altLang="zh-TW" dirty="0"/>
              <a:t>” / ”</a:t>
            </a:r>
            <a:r>
              <a:rPr lang="zh-TW" altLang="en-US" dirty="0"/>
              <a:t> 和 </a:t>
            </a:r>
            <a:r>
              <a:rPr lang="en-US" altLang="zh-TW" dirty="0"/>
              <a:t>“</a:t>
            </a:r>
            <a:r>
              <a:rPr lang="zh-TW" altLang="en-US" dirty="0"/>
              <a:t> </a:t>
            </a:r>
            <a:r>
              <a:rPr lang="en-US" altLang="zh-TW" dirty="0"/>
              <a:t>//</a:t>
            </a:r>
            <a:r>
              <a:rPr lang="zh-TW" altLang="en-US" dirty="0"/>
              <a:t> </a:t>
            </a:r>
            <a:r>
              <a:rPr lang="en-US" altLang="zh-TW" dirty="0"/>
              <a:t>”</a:t>
            </a:r>
            <a:r>
              <a:rPr lang="zh-TW" altLang="en-US" dirty="0"/>
              <a:t>，可以利用</a:t>
            </a:r>
            <a:r>
              <a:rPr lang="en-US" altLang="zh-TW" dirty="0"/>
              <a:t>Axis</a:t>
            </a:r>
            <a:r>
              <a:rPr lang="zh-TW" altLang="en-US" dirty="0"/>
              <a:t>來往當前節點的子結點或父節點的其他方向去找。</a:t>
            </a:r>
            <a:endParaRPr lang="en-US" altLang="zh-TW" dirty="0"/>
          </a:p>
          <a:p>
            <a:r>
              <a:rPr lang="zh-TW" altLang="en-US" dirty="0"/>
              <a:t>第二個</a:t>
            </a:r>
            <a:r>
              <a:rPr lang="en-US" altLang="zh-TW" dirty="0"/>
              <a:t>Node test</a:t>
            </a:r>
            <a:r>
              <a:rPr lang="zh-TW" altLang="en-US" dirty="0"/>
              <a:t>節點測試主要是在這裏設定你想要找的節點名稱或特定結點名稱，像是</a:t>
            </a:r>
            <a:r>
              <a:rPr lang="en-US" altLang="zh-TW" dirty="0"/>
              <a:t>div</a:t>
            </a:r>
            <a:r>
              <a:rPr lang="zh-TW" altLang="en-US" dirty="0"/>
              <a:t>或</a:t>
            </a:r>
            <a:r>
              <a:rPr lang="en-US" altLang="zh-TW" dirty="0"/>
              <a:t>li</a:t>
            </a:r>
            <a:r>
              <a:rPr lang="zh-TW" altLang="en-US" dirty="0"/>
              <a:t> 等等</a:t>
            </a:r>
            <a:endParaRPr lang="en-US" altLang="zh-TW" dirty="0"/>
          </a:p>
          <a:p>
            <a:r>
              <a:rPr lang="zh-TW" altLang="en-US" dirty="0"/>
              <a:t>第三個是</a:t>
            </a:r>
            <a:r>
              <a:rPr lang="en-US" altLang="zh-TW" dirty="0"/>
              <a:t>Predicate</a:t>
            </a:r>
            <a:r>
              <a:rPr lang="zh-TW" altLang="en-US" dirty="0"/>
              <a:t>，一般可以在這裡設定你想要限制的條件，像是限制某些元件的屬性</a:t>
            </a:r>
            <a:endParaRPr lang="en-US" altLang="zh-TW" dirty="0"/>
          </a:p>
          <a:p>
            <a:endParaRPr lang="en-US" altLang="zh-TW" dirty="0"/>
          </a:p>
          <a:p>
            <a:r>
              <a:rPr lang="zh-TW" altLang="en-US" dirty="0"/>
              <a:t>以下方這個圖片的</a:t>
            </a:r>
            <a:r>
              <a:rPr lang="en-US" altLang="zh-TW" dirty="0"/>
              <a:t>HTML</a:t>
            </a:r>
            <a:r>
              <a:rPr lang="zh-TW" altLang="en-US" dirty="0"/>
              <a:t>來做舉例</a:t>
            </a:r>
            <a:endParaRPr lang="en-US" altLang="zh-TW" dirty="0"/>
          </a:p>
          <a:p>
            <a:r>
              <a:rPr lang="en-US" altLang="zh-TW" dirty="0"/>
              <a:t>…  …</a:t>
            </a:r>
          </a:p>
          <a:p>
            <a:endParaRPr lang="en-US" altLang="zh-TW" dirty="0"/>
          </a:p>
          <a:p>
            <a:r>
              <a:rPr lang="zh-TW" altLang="en-US" dirty="0"/>
              <a:t>下方列出的三個</a:t>
            </a:r>
            <a:r>
              <a:rPr lang="en-US" altLang="zh-TW" dirty="0" err="1"/>
              <a:t>Xpath</a:t>
            </a:r>
            <a:r>
              <a:rPr lang="zh-TW" altLang="en-US" dirty="0"/>
              <a:t>，都可以定位到圖片中</a:t>
            </a:r>
            <a:r>
              <a:rPr lang="en-US" altLang="zh-TW" dirty="0"/>
              <a:t>div</a:t>
            </a:r>
            <a:r>
              <a:rPr lang="zh-TW" altLang="en-US" dirty="0"/>
              <a:t>的元件，但卻有不同的寫法，使用者可以依照自己的需求來設計自己適合的</a:t>
            </a:r>
            <a:r>
              <a:rPr lang="en-US" altLang="zh-TW" dirty="0" err="1"/>
              <a:t>Xpath</a:t>
            </a:r>
            <a:endParaRPr lang="en-US" altLang="zh-TW" dirty="0"/>
          </a:p>
        </p:txBody>
      </p:sp>
      <p:sp>
        <p:nvSpPr>
          <p:cNvPr id="4" name="灯片编号占位符 3"/>
          <p:cNvSpPr>
            <a:spLocks noGrp="1"/>
          </p:cNvSpPr>
          <p:nvPr>
            <p:ph type="sldNum" sz="quarter" idx="5"/>
          </p:nvPr>
        </p:nvSpPr>
        <p:spPr/>
        <p:txBody>
          <a:bodyPr/>
          <a:lstStyle/>
          <a:p>
            <a:fld id="{0F864D19-9D93-47A8-8EC6-5175BEEC192E}" type="slidenum">
              <a:rPr lang="zh-CN" altLang="en-US" smtClean="0"/>
              <a:t>7</a:t>
            </a:fld>
            <a:endParaRPr lang="zh-CN" altLang="en-US"/>
          </a:p>
        </p:txBody>
      </p:sp>
    </p:spTree>
    <p:extLst>
      <p:ext uri="{BB962C8B-B14F-4D97-AF65-F5344CB8AC3E}">
        <p14:creationId xmlns:p14="http://schemas.microsoft.com/office/powerpoint/2010/main" val="7230563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但</a:t>
            </a:r>
            <a:r>
              <a:rPr lang="en-US" altLang="zh-TW" dirty="0"/>
              <a:t>XPath</a:t>
            </a:r>
            <a:r>
              <a:rPr lang="zh-TW" altLang="en-US" dirty="0"/>
              <a:t>還是有好壞之分的，如果一個</a:t>
            </a:r>
            <a:r>
              <a:rPr lang="en-US" altLang="zh-TW" dirty="0" err="1"/>
              <a:t>Xpath</a:t>
            </a:r>
            <a:r>
              <a:rPr lang="zh-TW" altLang="en-US" dirty="0"/>
              <a:t>穩定度夠高就代表他是比較好的</a:t>
            </a:r>
            <a:r>
              <a:rPr lang="en-US" altLang="zh-TW" dirty="0"/>
              <a:t>XPath</a:t>
            </a:r>
            <a:r>
              <a:rPr lang="zh-TW" altLang="en-US" dirty="0"/>
              <a:t>，</a:t>
            </a:r>
            <a:endParaRPr lang="en-US" altLang="zh-TW" dirty="0"/>
          </a:p>
          <a:p>
            <a:endParaRPr lang="en-US" altLang="zh-CN" dirty="0"/>
          </a:p>
          <a:p>
            <a:r>
              <a:rPr lang="zh-TW" altLang="en-US" dirty="0"/>
              <a:t>目前這部分是參考呂昭陞學長論文的觀念，</a:t>
            </a:r>
            <a:endParaRPr lang="en-US" altLang="zh-TW" dirty="0"/>
          </a:p>
          <a:p>
            <a:r>
              <a:rPr lang="zh-TW" altLang="en-US" dirty="0"/>
              <a:t>穩定高的意思是如果網頁的結構有做一些變動，但你設計的</a:t>
            </a:r>
            <a:r>
              <a:rPr lang="en-US" altLang="zh-TW" dirty="0" err="1"/>
              <a:t>Xpath</a:t>
            </a:r>
            <a:r>
              <a:rPr lang="zh-TW" altLang="en-US" dirty="0"/>
              <a:t>依然可以定位到該元件。</a:t>
            </a:r>
            <a:endParaRPr lang="en-US" altLang="zh-TW" dirty="0"/>
          </a:p>
          <a:p>
            <a:r>
              <a:rPr lang="zh-TW" altLang="en-US" dirty="0"/>
              <a:t>為了要達成這方面的效果，提出了幾個想法，然後我從中挑選三個來說</a:t>
            </a:r>
            <a:endParaRPr lang="en-US" altLang="zh-TW" dirty="0"/>
          </a:p>
          <a:p>
            <a:endParaRPr lang="en-US" altLang="zh-TW" dirty="0"/>
          </a:p>
          <a:p>
            <a:r>
              <a:rPr lang="zh-TW" altLang="en-US" dirty="0"/>
              <a:t>首先是路徑的關係，路徑有分兩種，一個絕對路徑是一個是相對路徑</a:t>
            </a:r>
            <a:endParaRPr lang="en-US" altLang="zh-TW" dirty="0"/>
          </a:p>
          <a:p>
            <a:r>
              <a:rPr lang="zh-TW" altLang="en-US" dirty="0"/>
              <a:t>如果是絕對路徑，如果更動架構，例如僅僅在其中多了一層元件，但其他都沒有改變，這樣</a:t>
            </a:r>
            <a:r>
              <a:rPr lang="en-US" altLang="zh-TW" dirty="0"/>
              <a:t>XPath</a:t>
            </a:r>
            <a:r>
              <a:rPr lang="zh-TW" altLang="en-US" dirty="0"/>
              <a:t>就無法定位了。</a:t>
            </a:r>
            <a:endParaRPr lang="en-US" altLang="zh-TW" dirty="0"/>
          </a:p>
          <a:p>
            <a:r>
              <a:rPr lang="zh-TW" altLang="en-US" dirty="0"/>
              <a:t>但如果是相對路徑的話可以略過一些我不需要關注的層級，直接跳到我需要限制的地方來搜尋了</a:t>
            </a:r>
            <a:endParaRPr lang="en-US" altLang="zh-TW" dirty="0"/>
          </a:p>
          <a:p>
            <a:r>
              <a:rPr lang="en-US" altLang="zh-TW" dirty="0"/>
              <a:t>(</a:t>
            </a:r>
            <a:r>
              <a:rPr lang="zh-TW" altLang="en-US" dirty="0"/>
              <a:t>用</a:t>
            </a:r>
            <a:r>
              <a:rPr lang="en-US" altLang="zh-TW" b="1" dirty="0"/>
              <a:t>//div</a:t>
            </a:r>
            <a:r>
              <a:rPr lang="zh-TW" altLang="en-US" dirty="0"/>
              <a:t>舉例</a:t>
            </a:r>
            <a:r>
              <a:rPr lang="en-US" altLang="zh-TW" dirty="0"/>
              <a:t>)</a:t>
            </a:r>
          </a:p>
          <a:p>
            <a:endParaRPr lang="en-US" altLang="zh-TW" dirty="0"/>
          </a:p>
          <a:p>
            <a:r>
              <a:rPr lang="zh-TW" altLang="en-US" dirty="0"/>
              <a:t>第二個是加強條件樣式，我們可以透過定義多個條件來設定我們要找的元件，</a:t>
            </a:r>
            <a:endParaRPr lang="en-US" altLang="zh-TW" dirty="0"/>
          </a:p>
          <a:p>
            <a:r>
              <a:rPr lang="en-US" altLang="zh-TW" dirty="0"/>
              <a:t>(</a:t>
            </a:r>
            <a:r>
              <a:rPr lang="zh-TW" altLang="en-US" dirty="0"/>
              <a:t>用</a:t>
            </a:r>
            <a:r>
              <a:rPr lang="en-US" altLang="zh-TW" sz="1200" b="1" dirty="0">
                <a:solidFill>
                  <a:schemeClr val="tx1">
                    <a:lumMod val="75000"/>
                    <a:lumOff val="25000"/>
                  </a:schemeClr>
                </a:solidFill>
                <a:highlight>
                  <a:srgbClr val="C0C0C0"/>
                </a:highlight>
                <a:latin typeface="Times New Roman" panose="02020603050405020304" pitchFamily="18" charset="0"/>
                <a:ea typeface="標楷體" panose="03000509000000000000" pitchFamily="65" charset="-120"/>
                <a:cs typeface="Times New Roman" panose="02020603050405020304" pitchFamily="18" charset="0"/>
              </a:rPr>
              <a:t>//div[@id=</a:t>
            </a:r>
            <a:r>
              <a:rPr lang="en-US" altLang="zh-TW" sz="1200" dirty="0">
                <a:solidFill>
                  <a:schemeClr val="tx1">
                    <a:lumMod val="75000"/>
                    <a:lumOff val="25000"/>
                  </a:schemeClr>
                </a:solidFill>
                <a:highlight>
                  <a:srgbClr val="C0C0C0"/>
                </a:highlight>
                <a:latin typeface="Times New Roman" panose="02020603050405020304" pitchFamily="18" charset="0"/>
                <a:cs typeface="Times New Roman" panose="02020603050405020304" pitchFamily="18" charset="0"/>
              </a:rPr>
              <a:t>‘</a:t>
            </a:r>
            <a:r>
              <a:rPr lang="en-US" altLang="zh-TW" sz="1200" b="1" dirty="0" err="1">
                <a:solidFill>
                  <a:schemeClr val="tx1">
                    <a:lumMod val="75000"/>
                    <a:lumOff val="25000"/>
                  </a:schemeClr>
                </a:solidFill>
                <a:highlight>
                  <a:srgbClr val="C0C0C0"/>
                </a:highlight>
                <a:latin typeface="Times New Roman" panose="02020603050405020304" pitchFamily="18" charset="0"/>
                <a:ea typeface="標楷體" panose="03000509000000000000" pitchFamily="65" charset="-120"/>
                <a:cs typeface="Times New Roman" panose="02020603050405020304" pitchFamily="18" charset="0"/>
              </a:rPr>
              <a:t>B_id</a:t>
            </a:r>
            <a:r>
              <a:rPr lang="en-US" altLang="zh-TW" sz="1200" dirty="0">
                <a:solidFill>
                  <a:schemeClr val="tx1">
                    <a:lumMod val="75000"/>
                    <a:lumOff val="25000"/>
                  </a:schemeClr>
                </a:solidFill>
                <a:highlight>
                  <a:srgbClr val="C0C0C0"/>
                </a:highlight>
                <a:latin typeface="Times New Roman" panose="02020603050405020304" pitchFamily="18" charset="0"/>
                <a:cs typeface="Times New Roman" panose="02020603050405020304" pitchFamily="18" charset="0"/>
              </a:rPr>
              <a:t>'</a:t>
            </a:r>
            <a:r>
              <a:rPr lang="en-US" altLang="zh-TW" sz="1200" b="1" dirty="0">
                <a:solidFill>
                  <a:schemeClr val="tx1">
                    <a:lumMod val="75000"/>
                    <a:lumOff val="25000"/>
                  </a:schemeClr>
                </a:solidFill>
                <a:highlight>
                  <a:srgbClr val="C0C0C0"/>
                </a:highlight>
                <a:latin typeface="Times New Roman" panose="02020603050405020304" pitchFamily="18" charset="0"/>
                <a:ea typeface="標楷體" panose="03000509000000000000" pitchFamily="65" charset="-120"/>
                <a:cs typeface="Times New Roman" panose="02020603050405020304" pitchFamily="18" charset="0"/>
              </a:rPr>
              <a:t> and @class=</a:t>
            </a:r>
            <a:r>
              <a:rPr lang="en-US" altLang="zh-TW" sz="1200" dirty="0">
                <a:solidFill>
                  <a:schemeClr val="tx1">
                    <a:lumMod val="75000"/>
                    <a:lumOff val="25000"/>
                  </a:schemeClr>
                </a:solidFill>
                <a:highlight>
                  <a:srgbClr val="C0C0C0"/>
                </a:highlight>
                <a:latin typeface="Times New Roman" panose="02020603050405020304" pitchFamily="18" charset="0"/>
                <a:cs typeface="Times New Roman" panose="02020603050405020304" pitchFamily="18" charset="0"/>
              </a:rPr>
              <a:t>‘</a:t>
            </a:r>
            <a:r>
              <a:rPr lang="en-US" altLang="zh-TW" sz="1200" b="1" dirty="0" err="1">
                <a:solidFill>
                  <a:schemeClr val="tx1">
                    <a:lumMod val="75000"/>
                    <a:lumOff val="25000"/>
                  </a:schemeClr>
                </a:solidFill>
                <a:highlight>
                  <a:srgbClr val="C0C0C0"/>
                </a:highlight>
                <a:latin typeface="Times New Roman" panose="02020603050405020304" pitchFamily="18" charset="0"/>
                <a:ea typeface="標楷體" panose="03000509000000000000" pitchFamily="65" charset="-120"/>
                <a:cs typeface="Times New Roman" panose="02020603050405020304" pitchFamily="18" charset="0"/>
              </a:rPr>
              <a:t>B_class</a:t>
            </a:r>
            <a:r>
              <a:rPr lang="en-US" altLang="zh-TW" sz="1200" dirty="0">
                <a:solidFill>
                  <a:schemeClr val="tx1">
                    <a:lumMod val="75000"/>
                    <a:lumOff val="25000"/>
                  </a:schemeClr>
                </a:solidFill>
                <a:highlight>
                  <a:srgbClr val="C0C0C0"/>
                </a:highlight>
                <a:latin typeface="Times New Roman" panose="02020603050405020304" pitchFamily="18" charset="0"/>
                <a:cs typeface="Times New Roman" panose="02020603050405020304" pitchFamily="18" charset="0"/>
              </a:rPr>
              <a:t>‘</a:t>
            </a:r>
            <a:r>
              <a:rPr lang="en-US" altLang="zh-TW" sz="1200" b="1" dirty="0">
                <a:solidFill>
                  <a:schemeClr val="tx1">
                    <a:lumMod val="75000"/>
                    <a:lumOff val="25000"/>
                  </a:schemeClr>
                </a:solidFill>
                <a:highlight>
                  <a:srgbClr val="C0C0C0"/>
                </a:highlight>
                <a:latin typeface="Times New Roman" panose="02020603050405020304" pitchFamily="18" charset="0"/>
                <a:ea typeface="標楷體" panose="03000509000000000000" pitchFamily="65" charset="-120"/>
                <a:cs typeface="Times New Roman" panose="02020603050405020304" pitchFamily="18" charset="0"/>
              </a:rPr>
              <a:t>]</a:t>
            </a:r>
            <a:r>
              <a:rPr lang="zh-TW" altLang="en-US" sz="1200" b="0" dirty="0">
                <a:solidFill>
                  <a:schemeClr val="tx1">
                    <a:lumMod val="75000"/>
                    <a:lumOff val="25000"/>
                  </a:schemeClr>
                </a:solidFill>
                <a:highlight>
                  <a:srgbClr val="C0C0C0"/>
                </a:highlight>
                <a:latin typeface="Times New Roman" panose="02020603050405020304" pitchFamily="18" charset="0"/>
                <a:ea typeface="標楷體" panose="03000509000000000000" pitchFamily="65" charset="-120"/>
                <a:cs typeface="Times New Roman" panose="02020603050405020304" pitchFamily="18" charset="0"/>
              </a:rPr>
              <a:t>舉例</a:t>
            </a:r>
            <a:r>
              <a:rPr lang="en-US" altLang="zh-TW" dirty="0"/>
              <a:t>)</a:t>
            </a:r>
          </a:p>
          <a:p>
            <a:endParaRPr lang="en-US" altLang="zh-TW" dirty="0"/>
          </a:p>
          <a:p>
            <a:r>
              <a:rPr lang="zh-TW" altLang="en-US" dirty="0"/>
              <a:t>第三個是我們用相對路徑，也可以在路徑中設定條件，</a:t>
            </a:r>
            <a:endParaRPr lang="en-US" altLang="zh-TW" dirty="0"/>
          </a:p>
          <a:p>
            <a:r>
              <a:rPr lang="zh-TW" altLang="en-US" dirty="0"/>
              <a:t>例如我想要定位</a:t>
            </a:r>
            <a:r>
              <a:rPr lang="en-US" altLang="zh-TW" dirty="0"/>
              <a:t>ul</a:t>
            </a:r>
            <a:r>
              <a:rPr lang="zh-TW" altLang="en-US" dirty="0"/>
              <a:t>元件下的</a:t>
            </a:r>
            <a:r>
              <a:rPr lang="en-US" altLang="zh-TW" dirty="0"/>
              <a:t>div</a:t>
            </a:r>
            <a:r>
              <a:rPr lang="zh-TW" altLang="en-US" dirty="0"/>
              <a:t>元件，就可以先設定一層的</a:t>
            </a:r>
            <a:r>
              <a:rPr lang="en-US" altLang="zh-TW" dirty="0"/>
              <a:t>ul</a:t>
            </a:r>
            <a:r>
              <a:rPr lang="zh-TW" altLang="en-US" dirty="0"/>
              <a:t>元件再繼續往下尋找</a:t>
            </a:r>
            <a:r>
              <a:rPr lang="en-US" altLang="zh-TW" dirty="0"/>
              <a:t>div</a:t>
            </a:r>
            <a:r>
              <a:rPr lang="zh-TW" altLang="en-US" dirty="0"/>
              <a:t>元件。</a:t>
            </a:r>
            <a:endParaRPr lang="en-US" altLang="zh-TW" dirty="0"/>
          </a:p>
          <a:p>
            <a:endParaRPr lang="en-US" altLang="zh-TW" dirty="0"/>
          </a:p>
          <a:p>
            <a:endParaRPr lang="en-US" altLang="zh-TW" dirty="0"/>
          </a:p>
        </p:txBody>
      </p:sp>
      <p:sp>
        <p:nvSpPr>
          <p:cNvPr id="4" name="灯片编号占位符 3"/>
          <p:cNvSpPr>
            <a:spLocks noGrp="1"/>
          </p:cNvSpPr>
          <p:nvPr>
            <p:ph type="sldNum" sz="quarter" idx="5"/>
          </p:nvPr>
        </p:nvSpPr>
        <p:spPr/>
        <p:txBody>
          <a:bodyPr/>
          <a:lstStyle/>
          <a:p>
            <a:fld id="{0F864D19-9D93-47A8-8EC6-5175BEEC192E}" type="slidenum">
              <a:rPr lang="zh-CN" altLang="en-US" smtClean="0"/>
              <a:t>8</a:t>
            </a:fld>
            <a:endParaRPr lang="zh-CN" altLang="en-US"/>
          </a:p>
        </p:txBody>
      </p:sp>
    </p:spTree>
    <p:extLst>
      <p:ext uri="{BB962C8B-B14F-4D97-AF65-F5344CB8AC3E}">
        <p14:creationId xmlns:p14="http://schemas.microsoft.com/office/powerpoint/2010/main" val="25808948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BAC3AFCB-CFDA-4A37-B0E9-DC9AFE593F76}" type="datetime1">
              <a:rPr lang="zh-CN" altLang="en-US" smtClean="0"/>
              <a:t>2022/7/24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97B4A21-C178-4EF4-9692-581FD3539F5E}"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blinds dir="vert"/>
      </p:transition>
    </mc:Choice>
    <mc:Fallback xmlns="">
      <p:transition spd="slow">
        <p:blinds dir="vert"/>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9963A0AA-1755-49E7-8062-19FAC1E32335}" type="datetime1">
              <a:rPr lang="zh-CN" altLang="en-US" smtClean="0"/>
              <a:t>2022/7/24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97B4A21-C178-4EF4-9692-581FD3539F5E}"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blinds dir="vert"/>
      </p:transition>
    </mc:Choice>
    <mc:Fallback xmlns="">
      <p:transition spd="slow">
        <p:blinds dir="vert"/>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3F504CB7-AFF3-4B9B-A1C2-6E32BF76F751}" type="datetime1">
              <a:rPr lang="zh-CN" altLang="en-US" smtClean="0"/>
              <a:t>2022/7/24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97B4A21-C178-4EF4-9692-581FD3539F5E}"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blinds dir="vert"/>
      </p:transition>
    </mc:Choice>
    <mc:Fallback xmlns="">
      <p:transition spd="slow">
        <p:blinds dir="vert"/>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4BB4F7A9-E7A6-487C-8523-A33DD4E24E15}" type="datetime1">
              <a:rPr lang="zh-CN" altLang="en-US" smtClean="0"/>
              <a:t>2022/7/24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a:xfrm>
            <a:off x="9302750" y="6492875"/>
            <a:ext cx="2743200" cy="365125"/>
          </a:xfrm>
        </p:spPr>
        <p:txBody>
          <a:bodyPr/>
          <a:lstStyle>
            <a:lvl1pPr>
              <a:defRPr sz="1600">
                <a:solidFill>
                  <a:schemeClr val="bg1"/>
                </a:solidFill>
                <a:latin typeface="標楷體" panose="03000509000000000000" pitchFamily="65" charset="-120"/>
                <a:ea typeface="標楷體" panose="03000509000000000000" pitchFamily="65" charset="-120"/>
              </a:defRPr>
            </a:lvl1pPr>
          </a:lstStyle>
          <a:p>
            <a:fld id="{997B4A21-C178-4EF4-9692-581FD3539F5E}" type="slidenum">
              <a:rPr lang="zh-CN" altLang="en-US" smtClean="0"/>
              <a:pPr/>
              <a:t>‹#›</a:t>
            </a:fld>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slow" p14:dur="1500">
        <p:blinds dir="vert"/>
      </p:transition>
    </mc:Choice>
    <mc:Fallback xmlns="">
      <p:transition spd="slow">
        <p:blinds dir="vert"/>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ECDE5F33-AE8A-4997-9D70-3372EBE77F38}" type="datetime1">
              <a:rPr lang="zh-CN" altLang="en-US" smtClean="0"/>
              <a:t>2022/7/24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97B4A21-C178-4EF4-9692-581FD3539F5E}"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blinds dir="vert"/>
      </p:transition>
    </mc:Choice>
    <mc:Fallback xmlns="">
      <p:transition spd="slow">
        <p:blinds dir="vert"/>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p:txBody>
          <a:bodyPr/>
          <a:lstStyle/>
          <a:p>
            <a:fld id="{C4C2BB51-DE27-4D8B-919C-AD5C81BF9EAC}" type="datetime1">
              <a:rPr lang="zh-CN" altLang="en-US" smtClean="0"/>
              <a:t>2022/7/24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97B4A21-C178-4EF4-9692-581FD3539F5E}"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blinds dir="vert"/>
      </p:transition>
    </mc:Choice>
    <mc:Fallback xmlns="">
      <p:transition spd="slow">
        <p:blinds dir="vert"/>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CEC1B59F-8F32-449E-9531-A18DC310AC4E}" type="datetime1">
              <a:rPr lang="zh-CN" altLang="en-US" smtClean="0"/>
              <a:t>2022/7/24</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997B4A21-C178-4EF4-9692-581FD3539F5E}"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blinds dir="vert"/>
      </p:transition>
    </mc:Choice>
    <mc:Fallback xmlns="">
      <p:transition spd="slow">
        <p:blinds dir="vert"/>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93C38B82-08DA-4DCD-8A2D-D2FB1A97E4B7}" type="datetime1">
              <a:rPr lang="zh-CN" altLang="en-US" smtClean="0"/>
              <a:t>2022/7/24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997B4A21-C178-4EF4-9692-581FD3539F5E}"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blinds dir="vert"/>
      </p:transition>
    </mc:Choice>
    <mc:Fallback xmlns="">
      <p:transition spd="slow">
        <p:blinds dir="vert"/>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A9D620DE-A2E0-4211-ADD6-1E6101FA5FB6}" type="datetime1">
              <a:rPr lang="zh-CN" altLang="en-US" smtClean="0"/>
              <a:t>2022/7/24</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997B4A21-C178-4EF4-9692-581FD3539F5E}"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blinds dir="vert"/>
      </p:transition>
    </mc:Choice>
    <mc:Fallback xmlns="">
      <p:transition spd="slow">
        <p:blinds dir="vert"/>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3979DF1B-783C-4096-BAF4-E5F85D579449}" type="datetime1">
              <a:rPr lang="zh-CN" altLang="en-US" smtClean="0"/>
              <a:t>2022/7/24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97B4A21-C178-4EF4-9692-581FD3539F5E}"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blinds dir="vert"/>
      </p:transition>
    </mc:Choice>
    <mc:Fallback xmlns="">
      <p:transition spd="slow">
        <p:blinds dir="vert"/>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FB441A55-ED5B-43A0-BA6B-62434E045F05}" type="datetime1">
              <a:rPr lang="zh-CN" altLang="en-US" smtClean="0"/>
              <a:t>2022/7/24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97B4A21-C178-4EF4-9692-581FD3539F5E}"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blinds dir="vert"/>
      </p:transition>
    </mc:Choice>
    <mc:Fallback xmlns="">
      <p:transition spd="slow">
        <p:blinds dir="vert"/>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41B7B0F-900F-4238-892F-C71D3507A24D}" type="datetime1">
              <a:rPr lang="zh-CN" altLang="en-US" smtClean="0"/>
              <a:t>2022/7/24</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97B4A21-C178-4EF4-9692-581FD3539F5E}"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slow" p14:dur="1500">
        <p:blinds dir="vert"/>
      </p:transition>
    </mc:Choice>
    <mc:Fallback xmlns="">
      <p:transition spd="slow">
        <p:blinds dir="vert"/>
      </p:transition>
    </mc:Fallback>
  </mc:AlternateConten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3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3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3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4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43.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4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4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4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4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6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hyperlink" Target="https://developer.chrome.com/docs/devtools/console/utilities/" TargetMode="Externa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圖片 13">
            <a:extLst>
              <a:ext uri="{FF2B5EF4-FFF2-40B4-BE49-F238E27FC236}">
                <a16:creationId xmlns:a16="http://schemas.microsoft.com/office/drawing/2014/main" id="{9DEBF1F8-46B7-4493-8F92-390D57D728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2349" y="546652"/>
            <a:ext cx="6353175" cy="1025547"/>
          </a:xfrm>
          <a:prstGeom prst="rect">
            <a:avLst/>
          </a:prstGeom>
        </p:spPr>
      </p:pic>
      <p:pic>
        <p:nvPicPr>
          <p:cNvPr id="8" name="圖片 7">
            <a:extLst>
              <a:ext uri="{FF2B5EF4-FFF2-40B4-BE49-F238E27FC236}">
                <a16:creationId xmlns:a16="http://schemas.microsoft.com/office/drawing/2014/main" id="{13FCD7B4-2304-406D-99E9-9001437B43D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84520" y="76200"/>
            <a:ext cx="1705131" cy="1650904"/>
          </a:xfrm>
          <a:prstGeom prst="rect">
            <a:avLst/>
          </a:prstGeom>
        </p:spPr>
      </p:pic>
      <p:sp>
        <p:nvSpPr>
          <p:cNvPr id="10" name="文字方塊 9">
            <a:extLst>
              <a:ext uri="{FF2B5EF4-FFF2-40B4-BE49-F238E27FC236}">
                <a16:creationId xmlns:a16="http://schemas.microsoft.com/office/drawing/2014/main" id="{D052260A-5565-455B-81C7-A26F200A0506}"/>
              </a:ext>
            </a:extLst>
          </p:cNvPr>
          <p:cNvSpPr txBox="1"/>
          <p:nvPr/>
        </p:nvSpPr>
        <p:spPr>
          <a:xfrm>
            <a:off x="1995503" y="3213207"/>
            <a:ext cx="8305800" cy="707886"/>
          </a:xfrm>
          <a:prstGeom prst="rect">
            <a:avLst/>
          </a:prstGeom>
          <a:noFill/>
        </p:spPr>
        <p:txBody>
          <a:bodyPr wrap="square" rtlCol="0">
            <a:spAutoFit/>
          </a:bodyPr>
          <a:lstStyle/>
          <a:p>
            <a:pPr algn="ctr"/>
            <a:r>
              <a:rPr lang="en-US" altLang="zh-TW" sz="2000" b="1" dirty="0">
                <a:solidFill>
                  <a:schemeClr val="tx1">
                    <a:lumMod val="85000"/>
                    <a:lumOff val="15000"/>
                  </a:schemeClr>
                </a:solidFill>
                <a:latin typeface="Times New Roman" panose="02020603050405020304" pitchFamily="18" charset="0"/>
                <a:ea typeface="微軟正黑體" panose="020B0604030504040204" pitchFamily="34" charset="-120"/>
                <a:cs typeface="Times New Roman" panose="02020603050405020304" pitchFamily="18" charset="0"/>
              </a:rPr>
              <a:t>Facilitating the Process Rate of Difference</a:t>
            </a:r>
            <a:r>
              <a:rPr lang="zh-TW" altLang="en-US" sz="2000" b="1" dirty="0">
                <a:solidFill>
                  <a:schemeClr val="tx1">
                    <a:lumMod val="85000"/>
                    <a:lumOff val="15000"/>
                  </a:schemeClr>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000" b="1" dirty="0">
                <a:solidFill>
                  <a:schemeClr val="tx1">
                    <a:lumMod val="85000"/>
                    <a:lumOff val="15000"/>
                  </a:schemeClr>
                </a:solidFill>
                <a:latin typeface="Times New Roman" panose="02020603050405020304" pitchFamily="18" charset="0"/>
                <a:ea typeface="微軟正黑體" panose="020B0604030504040204" pitchFamily="34" charset="-120"/>
                <a:cs typeface="Times New Roman" panose="02020603050405020304" pitchFamily="18" charset="0"/>
              </a:rPr>
              <a:t>Determination within </a:t>
            </a:r>
            <a:r>
              <a:rPr lang="en-US" altLang="zh-TW" sz="2000" b="1">
                <a:solidFill>
                  <a:schemeClr val="tx1">
                    <a:lumMod val="85000"/>
                    <a:lumOff val="15000"/>
                  </a:schemeClr>
                </a:solidFill>
                <a:latin typeface="Times New Roman" panose="02020603050405020304" pitchFamily="18" charset="0"/>
                <a:ea typeface="微軟正黑體" panose="020B0604030504040204" pitchFamily="34" charset="-120"/>
                <a:cs typeface="Times New Roman" panose="02020603050405020304" pitchFamily="18" charset="0"/>
              </a:rPr>
              <a:t>HTML after </a:t>
            </a:r>
            <a:r>
              <a:rPr lang="en-US" altLang="zh-TW" sz="2000" b="1" dirty="0">
                <a:solidFill>
                  <a:schemeClr val="tx1">
                    <a:lumMod val="85000"/>
                    <a:lumOff val="15000"/>
                  </a:schemeClr>
                </a:solidFill>
                <a:latin typeface="Times New Roman" panose="02020603050405020304" pitchFamily="18" charset="0"/>
                <a:ea typeface="微軟正黑體" panose="020B0604030504040204" pitchFamily="34" charset="-120"/>
                <a:cs typeface="Times New Roman" panose="02020603050405020304" pitchFamily="18" charset="0"/>
              </a:rPr>
              <a:t>Events</a:t>
            </a:r>
            <a:r>
              <a:rPr lang="zh-TW" altLang="en-US" sz="2000" b="1" dirty="0">
                <a:solidFill>
                  <a:schemeClr val="tx1">
                    <a:lumMod val="85000"/>
                    <a:lumOff val="15000"/>
                  </a:schemeClr>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000" b="1" dirty="0">
                <a:solidFill>
                  <a:schemeClr val="tx1">
                    <a:lumMod val="85000"/>
                    <a:lumOff val="15000"/>
                  </a:schemeClr>
                </a:solidFill>
                <a:latin typeface="Times New Roman" panose="02020603050405020304" pitchFamily="18" charset="0"/>
                <a:ea typeface="微軟正黑體" panose="020B0604030504040204" pitchFamily="34" charset="-120"/>
                <a:cs typeface="Times New Roman" panose="02020603050405020304" pitchFamily="18" charset="0"/>
              </a:rPr>
              <a:t>Triggered in Web Page</a:t>
            </a:r>
            <a:endParaRPr lang="zh-TW" altLang="en-US" sz="2000" b="1" dirty="0">
              <a:solidFill>
                <a:schemeClr val="tx1">
                  <a:lumMod val="85000"/>
                  <a:lumOff val="15000"/>
                </a:schemeClr>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11" name="文字方塊 10">
            <a:extLst>
              <a:ext uri="{FF2B5EF4-FFF2-40B4-BE49-F238E27FC236}">
                <a16:creationId xmlns:a16="http://schemas.microsoft.com/office/drawing/2014/main" id="{2B9EFF0C-1268-4478-BC06-FD9F467779E8}"/>
              </a:ext>
            </a:extLst>
          </p:cNvPr>
          <p:cNvSpPr txBox="1"/>
          <p:nvPr/>
        </p:nvSpPr>
        <p:spPr>
          <a:xfrm>
            <a:off x="1459721" y="1906628"/>
            <a:ext cx="9377364" cy="1323439"/>
          </a:xfrm>
          <a:prstGeom prst="rect">
            <a:avLst/>
          </a:prstGeom>
          <a:noFill/>
        </p:spPr>
        <p:txBody>
          <a:bodyPr wrap="square" rtlCol="0">
            <a:spAutoFit/>
          </a:bodyPr>
          <a:lstStyle/>
          <a:p>
            <a:pPr algn="ctr"/>
            <a:r>
              <a:rPr lang="zh-TW" altLang="en-US" sz="4000" b="1" dirty="0">
                <a:solidFill>
                  <a:schemeClr val="tx1">
                    <a:lumMod val="85000"/>
                    <a:lumOff val="15000"/>
                  </a:schemeClr>
                </a:solidFill>
                <a:latin typeface="標楷體" panose="03000509000000000000" pitchFamily="65" charset="-120"/>
                <a:ea typeface="標楷體" panose="03000509000000000000" pitchFamily="65" charset="-120"/>
              </a:rPr>
              <a:t>以瀏覽器擴充套件</a:t>
            </a:r>
            <a:endParaRPr lang="en-US" altLang="zh-TW" sz="4000" b="1" dirty="0">
              <a:solidFill>
                <a:schemeClr val="tx1">
                  <a:lumMod val="85000"/>
                  <a:lumOff val="15000"/>
                </a:schemeClr>
              </a:solidFill>
              <a:latin typeface="標楷體" panose="03000509000000000000" pitchFamily="65" charset="-120"/>
              <a:ea typeface="標楷體" panose="03000509000000000000" pitchFamily="65" charset="-120"/>
            </a:endParaRPr>
          </a:p>
          <a:p>
            <a:pPr algn="ctr"/>
            <a:r>
              <a:rPr lang="zh-TW" altLang="en-US" sz="4000" b="1" dirty="0">
                <a:solidFill>
                  <a:schemeClr val="tx1">
                    <a:lumMod val="85000"/>
                    <a:lumOff val="15000"/>
                  </a:schemeClr>
                </a:solidFill>
                <a:latin typeface="標楷體" panose="03000509000000000000" pitchFamily="65" charset="-120"/>
                <a:ea typeface="標楷體" panose="03000509000000000000" pitchFamily="65" charset="-120"/>
              </a:rPr>
              <a:t>提升網頁事件觸發後</a:t>
            </a:r>
            <a:r>
              <a:rPr lang="en-US" altLang="zh-TW" sz="4000" b="1" dirty="0">
                <a:solidFill>
                  <a:schemeClr val="tx1">
                    <a:lumMod val="85000"/>
                    <a:lumOff val="15000"/>
                  </a:schemeClr>
                </a:solidFill>
                <a:latin typeface="標楷體" panose="03000509000000000000" pitchFamily="65" charset="-120"/>
                <a:ea typeface="標楷體" panose="03000509000000000000" pitchFamily="65" charset="-120"/>
              </a:rPr>
              <a:t>HTML</a:t>
            </a:r>
            <a:r>
              <a:rPr lang="zh-TW" altLang="en-US" sz="4000" b="1" dirty="0">
                <a:solidFill>
                  <a:schemeClr val="tx1">
                    <a:lumMod val="85000"/>
                    <a:lumOff val="15000"/>
                  </a:schemeClr>
                </a:solidFill>
                <a:latin typeface="標楷體" panose="03000509000000000000" pitchFamily="65" charset="-120"/>
                <a:ea typeface="標楷體" panose="03000509000000000000" pitchFamily="65" charset="-120"/>
              </a:rPr>
              <a:t>差異判斷之速度</a:t>
            </a:r>
          </a:p>
        </p:txBody>
      </p:sp>
      <p:sp>
        <p:nvSpPr>
          <p:cNvPr id="12" name="文字方塊 11">
            <a:extLst>
              <a:ext uri="{FF2B5EF4-FFF2-40B4-BE49-F238E27FC236}">
                <a16:creationId xmlns:a16="http://schemas.microsoft.com/office/drawing/2014/main" id="{FDC97340-7515-4D4F-9D9C-C70D85165EBE}"/>
              </a:ext>
            </a:extLst>
          </p:cNvPr>
          <p:cNvSpPr txBox="1"/>
          <p:nvPr/>
        </p:nvSpPr>
        <p:spPr>
          <a:xfrm>
            <a:off x="4357739" y="4228300"/>
            <a:ext cx="3476522" cy="2167260"/>
          </a:xfrm>
          <a:prstGeom prst="rect">
            <a:avLst/>
          </a:prstGeom>
          <a:noFill/>
        </p:spPr>
        <p:txBody>
          <a:bodyPr wrap="square" rtlCol="0">
            <a:spAutoFit/>
          </a:bodyPr>
          <a:lstStyle/>
          <a:p>
            <a:pPr>
              <a:lnSpc>
                <a:spcPts val="4200"/>
              </a:lnSpc>
            </a:pPr>
            <a:r>
              <a:rPr lang="zh-TW" altLang="en-US" dirty="0">
                <a:solidFill>
                  <a:schemeClr val="tx1">
                    <a:lumMod val="85000"/>
                    <a:lumOff val="15000"/>
                  </a:schemeClr>
                </a:solidFill>
                <a:latin typeface="標楷體" panose="03000509000000000000" pitchFamily="65" charset="-120"/>
                <a:ea typeface="標楷體" panose="03000509000000000000" pitchFamily="65" charset="-120"/>
              </a:rPr>
              <a:t>國立臺北科技大學 資訊工程系</a:t>
            </a:r>
            <a:endParaRPr lang="en-US" altLang="zh-TW" dirty="0">
              <a:solidFill>
                <a:schemeClr val="tx1">
                  <a:lumMod val="85000"/>
                  <a:lumOff val="15000"/>
                </a:schemeClr>
              </a:solidFill>
              <a:latin typeface="標楷體" panose="03000509000000000000" pitchFamily="65" charset="-120"/>
              <a:ea typeface="標楷體" panose="03000509000000000000" pitchFamily="65" charset="-120"/>
            </a:endParaRPr>
          </a:p>
          <a:p>
            <a:pPr>
              <a:lnSpc>
                <a:spcPts val="4200"/>
              </a:lnSpc>
            </a:pPr>
            <a:r>
              <a:rPr lang="zh-TW" altLang="en-US" dirty="0">
                <a:solidFill>
                  <a:schemeClr val="tx1">
                    <a:lumMod val="85000"/>
                    <a:lumOff val="15000"/>
                  </a:schemeClr>
                </a:solidFill>
                <a:latin typeface="標楷體" panose="03000509000000000000" pitchFamily="65" charset="-120"/>
                <a:ea typeface="標楷體" panose="03000509000000000000" pitchFamily="65" charset="-120"/>
              </a:rPr>
              <a:t>研究生  </a:t>
            </a:r>
            <a:r>
              <a:rPr lang="en-US" altLang="zh-TW" dirty="0">
                <a:solidFill>
                  <a:schemeClr val="tx1">
                    <a:lumMod val="85000"/>
                    <a:lumOff val="15000"/>
                  </a:schemeClr>
                </a:solidFill>
                <a:latin typeface="標楷體" panose="03000509000000000000" pitchFamily="65" charset="-120"/>
                <a:ea typeface="標楷體" panose="03000509000000000000" pitchFamily="65" charset="-120"/>
              </a:rPr>
              <a:t>：</a:t>
            </a:r>
            <a:r>
              <a:rPr lang="zh-TW" altLang="en-US" dirty="0">
                <a:solidFill>
                  <a:schemeClr val="tx1">
                    <a:lumMod val="85000"/>
                    <a:lumOff val="15000"/>
                  </a:schemeClr>
                </a:solidFill>
                <a:latin typeface="標楷體" panose="03000509000000000000" pitchFamily="65" charset="-120"/>
                <a:ea typeface="標楷體" panose="03000509000000000000" pitchFamily="65" charset="-120"/>
              </a:rPr>
              <a:t>  廖昱翔</a:t>
            </a:r>
            <a:br>
              <a:rPr lang="en-US" altLang="zh-TW" dirty="0">
                <a:solidFill>
                  <a:schemeClr val="tx1">
                    <a:lumMod val="85000"/>
                    <a:lumOff val="15000"/>
                  </a:schemeClr>
                </a:solidFill>
                <a:latin typeface="標楷體" panose="03000509000000000000" pitchFamily="65" charset="-120"/>
                <a:ea typeface="標楷體" panose="03000509000000000000" pitchFamily="65" charset="-120"/>
              </a:rPr>
            </a:br>
            <a:r>
              <a:rPr lang="zh-TW" altLang="en-US" dirty="0">
                <a:solidFill>
                  <a:schemeClr val="tx1">
                    <a:lumMod val="85000"/>
                    <a:lumOff val="15000"/>
                  </a:schemeClr>
                </a:solidFill>
                <a:latin typeface="標楷體" panose="03000509000000000000" pitchFamily="65" charset="-120"/>
                <a:ea typeface="標楷體" panose="03000509000000000000" pitchFamily="65" charset="-120"/>
              </a:rPr>
              <a:t>指導教授：  陳碩漢  博士</a:t>
            </a:r>
            <a:endParaRPr lang="en-US" altLang="zh-TW" dirty="0">
              <a:solidFill>
                <a:schemeClr val="tx1">
                  <a:lumMod val="85000"/>
                  <a:lumOff val="15000"/>
                </a:schemeClr>
              </a:solidFill>
              <a:latin typeface="標楷體" panose="03000509000000000000" pitchFamily="65" charset="-120"/>
              <a:ea typeface="標楷體" panose="03000509000000000000" pitchFamily="65" charset="-120"/>
            </a:endParaRPr>
          </a:p>
          <a:p>
            <a:pPr>
              <a:lnSpc>
                <a:spcPts val="4200"/>
              </a:lnSpc>
            </a:pPr>
            <a:r>
              <a:rPr lang="zh-TW" altLang="en-US" dirty="0">
                <a:solidFill>
                  <a:schemeClr val="tx1">
                    <a:lumMod val="85000"/>
                    <a:lumOff val="15000"/>
                  </a:schemeClr>
                </a:solidFill>
                <a:latin typeface="標楷體" panose="03000509000000000000" pitchFamily="65" charset="-120"/>
                <a:ea typeface="標楷體" panose="03000509000000000000" pitchFamily="65" charset="-120"/>
              </a:rPr>
              <a:t>口試日期：  </a:t>
            </a:r>
            <a:r>
              <a:rPr lang="en-US" altLang="zh-TW" dirty="0">
                <a:solidFill>
                  <a:schemeClr val="tx1">
                    <a:lumMod val="85000"/>
                    <a:lumOff val="15000"/>
                  </a:schemeClr>
                </a:solidFill>
                <a:latin typeface="標楷體" panose="03000509000000000000" pitchFamily="65" charset="-120"/>
                <a:ea typeface="標楷體" panose="03000509000000000000" pitchFamily="65" charset="-120"/>
              </a:rPr>
              <a:t>2022 / 07 / 18</a:t>
            </a:r>
          </a:p>
        </p:txBody>
      </p:sp>
      <p:pic>
        <p:nvPicPr>
          <p:cNvPr id="16" name="圖片 15">
            <a:extLst>
              <a:ext uri="{FF2B5EF4-FFF2-40B4-BE49-F238E27FC236}">
                <a16:creationId xmlns:a16="http://schemas.microsoft.com/office/drawing/2014/main" id="{F5025CC0-4D66-4823-B068-33F31BE41A7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92431" y="164486"/>
            <a:ext cx="1436288" cy="1436288"/>
          </a:xfrm>
          <a:prstGeom prst="rect">
            <a:avLst/>
          </a:prstGeom>
        </p:spPr>
      </p:pic>
      <p:sp>
        <p:nvSpPr>
          <p:cNvPr id="25" name="矩形 24">
            <a:extLst>
              <a:ext uri="{FF2B5EF4-FFF2-40B4-BE49-F238E27FC236}">
                <a16:creationId xmlns:a16="http://schemas.microsoft.com/office/drawing/2014/main" id="{40C0E6CF-3F81-481A-882F-D38B78A9AA77}"/>
              </a:ext>
            </a:extLst>
          </p:cNvPr>
          <p:cNvSpPr/>
          <p:nvPr/>
        </p:nvSpPr>
        <p:spPr>
          <a:xfrm>
            <a:off x="8601075" y="6583589"/>
            <a:ext cx="3590925" cy="276999"/>
          </a:xfrm>
          <a:prstGeom prst="rect">
            <a:avLst/>
          </a:prstGeom>
        </p:spPr>
        <p:txBody>
          <a:bodyPr wrap="square">
            <a:spAutoFit/>
          </a:bodyPr>
          <a:lstStyle/>
          <a:p>
            <a:r>
              <a:rPr lang="en-US" altLang="zh-TW" sz="1200" dirty="0">
                <a:solidFill>
                  <a:schemeClr val="tx1">
                    <a:lumMod val="75000"/>
                    <a:lumOff val="25000"/>
                  </a:schemeClr>
                </a:solidFill>
              </a:rPr>
              <a:t>Computer and Storage System Laboratory, CSS Lab</a:t>
            </a:r>
            <a:endParaRPr lang="zh-TW" altLang="en-US" sz="1200" dirty="0">
              <a:solidFill>
                <a:schemeClr val="tx1">
                  <a:lumMod val="75000"/>
                  <a:lumOff val="25000"/>
                </a:schemeClr>
              </a:solidFill>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任意多边形: 形状 6"/>
          <p:cNvSpPr/>
          <p:nvPr/>
        </p:nvSpPr>
        <p:spPr bwMode="auto">
          <a:xfrm>
            <a:off x="0" y="6296025"/>
            <a:ext cx="12192000" cy="561378"/>
          </a:xfrm>
          <a:custGeom>
            <a:avLst/>
            <a:gdLst>
              <a:gd name="connsiteX0" fmla="*/ 2457949 w 12192000"/>
              <a:gd name="connsiteY0" fmla="*/ 0 h 1012232"/>
              <a:gd name="connsiteX1" fmla="*/ 9057549 w 12192000"/>
              <a:gd name="connsiteY1" fmla="*/ 610553 h 1012232"/>
              <a:gd name="connsiteX2" fmla="*/ 12192000 w 12192000"/>
              <a:gd name="connsiteY2" fmla="*/ 305277 h 1012232"/>
              <a:gd name="connsiteX3" fmla="*/ 12192000 w 12192000"/>
              <a:gd name="connsiteY3" fmla="*/ 1012232 h 1012232"/>
              <a:gd name="connsiteX4" fmla="*/ 114300 w 12192000"/>
              <a:gd name="connsiteY4" fmla="*/ 1012232 h 1012232"/>
              <a:gd name="connsiteX5" fmla="*/ 0 w 12192000"/>
              <a:gd name="connsiteY5" fmla="*/ 1012232 h 1012232"/>
              <a:gd name="connsiteX6" fmla="*/ 0 w 12192000"/>
              <a:gd name="connsiteY6" fmla="*/ 160434 h 1012232"/>
              <a:gd name="connsiteX7" fmla="*/ 270087 w 12192000"/>
              <a:gd name="connsiteY7" fmla="*/ 129128 h 1012232"/>
              <a:gd name="connsiteX8" fmla="*/ 2457949 w 12192000"/>
              <a:gd name="connsiteY8" fmla="*/ 0 h 1012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1012232">
                <a:moveTo>
                  <a:pt x="2457949" y="0"/>
                </a:moveTo>
                <a:cubicBezTo>
                  <a:pt x="4506845" y="0"/>
                  <a:pt x="7360920" y="610553"/>
                  <a:pt x="9057549" y="610553"/>
                </a:cubicBezTo>
                <a:cubicBezTo>
                  <a:pt x="10754179" y="610553"/>
                  <a:pt x="12192000" y="305277"/>
                  <a:pt x="12192000" y="305277"/>
                </a:cubicBezTo>
                <a:cubicBezTo>
                  <a:pt x="12192000" y="1012232"/>
                  <a:pt x="12192000" y="1012232"/>
                  <a:pt x="12192000" y="1012232"/>
                </a:cubicBezTo>
                <a:cubicBezTo>
                  <a:pt x="5290457" y="1012232"/>
                  <a:pt x="1839686" y="1012232"/>
                  <a:pt x="114300" y="1012232"/>
                </a:cubicBezTo>
                <a:lnTo>
                  <a:pt x="0" y="1012232"/>
                </a:lnTo>
                <a:lnTo>
                  <a:pt x="0" y="160434"/>
                </a:lnTo>
                <a:lnTo>
                  <a:pt x="270087" y="129128"/>
                </a:lnTo>
                <a:cubicBezTo>
                  <a:pt x="925321" y="57390"/>
                  <a:pt x="1689613" y="0"/>
                  <a:pt x="2457949" y="0"/>
                </a:cubicBezTo>
                <a:close/>
              </a:path>
            </a:pathLst>
          </a:custGeom>
          <a:solidFill>
            <a:srgbClr val="52618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dirty="0">
              <a:solidFill>
                <a:schemeClr val="lt1"/>
              </a:solidFill>
              <a:latin typeface="Arial" panose="020B0604020202020204" pitchFamily="34" charset="0"/>
              <a:ea typeface="思源黑体 CN Normal" panose="020B0400000000000000" pitchFamily="34" charset="-122"/>
              <a:sym typeface="Arial" panose="020B0604020202020204" pitchFamily="34" charset="0"/>
            </a:endParaRPr>
          </a:p>
        </p:txBody>
      </p:sp>
      <p:sp>
        <p:nvSpPr>
          <p:cNvPr id="2" name="文字方塊 1">
            <a:extLst>
              <a:ext uri="{FF2B5EF4-FFF2-40B4-BE49-F238E27FC236}">
                <a16:creationId xmlns:a16="http://schemas.microsoft.com/office/drawing/2014/main" id="{1C32014D-4ED5-4C1A-A659-FFB1D14AF0CC}"/>
              </a:ext>
            </a:extLst>
          </p:cNvPr>
          <p:cNvSpPr txBox="1"/>
          <p:nvPr/>
        </p:nvSpPr>
        <p:spPr>
          <a:xfrm>
            <a:off x="516256" y="6451400"/>
            <a:ext cx="4274819" cy="307777"/>
          </a:xfrm>
          <a:prstGeom prst="rect">
            <a:avLst/>
          </a:prstGeom>
          <a:noFill/>
        </p:spPr>
        <p:txBody>
          <a:bodyPr wrap="square" rtlCol="0">
            <a:spAutoFit/>
          </a:bodyPr>
          <a:lstStyle/>
          <a:p>
            <a:r>
              <a:rPr lang="en-US" altLang="zh-TW" sz="1400" dirty="0">
                <a:solidFill>
                  <a:schemeClr val="bg1"/>
                </a:solidFill>
                <a:latin typeface="Times New Roman" panose="02020603050405020304" pitchFamily="18" charset="0"/>
                <a:cs typeface="Times New Roman" panose="02020603050405020304" pitchFamily="18" charset="0"/>
              </a:rPr>
              <a:t>Computer and Storage System Laboratory, CSS Lab</a:t>
            </a:r>
            <a:endParaRPr lang="zh-TW" altLang="en-US" sz="1400" dirty="0">
              <a:solidFill>
                <a:schemeClr val="bg1"/>
              </a:solidFill>
              <a:latin typeface="Times New Roman" panose="02020603050405020304" pitchFamily="18" charset="0"/>
              <a:cs typeface="Times New Roman" panose="02020603050405020304" pitchFamily="18" charset="0"/>
            </a:endParaRPr>
          </a:p>
        </p:txBody>
      </p:sp>
      <p:sp>
        <p:nvSpPr>
          <p:cNvPr id="4" name="矩形 3">
            <a:extLst>
              <a:ext uri="{FF2B5EF4-FFF2-40B4-BE49-F238E27FC236}">
                <a16:creationId xmlns:a16="http://schemas.microsoft.com/office/drawing/2014/main" id="{FDE7B554-4DA6-47A1-B4F9-3F68B50CF4C8}"/>
              </a:ext>
            </a:extLst>
          </p:cNvPr>
          <p:cNvSpPr/>
          <p:nvPr/>
        </p:nvSpPr>
        <p:spPr>
          <a:xfrm>
            <a:off x="5439410" y="377177"/>
            <a:ext cx="1351915" cy="769441"/>
          </a:xfrm>
          <a:prstGeom prst="rect">
            <a:avLst/>
          </a:prstGeom>
        </p:spPr>
        <p:txBody>
          <a:bodyPr wrap="square">
            <a:spAutoFit/>
          </a:bodyPr>
          <a:lstStyle/>
          <a:p>
            <a:r>
              <a:rPr lang="zh-TW" altLang="en-US" sz="4400" dirty="0">
                <a:solidFill>
                  <a:schemeClr val="tx1">
                    <a:lumMod val="75000"/>
                    <a:lumOff val="25000"/>
                  </a:schemeClr>
                </a:solidFill>
                <a:latin typeface="標楷體" panose="03000509000000000000" pitchFamily="65" charset="-120"/>
                <a:ea typeface="標楷體" panose="03000509000000000000" pitchFamily="65" charset="-120"/>
              </a:rPr>
              <a:t>目錄</a:t>
            </a:r>
          </a:p>
        </p:txBody>
      </p:sp>
      <p:cxnSp>
        <p:nvCxnSpPr>
          <p:cNvPr id="12" name="直線接點 11">
            <a:extLst>
              <a:ext uri="{FF2B5EF4-FFF2-40B4-BE49-F238E27FC236}">
                <a16:creationId xmlns:a16="http://schemas.microsoft.com/office/drawing/2014/main" id="{38E95E4E-51A7-49F3-8363-461D86EA158E}"/>
              </a:ext>
            </a:extLst>
          </p:cNvPr>
          <p:cNvCxnSpPr/>
          <p:nvPr/>
        </p:nvCxnSpPr>
        <p:spPr>
          <a:xfrm>
            <a:off x="1047750" y="1266825"/>
            <a:ext cx="10134600" cy="0"/>
          </a:xfrm>
          <a:prstGeom prst="line">
            <a:avLst/>
          </a:prstGeom>
        </p:spPr>
        <p:style>
          <a:lnRef idx="3">
            <a:schemeClr val="dk1"/>
          </a:lnRef>
          <a:fillRef idx="0">
            <a:schemeClr val="dk1"/>
          </a:fillRef>
          <a:effectRef idx="2">
            <a:schemeClr val="dk1"/>
          </a:effectRef>
          <a:fontRef idx="minor">
            <a:schemeClr val="tx1"/>
          </a:fontRef>
        </p:style>
      </p:cxnSp>
      <p:sp>
        <p:nvSpPr>
          <p:cNvPr id="17" name="橢圓 16">
            <a:extLst>
              <a:ext uri="{FF2B5EF4-FFF2-40B4-BE49-F238E27FC236}">
                <a16:creationId xmlns:a16="http://schemas.microsoft.com/office/drawing/2014/main" id="{90F8D2D5-41F8-4EBD-AE11-54B3F6A4EE5D}"/>
              </a:ext>
            </a:extLst>
          </p:cNvPr>
          <p:cNvSpPr/>
          <p:nvPr/>
        </p:nvSpPr>
        <p:spPr>
          <a:xfrm>
            <a:off x="895350" y="1130595"/>
            <a:ext cx="266700" cy="27245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42" name="內容版面配置區 2">
            <a:extLst>
              <a:ext uri="{FF2B5EF4-FFF2-40B4-BE49-F238E27FC236}">
                <a16:creationId xmlns:a16="http://schemas.microsoft.com/office/drawing/2014/main" id="{731207E0-5BA3-42CD-B8E2-F2A3729E8D49}"/>
              </a:ext>
            </a:extLst>
          </p:cNvPr>
          <p:cNvSpPr txBox="1">
            <a:spLocks/>
          </p:cNvSpPr>
          <p:nvPr/>
        </p:nvSpPr>
        <p:spPr>
          <a:xfrm>
            <a:off x="1314450" y="1643062"/>
            <a:ext cx="9867900" cy="3571876"/>
          </a:xfrm>
          <a:prstGeom prst="rect">
            <a:avLst/>
          </a:prstGeom>
        </p:spPr>
        <p:txBody>
          <a:bodyPr vert="horz" lIns="91440" tIns="45720" rIns="91440" bIns="45720" rtlCol="0" anchor="ctr"/>
          <a:lstStyle>
            <a:defPPr>
              <a:defRPr lang="zh-C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514350" indent="-514350">
              <a:lnSpc>
                <a:spcPts val="5500"/>
              </a:lnSpc>
              <a:buFont typeface="Wingdings" panose="05000000000000000000" pitchFamily="2" charset="2"/>
              <a:buChar char="n"/>
            </a:pPr>
            <a:r>
              <a:rPr lang="zh-TW" altLang="en-US" sz="2800" dirty="0">
                <a:solidFill>
                  <a:schemeClr val="bg2">
                    <a:lumMod val="90000"/>
                  </a:schemeClr>
                </a:solidFill>
                <a:latin typeface="標楷體" panose="03000509000000000000" pitchFamily="65" charset="-120"/>
                <a:ea typeface="標楷體" panose="03000509000000000000" pitchFamily="65" charset="-120"/>
              </a:rPr>
              <a:t>背景知識</a:t>
            </a:r>
          </a:p>
          <a:p>
            <a:pPr marL="514350" indent="-514350">
              <a:lnSpc>
                <a:spcPts val="5500"/>
              </a:lnSpc>
              <a:buFont typeface="Wingdings" panose="05000000000000000000" pitchFamily="2" charset="2"/>
              <a:buChar char="n"/>
            </a:pPr>
            <a:r>
              <a:rPr lang="zh-TW" altLang="en-US" sz="3600" b="1" dirty="0">
                <a:solidFill>
                  <a:schemeClr val="tx1">
                    <a:lumMod val="75000"/>
                    <a:lumOff val="25000"/>
                  </a:schemeClr>
                </a:solidFill>
                <a:latin typeface="標楷體" panose="03000509000000000000" pitchFamily="65" charset="-120"/>
                <a:ea typeface="標楷體" panose="03000509000000000000" pitchFamily="65" charset="-120"/>
              </a:rPr>
              <a:t>研究動機及目標</a:t>
            </a:r>
          </a:p>
          <a:p>
            <a:pPr marL="514350" indent="-514350">
              <a:lnSpc>
                <a:spcPts val="5500"/>
              </a:lnSpc>
              <a:buFont typeface="Wingdings" panose="05000000000000000000" pitchFamily="2" charset="2"/>
              <a:buChar char="n"/>
            </a:pPr>
            <a:r>
              <a:rPr lang="en-US" altLang="zh-TW" sz="2800" dirty="0">
                <a:solidFill>
                  <a:schemeClr val="bg2">
                    <a:lumMod val="90000"/>
                  </a:schemeClr>
                </a:solidFill>
                <a:latin typeface="標楷體" panose="03000509000000000000" pitchFamily="65" charset="-120"/>
                <a:ea typeface="標楷體" panose="03000509000000000000" pitchFamily="65" charset="-120"/>
              </a:rPr>
              <a:t>HTML</a:t>
            </a:r>
            <a:r>
              <a:rPr lang="zh-TW" altLang="en-US" sz="2800" dirty="0">
                <a:solidFill>
                  <a:schemeClr val="bg2">
                    <a:lumMod val="90000"/>
                  </a:schemeClr>
                </a:solidFill>
                <a:latin typeface="標楷體" panose="03000509000000000000" pitchFamily="65" charset="-120"/>
                <a:ea typeface="標楷體" panose="03000509000000000000" pitchFamily="65" charset="-120"/>
              </a:rPr>
              <a:t>比對之瀏覽器擴充元件設計與實作</a:t>
            </a:r>
          </a:p>
          <a:p>
            <a:pPr marL="514350" indent="-514350">
              <a:lnSpc>
                <a:spcPts val="5500"/>
              </a:lnSpc>
              <a:buFont typeface="Wingdings" panose="05000000000000000000" pitchFamily="2" charset="2"/>
              <a:buChar char="n"/>
            </a:pPr>
            <a:r>
              <a:rPr lang="zh-TW" altLang="en-US" sz="2800" dirty="0">
                <a:solidFill>
                  <a:schemeClr val="bg2">
                    <a:lumMod val="90000"/>
                  </a:schemeClr>
                </a:solidFill>
                <a:latin typeface="標楷體" panose="03000509000000000000" pitchFamily="65" charset="-120"/>
                <a:ea typeface="標楷體" panose="03000509000000000000" pitchFamily="65" charset="-120"/>
              </a:rPr>
              <a:t>案例分析</a:t>
            </a:r>
            <a:endParaRPr lang="en-US" altLang="zh-TW" sz="2800" dirty="0">
              <a:solidFill>
                <a:schemeClr val="bg2">
                  <a:lumMod val="90000"/>
                </a:schemeClr>
              </a:solidFill>
              <a:latin typeface="標楷體" panose="03000509000000000000" pitchFamily="65" charset="-120"/>
              <a:ea typeface="標楷體" panose="03000509000000000000" pitchFamily="65" charset="-120"/>
            </a:endParaRPr>
          </a:p>
          <a:p>
            <a:pPr marL="514350" indent="-514350">
              <a:lnSpc>
                <a:spcPts val="5500"/>
              </a:lnSpc>
              <a:buFont typeface="Wingdings" panose="05000000000000000000" pitchFamily="2" charset="2"/>
              <a:buChar char="n"/>
            </a:pPr>
            <a:r>
              <a:rPr lang="zh-TW" altLang="en-US" sz="2800" dirty="0">
                <a:solidFill>
                  <a:schemeClr val="bg2">
                    <a:lumMod val="90000"/>
                  </a:schemeClr>
                </a:solidFill>
                <a:latin typeface="標楷體" panose="03000509000000000000" pitchFamily="65" charset="-120"/>
                <a:ea typeface="標楷體" panose="03000509000000000000" pitchFamily="65" charset="-120"/>
              </a:rPr>
              <a:t>結論與未來研究方向</a:t>
            </a:r>
          </a:p>
        </p:txBody>
      </p:sp>
      <p:sp>
        <p:nvSpPr>
          <p:cNvPr id="6" name="投影片編號版面配置區 5">
            <a:extLst>
              <a:ext uri="{FF2B5EF4-FFF2-40B4-BE49-F238E27FC236}">
                <a16:creationId xmlns:a16="http://schemas.microsoft.com/office/drawing/2014/main" id="{62DB3302-5096-49AA-86B0-ECF69A4BC001}"/>
              </a:ext>
            </a:extLst>
          </p:cNvPr>
          <p:cNvSpPr>
            <a:spLocks noGrp="1"/>
          </p:cNvSpPr>
          <p:nvPr>
            <p:ph type="sldNum" sz="quarter" idx="12"/>
          </p:nvPr>
        </p:nvSpPr>
        <p:spPr/>
        <p:txBody>
          <a:bodyPr/>
          <a:lstStyle/>
          <a:p>
            <a:fld id="{997B4A21-C178-4EF4-9692-581FD3539F5E}" type="slidenum">
              <a:rPr lang="zh-CN" altLang="en-US" smtClean="0"/>
              <a:t>9</a:t>
            </a:fld>
            <a:endParaRPr lang="zh-CN" altLang="en-US"/>
          </a:p>
        </p:txBody>
      </p:sp>
    </p:spTree>
    <p:extLst>
      <p:ext uri="{BB962C8B-B14F-4D97-AF65-F5344CB8AC3E}">
        <p14:creationId xmlns:p14="http://schemas.microsoft.com/office/powerpoint/2010/main" val="4777420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任意多边形: 形状 6"/>
          <p:cNvSpPr/>
          <p:nvPr/>
        </p:nvSpPr>
        <p:spPr bwMode="auto">
          <a:xfrm>
            <a:off x="0" y="6296025"/>
            <a:ext cx="12192000" cy="561378"/>
          </a:xfrm>
          <a:custGeom>
            <a:avLst/>
            <a:gdLst>
              <a:gd name="connsiteX0" fmla="*/ 2457949 w 12192000"/>
              <a:gd name="connsiteY0" fmla="*/ 0 h 1012232"/>
              <a:gd name="connsiteX1" fmla="*/ 9057549 w 12192000"/>
              <a:gd name="connsiteY1" fmla="*/ 610553 h 1012232"/>
              <a:gd name="connsiteX2" fmla="*/ 12192000 w 12192000"/>
              <a:gd name="connsiteY2" fmla="*/ 305277 h 1012232"/>
              <a:gd name="connsiteX3" fmla="*/ 12192000 w 12192000"/>
              <a:gd name="connsiteY3" fmla="*/ 1012232 h 1012232"/>
              <a:gd name="connsiteX4" fmla="*/ 114300 w 12192000"/>
              <a:gd name="connsiteY4" fmla="*/ 1012232 h 1012232"/>
              <a:gd name="connsiteX5" fmla="*/ 0 w 12192000"/>
              <a:gd name="connsiteY5" fmla="*/ 1012232 h 1012232"/>
              <a:gd name="connsiteX6" fmla="*/ 0 w 12192000"/>
              <a:gd name="connsiteY6" fmla="*/ 160434 h 1012232"/>
              <a:gd name="connsiteX7" fmla="*/ 270087 w 12192000"/>
              <a:gd name="connsiteY7" fmla="*/ 129128 h 1012232"/>
              <a:gd name="connsiteX8" fmla="*/ 2457949 w 12192000"/>
              <a:gd name="connsiteY8" fmla="*/ 0 h 1012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1012232">
                <a:moveTo>
                  <a:pt x="2457949" y="0"/>
                </a:moveTo>
                <a:cubicBezTo>
                  <a:pt x="4506845" y="0"/>
                  <a:pt x="7360920" y="610553"/>
                  <a:pt x="9057549" y="610553"/>
                </a:cubicBezTo>
                <a:cubicBezTo>
                  <a:pt x="10754179" y="610553"/>
                  <a:pt x="12192000" y="305277"/>
                  <a:pt x="12192000" y="305277"/>
                </a:cubicBezTo>
                <a:cubicBezTo>
                  <a:pt x="12192000" y="1012232"/>
                  <a:pt x="12192000" y="1012232"/>
                  <a:pt x="12192000" y="1012232"/>
                </a:cubicBezTo>
                <a:cubicBezTo>
                  <a:pt x="5290457" y="1012232"/>
                  <a:pt x="1839686" y="1012232"/>
                  <a:pt x="114300" y="1012232"/>
                </a:cubicBezTo>
                <a:lnTo>
                  <a:pt x="0" y="1012232"/>
                </a:lnTo>
                <a:lnTo>
                  <a:pt x="0" y="160434"/>
                </a:lnTo>
                <a:lnTo>
                  <a:pt x="270087" y="129128"/>
                </a:lnTo>
                <a:cubicBezTo>
                  <a:pt x="925321" y="57390"/>
                  <a:pt x="1689613" y="0"/>
                  <a:pt x="2457949" y="0"/>
                </a:cubicBezTo>
                <a:close/>
              </a:path>
            </a:pathLst>
          </a:custGeom>
          <a:solidFill>
            <a:srgbClr val="52618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dirty="0">
              <a:solidFill>
                <a:schemeClr val="lt1"/>
              </a:solidFill>
              <a:latin typeface="Arial" panose="020B0604020202020204" pitchFamily="34" charset="0"/>
              <a:ea typeface="思源黑体 CN Normal" panose="020B0400000000000000" pitchFamily="34" charset="-122"/>
              <a:sym typeface="Arial" panose="020B0604020202020204" pitchFamily="34" charset="0"/>
            </a:endParaRPr>
          </a:p>
        </p:txBody>
      </p:sp>
      <p:sp>
        <p:nvSpPr>
          <p:cNvPr id="2" name="文字方塊 1">
            <a:extLst>
              <a:ext uri="{FF2B5EF4-FFF2-40B4-BE49-F238E27FC236}">
                <a16:creationId xmlns:a16="http://schemas.microsoft.com/office/drawing/2014/main" id="{1C32014D-4ED5-4C1A-A659-FFB1D14AF0CC}"/>
              </a:ext>
            </a:extLst>
          </p:cNvPr>
          <p:cNvSpPr txBox="1"/>
          <p:nvPr/>
        </p:nvSpPr>
        <p:spPr>
          <a:xfrm>
            <a:off x="516256" y="6451400"/>
            <a:ext cx="4274819" cy="307777"/>
          </a:xfrm>
          <a:prstGeom prst="rect">
            <a:avLst/>
          </a:prstGeom>
          <a:noFill/>
        </p:spPr>
        <p:txBody>
          <a:bodyPr wrap="square" rtlCol="0">
            <a:spAutoFit/>
          </a:bodyPr>
          <a:lstStyle/>
          <a:p>
            <a:r>
              <a:rPr lang="en-US" altLang="zh-TW" sz="1400" dirty="0">
                <a:solidFill>
                  <a:schemeClr val="bg1"/>
                </a:solidFill>
                <a:latin typeface="Times New Roman" panose="02020603050405020304" pitchFamily="18" charset="0"/>
                <a:cs typeface="Times New Roman" panose="02020603050405020304" pitchFamily="18" charset="0"/>
              </a:rPr>
              <a:t>Computer and Storage System Laboratory, CSS Lab</a:t>
            </a:r>
            <a:endParaRPr lang="zh-TW" altLang="en-US" sz="1400" dirty="0">
              <a:solidFill>
                <a:schemeClr val="bg1"/>
              </a:solidFill>
              <a:latin typeface="Times New Roman" panose="02020603050405020304" pitchFamily="18" charset="0"/>
              <a:cs typeface="Times New Roman" panose="02020603050405020304" pitchFamily="18" charset="0"/>
            </a:endParaRPr>
          </a:p>
        </p:txBody>
      </p:sp>
      <p:sp>
        <p:nvSpPr>
          <p:cNvPr id="4" name="矩形 3">
            <a:extLst>
              <a:ext uri="{FF2B5EF4-FFF2-40B4-BE49-F238E27FC236}">
                <a16:creationId xmlns:a16="http://schemas.microsoft.com/office/drawing/2014/main" id="{FDE7B554-4DA6-47A1-B4F9-3F68B50CF4C8}"/>
              </a:ext>
            </a:extLst>
          </p:cNvPr>
          <p:cNvSpPr/>
          <p:nvPr/>
        </p:nvSpPr>
        <p:spPr>
          <a:xfrm>
            <a:off x="2609929" y="319112"/>
            <a:ext cx="7318931" cy="769441"/>
          </a:xfrm>
          <a:prstGeom prst="rect">
            <a:avLst/>
          </a:prstGeom>
        </p:spPr>
        <p:txBody>
          <a:bodyPr wrap="square">
            <a:spAutoFit/>
          </a:bodyPr>
          <a:lstStyle/>
          <a:p>
            <a:r>
              <a:rPr lang="zh-TW" altLang="en-US" sz="4400" dirty="0">
                <a:solidFill>
                  <a:schemeClr val="tx1">
                    <a:lumMod val="75000"/>
                    <a:lumOff val="25000"/>
                  </a:schemeClr>
                </a:solidFill>
                <a:effectLst>
                  <a:outerShdw blurRad="38100" dist="38100" dir="2700000" algn="tl">
                    <a:srgbClr val="000000">
                      <a:alpha val="43137"/>
                    </a:srgbClr>
                  </a:outerShdw>
                </a:effectLst>
                <a:latin typeface="標楷體" panose="03000509000000000000" pitchFamily="65" charset="-120"/>
                <a:ea typeface="標楷體" panose="03000509000000000000" pitchFamily="65" charset="-120"/>
              </a:rPr>
              <a:t>測試腳本中的</a:t>
            </a:r>
            <a:r>
              <a:rPr lang="en-US" altLang="zh-TW" sz="4400" dirty="0">
                <a:solidFill>
                  <a:schemeClr val="tx1">
                    <a:lumMod val="75000"/>
                    <a:lumOff val="25000"/>
                  </a:schemeClr>
                </a:solidFill>
                <a:effectLst>
                  <a:outerShdw blurRad="38100" dist="38100" dir="2700000" algn="tl">
                    <a:srgbClr val="000000">
                      <a:alpha val="43137"/>
                    </a:srgbClr>
                  </a:outerShdw>
                </a:effectLst>
                <a:latin typeface="標楷體" panose="03000509000000000000" pitchFamily="65" charset="-120"/>
                <a:ea typeface="標楷體" panose="03000509000000000000" pitchFamily="65" charset="-120"/>
              </a:rPr>
              <a:t>Postcondition</a:t>
            </a:r>
            <a:endParaRPr lang="zh-TW" altLang="en-US" sz="4400" dirty="0">
              <a:solidFill>
                <a:schemeClr val="tx1">
                  <a:lumMod val="75000"/>
                  <a:lumOff val="25000"/>
                </a:schemeClr>
              </a:solidFill>
              <a:effectLst>
                <a:outerShdw blurRad="38100" dist="38100" dir="2700000" algn="tl">
                  <a:srgbClr val="000000">
                    <a:alpha val="43137"/>
                  </a:srgbClr>
                </a:outerShdw>
              </a:effectLst>
              <a:latin typeface="標楷體" panose="03000509000000000000" pitchFamily="65" charset="-120"/>
              <a:ea typeface="標楷體" panose="03000509000000000000" pitchFamily="65" charset="-120"/>
            </a:endParaRPr>
          </a:p>
        </p:txBody>
      </p:sp>
      <p:sp>
        <p:nvSpPr>
          <p:cNvPr id="10" name="箭號: 向下 9">
            <a:extLst>
              <a:ext uri="{FF2B5EF4-FFF2-40B4-BE49-F238E27FC236}">
                <a16:creationId xmlns:a16="http://schemas.microsoft.com/office/drawing/2014/main" id="{FC29B662-49E6-4328-8AB7-F572600D3E88}"/>
              </a:ext>
            </a:extLst>
          </p:cNvPr>
          <p:cNvSpPr/>
          <p:nvPr/>
        </p:nvSpPr>
        <p:spPr>
          <a:xfrm>
            <a:off x="8897429" y="3150773"/>
            <a:ext cx="1107995" cy="1181725"/>
          </a:xfrm>
          <a:prstGeom prst="downArrow">
            <a:avLst/>
          </a:prstGeom>
          <a:solidFill>
            <a:schemeClr val="accent1">
              <a:lumMod val="75000"/>
            </a:schemeClr>
          </a:solidFill>
          <a:ln>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dirty="0"/>
          </a:p>
        </p:txBody>
      </p:sp>
      <p:sp>
        <p:nvSpPr>
          <p:cNvPr id="11" name="文字方塊 10">
            <a:extLst>
              <a:ext uri="{FF2B5EF4-FFF2-40B4-BE49-F238E27FC236}">
                <a16:creationId xmlns:a16="http://schemas.microsoft.com/office/drawing/2014/main" id="{545740A8-E666-44F0-86D2-BA5669058874}"/>
              </a:ext>
            </a:extLst>
          </p:cNvPr>
          <p:cNvSpPr txBox="1"/>
          <p:nvPr/>
        </p:nvSpPr>
        <p:spPr>
          <a:xfrm>
            <a:off x="8946409" y="3296364"/>
            <a:ext cx="999323" cy="338554"/>
          </a:xfrm>
          <a:prstGeom prst="rect">
            <a:avLst/>
          </a:prstGeom>
          <a:solidFill>
            <a:schemeClr val="bg2">
              <a:lumMod val="90000"/>
            </a:schemeClr>
          </a:solidFill>
          <a:ln w="19050">
            <a:solidFill>
              <a:schemeClr val="bg1"/>
            </a:solidFill>
          </a:ln>
        </p:spPr>
        <p:txBody>
          <a:bodyPr wrap="square" rtlCol="0">
            <a:spAutoFit/>
          </a:bodyPr>
          <a:lstStyle/>
          <a:p>
            <a:r>
              <a:rPr lang="zh-TW" altLang="en-US" sz="1600" dirty="0">
                <a:latin typeface="標楷體" panose="03000509000000000000" pitchFamily="65" charset="-120"/>
                <a:ea typeface="標楷體" panose="03000509000000000000" pitchFamily="65" charset="-120"/>
              </a:rPr>
              <a:t>點擊按鈕</a:t>
            </a:r>
          </a:p>
        </p:txBody>
      </p:sp>
      <p:sp>
        <p:nvSpPr>
          <p:cNvPr id="14" name="內容版面配置區 2">
            <a:extLst>
              <a:ext uri="{FF2B5EF4-FFF2-40B4-BE49-F238E27FC236}">
                <a16:creationId xmlns:a16="http://schemas.microsoft.com/office/drawing/2014/main" id="{5E1C02D2-36A6-4228-A5A8-363B92C01482}"/>
              </a:ext>
            </a:extLst>
          </p:cNvPr>
          <p:cNvSpPr txBox="1">
            <a:spLocks/>
          </p:cNvSpPr>
          <p:nvPr/>
        </p:nvSpPr>
        <p:spPr>
          <a:xfrm>
            <a:off x="1028700" y="1625397"/>
            <a:ext cx="5688331" cy="4488804"/>
          </a:xfrm>
          <a:prstGeom prst="rect">
            <a:avLst/>
          </a:prstGeom>
        </p:spPr>
        <p:txBody>
          <a:bodyPr vert="horz" lIns="91440" tIns="45720" rIns="91440" bIns="45720" rtlCol="0" anchor="ctr"/>
          <a:lstStyle>
            <a:defPPr>
              <a:defRPr lang="zh-C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514350" indent="-514350">
              <a:lnSpc>
                <a:spcPts val="5500"/>
              </a:lnSpc>
              <a:buFont typeface="標楷體" panose="03000509000000000000" pitchFamily="65" charset="-120"/>
              <a:buChar char="-"/>
            </a:pPr>
            <a:r>
              <a:rPr lang="zh-TW" altLang="en-US" sz="2800" dirty="0">
                <a:solidFill>
                  <a:schemeClr val="tx1">
                    <a:lumMod val="75000"/>
                    <a:lumOff val="25000"/>
                  </a:schemeClr>
                </a:solidFill>
                <a:latin typeface="標楷體" panose="03000509000000000000" pitchFamily="65" charset="-120"/>
                <a:ea typeface="標楷體" panose="03000509000000000000" pitchFamily="65" charset="-120"/>
                <a:sym typeface="Wingdings" panose="05000000000000000000" pitchFamily="2" charset="2"/>
              </a:rPr>
              <a:t>一個完整測試互動行為的方式</a:t>
            </a:r>
            <a:endParaRPr lang="en-US" altLang="zh-TW" sz="2800" dirty="0">
              <a:solidFill>
                <a:schemeClr val="tx1">
                  <a:lumMod val="75000"/>
                  <a:lumOff val="25000"/>
                </a:schemeClr>
              </a:solidFill>
              <a:latin typeface="標楷體" panose="03000509000000000000" pitchFamily="65" charset="-120"/>
              <a:ea typeface="標楷體" panose="03000509000000000000" pitchFamily="65" charset="-120"/>
              <a:sym typeface="Wingdings" panose="05000000000000000000" pitchFamily="2" charset="2"/>
            </a:endParaRPr>
          </a:p>
          <a:p>
            <a:pPr marL="971550" lvl="1" indent="-514350">
              <a:lnSpc>
                <a:spcPts val="3500"/>
              </a:lnSpc>
              <a:buFont typeface="標楷體" panose="03000509000000000000" pitchFamily="65" charset="-120"/>
              <a:buChar char="-"/>
            </a:pPr>
            <a:r>
              <a:rPr lang="zh-TW" altLang="en-US" dirty="0">
                <a:solidFill>
                  <a:schemeClr val="tx1">
                    <a:lumMod val="75000"/>
                    <a:lumOff val="25000"/>
                  </a:schemeClr>
                </a:solidFill>
                <a:latin typeface="標楷體" panose="03000509000000000000" pitchFamily="65" charset="-120"/>
                <a:ea typeface="標楷體" panose="03000509000000000000" pitchFamily="65" charset="-120"/>
                <a:sym typeface="Wingdings" panose="05000000000000000000" pitchFamily="2" charset="2"/>
              </a:rPr>
              <a:t>等待點擊物件出現 </a:t>
            </a:r>
            <a:r>
              <a:rPr lang="en-US" altLang="zh-TW" dirty="0">
                <a:solidFill>
                  <a:schemeClr val="tx1">
                    <a:lumMod val="75000"/>
                    <a:lumOff val="25000"/>
                  </a:schemeClr>
                </a:solidFill>
                <a:latin typeface="標楷體" panose="03000509000000000000" pitchFamily="65" charset="-120"/>
                <a:ea typeface="標楷體" panose="03000509000000000000" pitchFamily="65" charset="-120"/>
                <a:sym typeface="Wingdings" panose="05000000000000000000" pitchFamily="2" charset="2"/>
              </a:rPr>
              <a:t>(Precondition)</a:t>
            </a:r>
          </a:p>
          <a:p>
            <a:pPr marL="971550" lvl="1" indent="-514350">
              <a:lnSpc>
                <a:spcPts val="3500"/>
              </a:lnSpc>
              <a:buFont typeface="標楷體" panose="03000509000000000000" pitchFamily="65" charset="-120"/>
              <a:buChar char="-"/>
            </a:pPr>
            <a:r>
              <a:rPr lang="zh-TW" altLang="en-US" dirty="0">
                <a:solidFill>
                  <a:schemeClr val="tx1">
                    <a:lumMod val="75000"/>
                    <a:lumOff val="25000"/>
                  </a:schemeClr>
                </a:solidFill>
                <a:latin typeface="標楷體" panose="03000509000000000000" pitchFamily="65" charset="-120"/>
                <a:ea typeface="標楷體" panose="03000509000000000000" pitchFamily="65" charset="-120"/>
                <a:sym typeface="Wingdings" panose="05000000000000000000" pitchFamily="2" charset="2"/>
              </a:rPr>
              <a:t>點擊物件</a:t>
            </a:r>
            <a:endParaRPr lang="en-US" altLang="zh-TW" dirty="0">
              <a:solidFill>
                <a:schemeClr val="tx1">
                  <a:lumMod val="75000"/>
                  <a:lumOff val="25000"/>
                </a:schemeClr>
              </a:solidFill>
              <a:latin typeface="標楷體" panose="03000509000000000000" pitchFamily="65" charset="-120"/>
              <a:ea typeface="標楷體" panose="03000509000000000000" pitchFamily="65" charset="-120"/>
              <a:sym typeface="Wingdings" panose="05000000000000000000" pitchFamily="2" charset="2"/>
            </a:endParaRPr>
          </a:p>
          <a:p>
            <a:pPr marL="971550" lvl="1" indent="-514350">
              <a:lnSpc>
                <a:spcPts val="3500"/>
              </a:lnSpc>
              <a:buFont typeface="標楷體" panose="03000509000000000000" pitchFamily="65" charset="-120"/>
              <a:buChar char="-"/>
            </a:pPr>
            <a:r>
              <a:rPr lang="zh-TW" altLang="en-US" dirty="0">
                <a:solidFill>
                  <a:schemeClr val="tx1">
                    <a:lumMod val="75000"/>
                    <a:lumOff val="25000"/>
                  </a:schemeClr>
                </a:solidFill>
                <a:latin typeface="標楷體" panose="03000509000000000000" pitchFamily="65" charset="-120"/>
                <a:ea typeface="標楷體" panose="03000509000000000000" pitchFamily="65" charset="-120"/>
                <a:sym typeface="Wingdings" panose="05000000000000000000" pitchFamily="2" charset="2"/>
              </a:rPr>
              <a:t>等待互動後的變化出現 </a:t>
            </a:r>
            <a:r>
              <a:rPr lang="en-US" altLang="zh-TW" dirty="0">
                <a:solidFill>
                  <a:schemeClr val="tx1">
                    <a:lumMod val="75000"/>
                    <a:lumOff val="25000"/>
                  </a:schemeClr>
                </a:solidFill>
                <a:latin typeface="標楷體" panose="03000509000000000000" pitchFamily="65" charset="-120"/>
                <a:ea typeface="標楷體" panose="03000509000000000000" pitchFamily="65" charset="-120"/>
                <a:sym typeface="Wingdings" panose="05000000000000000000" pitchFamily="2" charset="2"/>
              </a:rPr>
              <a:t>(Postcondition)</a:t>
            </a:r>
          </a:p>
          <a:p>
            <a:pPr marL="971550" lvl="1" indent="-514350">
              <a:lnSpc>
                <a:spcPts val="1500"/>
              </a:lnSpc>
              <a:buFont typeface="標楷體" panose="03000509000000000000" pitchFamily="65" charset="-120"/>
              <a:buChar char="-"/>
            </a:pPr>
            <a:endParaRPr lang="en-US" altLang="zh-TW" sz="1200" dirty="0">
              <a:solidFill>
                <a:schemeClr val="tx1">
                  <a:lumMod val="75000"/>
                  <a:lumOff val="25000"/>
                </a:schemeClr>
              </a:solidFill>
              <a:latin typeface="標楷體" panose="03000509000000000000" pitchFamily="65" charset="-120"/>
              <a:ea typeface="標楷體" panose="03000509000000000000" pitchFamily="65" charset="-120"/>
            </a:endParaRPr>
          </a:p>
          <a:p>
            <a:pPr marL="514350" indent="-514350">
              <a:lnSpc>
                <a:spcPts val="5500"/>
              </a:lnSpc>
              <a:buFont typeface="標楷體" panose="03000509000000000000" pitchFamily="65" charset="-120"/>
              <a:buChar char="-"/>
            </a:pPr>
            <a:r>
              <a:rPr lang="zh-TW" altLang="en-US" sz="2800" dirty="0">
                <a:solidFill>
                  <a:schemeClr val="tx1">
                    <a:lumMod val="75000"/>
                    <a:lumOff val="25000"/>
                  </a:schemeClr>
                </a:solidFill>
                <a:latin typeface="標楷體" panose="03000509000000000000" pitchFamily="65" charset="-120"/>
                <a:ea typeface="標楷體" panose="03000509000000000000" pitchFamily="65" charset="-120"/>
              </a:rPr>
              <a:t>元件互動後須達成的條件</a:t>
            </a:r>
            <a:endParaRPr lang="en-US" altLang="zh-TW" sz="2800" dirty="0">
              <a:solidFill>
                <a:schemeClr val="tx1">
                  <a:lumMod val="75000"/>
                  <a:lumOff val="25000"/>
                </a:schemeClr>
              </a:solidFill>
              <a:latin typeface="標楷體" panose="03000509000000000000" pitchFamily="65" charset="-120"/>
              <a:ea typeface="標楷體" panose="03000509000000000000" pitchFamily="65" charset="-120"/>
            </a:endParaRPr>
          </a:p>
          <a:p>
            <a:pPr marL="514350" indent="-514350">
              <a:lnSpc>
                <a:spcPts val="5500"/>
              </a:lnSpc>
              <a:buFont typeface="標楷體" panose="03000509000000000000" pitchFamily="65" charset="-120"/>
              <a:buChar char="-"/>
            </a:pPr>
            <a:r>
              <a:rPr lang="zh-TW" altLang="en-US" sz="2800" dirty="0">
                <a:solidFill>
                  <a:schemeClr val="tx1">
                    <a:lumMod val="75000"/>
                    <a:lumOff val="25000"/>
                  </a:schemeClr>
                </a:solidFill>
                <a:latin typeface="標楷體" panose="03000509000000000000" pitchFamily="65" charset="-120"/>
                <a:ea typeface="標楷體" panose="03000509000000000000" pitchFamily="65" charset="-120"/>
                <a:sym typeface="Wingdings" panose="05000000000000000000" pitchFamily="2" charset="2"/>
              </a:rPr>
              <a:t>通常會等待某元件出現或消失</a:t>
            </a:r>
            <a:endParaRPr lang="en-US" altLang="zh-TW" sz="2800" dirty="0">
              <a:solidFill>
                <a:schemeClr val="tx1">
                  <a:lumMod val="75000"/>
                  <a:lumOff val="25000"/>
                </a:schemeClr>
              </a:solidFill>
              <a:latin typeface="標楷體" panose="03000509000000000000" pitchFamily="65" charset="-120"/>
              <a:ea typeface="標楷體" panose="03000509000000000000" pitchFamily="65" charset="-120"/>
              <a:sym typeface="Wingdings" panose="05000000000000000000" pitchFamily="2" charset="2"/>
            </a:endParaRPr>
          </a:p>
        </p:txBody>
      </p:sp>
      <p:pic>
        <p:nvPicPr>
          <p:cNvPr id="13" name="圖片 12">
            <a:extLst>
              <a:ext uri="{FF2B5EF4-FFF2-40B4-BE49-F238E27FC236}">
                <a16:creationId xmlns:a16="http://schemas.microsoft.com/office/drawing/2014/main" id="{2A906740-1129-4A6D-8F81-B0359B357029}"/>
              </a:ext>
            </a:extLst>
          </p:cNvPr>
          <p:cNvPicPr>
            <a:picLocks noChangeAspect="1"/>
          </p:cNvPicPr>
          <p:nvPr/>
        </p:nvPicPr>
        <p:blipFill>
          <a:blip r:embed="rId3"/>
          <a:stretch>
            <a:fillRect/>
          </a:stretch>
        </p:blipFill>
        <p:spPr>
          <a:xfrm>
            <a:off x="7093410" y="4473179"/>
            <a:ext cx="4735908" cy="1482767"/>
          </a:xfrm>
          <a:prstGeom prst="rect">
            <a:avLst/>
          </a:prstGeom>
          <a:ln w="19050" cap="sq" cmpd="thickThin">
            <a:solidFill>
              <a:srgbClr val="000000"/>
            </a:solidFill>
            <a:prstDash val="solid"/>
            <a:miter lim="800000"/>
          </a:ln>
          <a:effectLst/>
        </p:spPr>
      </p:pic>
      <p:pic>
        <p:nvPicPr>
          <p:cNvPr id="15" name="圖片 14">
            <a:extLst>
              <a:ext uri="{FF2B5EF4-FFF2-40B4-BE49-F238E27FC236}">
                <a16:creationId xmlns:a16="http://schemas.microsoft.com/office/drawing/2014/main" id="{87A324A2-BADA-4D82-894F-8719C82F55F0}"/>
              </a:ext>
            </a:extLst>
          </p:cNvPr>
          <p:cNvPicPr>
            <a:picLocks noChangeAspect="1"/>
          </p:cNvPicPr>
          <p:nvPr/>
        </p:nvPicPr>
        <p:blipFill>
          <a:blip r:embed="rId4"/>
          <a:stretch>
            <a:fillRect/>
          </a:stretch>
        </p:blipFill>
        <p:spPr>
          <a:xfrm>
            <a:off x="7050132" y="1738479"/>
            <a:ext cx="4779186" cy="1257680"/>
          </a:xfrm>
          <a:prstGeom prst="rect">
            <a:avLst/>
          </a:prstGeom>
          <a:ln w="19050" cap="sq" cmpd="thickThin">
            <a:solidFill>
              <a:srgbClr val="000000"/>
            </a:solidFill>
            <a:prstDash val="solid"/>
            <a:miter lim="800000"/>
          </a:ln>
          <a:effectLst/>
        </p:spPr>
      </p:pic>
      <p:sp>
        <p:nvSpPr>
          <p:cNvPr id="20" name="矩形 19">
            <a:extLst>
              <a:ext uri="{FF2B5EF4-FFF2-40B4-BE49-F238E27FC236}">
                <a16:creationId xmlns:a16="http://schemas.microsoft.com/office/drawing/2014/main" id="{602C1BA1-AB9E-4E7C-B0F1-5233CD3900E3}"/>
              </a:ext>
            </a:extLst>
          </p:cNvPr>
          <p:cNvSpPr/>
          <p:nvPr/>
        </p:nvSpPr>
        <p:spPr>
          <a:xfrm>
            <a:off x="6835775" y="5178750"/>
            <a:ext cx="5257800" cy="325742"/>
          </a:xfrm>
          <a:prstGeom prst="rect">
            <a:avLst/>
          </a:prstGeom>
          <a:noFill/>
          <a:ln w="2857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文字方塊 15">
            <a:extLst>
              <a:ext uri="{FF2B5EF4-FFF2-40B4-BE49-F238E27FC236}">
                <a16:creationId xmlns:a16="http://schemas.microsoft.com/office/drawing/2014/main" id="{5ACFCEFA-3458-41D3-8876-D2D09D0AD828}"/>
              </a:ext>
            </a:extLst>
          </p:cNvPr>
          <p:cNvSpPr txBox="1"/>
          <p:nvPr/>
        </p:nvSpPr>
        <p:spPr>
          <a:xfrm>
            <a:off x="11030144" y="5617392"/>
            <a:ext cx="799174" cy="338554"/>
          </a:xfrm>
          <a:prstGeom prst="rect">
            <a:avLst/>
          </a:prstGeom>
          <a:solidFill>
            <a:schemeClr val="bg2">
              <a:lumMod val="90000"/>
            </a:schemeClr>
          </a:solidFill>
          <a:ln w="19050">
            <a:solidFill>
              <a:schemeClr val="bg1"/>
            </a:solidFill>
          </a:ln>
        </p:spPr>
        <p:txBody>
          <a:bodyPr wrap="square" rtlCol="0">
            <a:spAutoFit/>
          </a:bodyPr>
          <a:lstStyle/>
          <a:p>
            <a:r>
              <a:rPr lang="zh-TW" altLang="en-US" sz="1600" dirty="0">
                <a:latin typeface="標楷體" panose="03000509000000000000" pitchFamily="65" charset="-120"/>
                <a:ea typeface="標楷體" panose="03000509000000000000" pitchFamily="65" charset="-120"/>
              </a:rPr>
              <a:t>點擊後</a:t>
            </a:r>
          </a:p>
        </p:txBody>
      </p:sp>
      <p:sp>
        <p:nvSpPr>
          <p:cNvPr id="18" name="文字方塊 17">
            <a:extLst>
              <a:ext uri="{FF2B5EF4-FFF2-40B4-BE49-F238E27FC236}">
                <a16:creationId xmlns:a16="http://schemas.microsoft.com/office/drawing/2014/main" id="{1DD6A499-689E-485F-A1F2-CF6A79A9FE85}"/>
              </a:ext>
            </a:extLst>
          </p:cNvPr>
          <p:cNvSpPr txBox="1"/>
          <p:nvPr/>
        </p:nvSpPr>
        <p:spPr>
          <a:xfrm>
            <a:off x="11030144" y="2657605"/>
            <a:ext cx="799174" cy="338554"/>
          </a:xfrm>
          <a:prstGeom prst="rect">
            <a:avLst/>
          </a:prstGeom>
          <a:solidFill>
            <a:schemeClr val="bg2">
              <a:lumMod val="90000"/>
            </a:schemeClr>
          </a:solidFill>
          <a:ln w="19050">
            <a:solidFill>
              <a:schemeClr val="bg1"/>
            </a:solidFill>
          </a:ln>
        </p:spPr>
        <p:txBody>
          <a:bodyPr wrap="square" rtlCol="0">
            <a:spAutoFit/>
          </a:bodyPr>
          <a:lstStyle/>
          <a:p>
            <a:r>
              <a:rPr lang="zh-TW" altLang="en-US" sz="1600" dirty="0">
                <a:latin typeface="標楷體" panose="03000509000000000000" pitchFamily="65" charset="-120"/>
                <a:ea typeface="標楷體" panose="03000509000000000000" pitchFamily="65" charset="-120"/>
              </a:rPr>
              <a:t>點擊前</a:t>
            </a:r>
          </a:p>
        </p:txBody>
      </p:sp>
      <p:sp>
        <p:nvSpPr>
          <p:cNvPr id="19" name="文字方塊 18">
            <a:extLst>
              <a:ext uri="{FF2B5EF4-FFF2-40B4-BE49-F238E27FC236}">
                <a16:creationId xmlns:a16="http://schemas.microsoft.com/office/drawing/2014/main" id="{1551B74A-90EC-4CE1-A7F7-7332647313E8}"/>
              </a:ext>
            </a:extLst>
          </p:cNvPr>
          <p:cNvSpPr txBox="1"/>
          <p:nvPr/>
        </p:nvSpPr>
        <p:spPr>
          <a:xfrm>
            <a:off x="9901087" y="992095"/>
            <a:ext cx="1281263" cy="276999"/>
          </a:xfrm>
          <a:prstGeom prst="rect">
            <a:avLst/>
          </a:prstGeom>
          <a:noFill/>
        </p:spPr>
        <p:txBody>
          <a:bodyPr wrap="square" rtlCol="0">
            <a:spAutoFit/>
          </a:bodyPr>
          <a:lstStyle/>
          <a:p>
            <a:r>
              <a:rPr lang="zh-TW" altLang="en-US" sz="1200" b="1" dirty="0">
                <a:latin typeface="標楷體" panose="03000509000000000000" pitchFamily="65" charset="-120"/>
                <a:ea typeface="標楷體" panose="03000509000000000000" pitchFamily="65" charset="-120"/>
              </a:rPr>
              <a:t>研究動機及目標</a:t>
            </a:r>
          </a:p>
        </p:txBody>
      </p:sp>
      <p:cxnSp>
        <p:nvCxnSpPr>
          <p:cNvPr id="21" name="直線接點 20">
            <a:extLst>
              <a:ext uri="{FF2B5EF4-FFF2-40B4-BE49-F238E27FC236}">
                <a16:creationId xmlns:a16="http://schemas.microsoft.com/office/drawing/2014/main" id="{BCE23BFC-5CF6-4180-A642-C69A1700B01B}"/>
              </a:ext>
            </a:extLst>
          </p:cNvPr>
          <p:cNvCxnSpPr/>
          <p:nvPr/>
        </p:nvCxnSpPr>
        <p:spPr>
          <a:xfrm>
            <a:off x="1047750" y="1245855"/>
            <a:ext cx="10134600" cy="0"/>
          </a:xfrm>
          <a:prstGeom prst="line">
            <a:avLst/>
          </a:prstGeom>
        </p:spPr>
        <p:style>
          <a:lnRef idx="3">
            <a:schemeClr val="dk1"/>
          </a:lnRef>
          <a:fillRef idx="0">
            <a:schemeClr val="dk1"/>
          </a:fillRef>
          <a:effectRef idx="2">
            <a:schemeClr val="dk1"/>
          </a:effectRef>
          <a:fontRef idx="minor">
            <a:schemeClr val="tx1"/>
          </a:fontRef>
        </p:style>
      </p:cxnSp>
      <p:sp>
        <p:nvSpPr>
          <p:cNvPr id="22" name="橢圓 21">
            <a:extLst>
              <a:ext uri="{FF2B5EF4-FFF2-40B4-BE49-F238E27FC236}">
                <a16:creationId xmlns:a16="http://schemas.microsoft.com/office/drawing/2014/main" id="{9E2BE7F9-9A5A-4E8F-80C5-5C15B53C4BFB}"/>
              </a:ext>
            </a:extLst>
          </p:cNvPr>
          <p:cNvSpPr/>
          <p:nvPr/>
        </p:nvSpPr>
        <p:spPr>
          <a:xfrm>
            <a:off x="895350" y="1130595"/>
            <a:ext cx="266700" cy="27245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cxnSp>
        <p:nvCxnSpPr>
          <p:cNvPr id="23" name="直線接點 22">
            <a:extLst>
              <a:ext uri="{FF2B5EF4-FFF2-40B4-BE49-F238E27FC236}">
                <a16:creationId xmlns:a16="http://schemas.microsoft.com/office/drawing/2014/main" id="{89A78139-DC27-4357-823D-83A9D8671071}"/>
              </a:ext>
            </a:extLst>
          </p:cNvPr>
          <p:cNvCxnSpPr/>
          <p:nvPr/>
        </p:nvCxnSpPr>
        <p:spPr>
          <a:xfrm>
            <a:off x="1049154" y="1293395"/>
            <a:ext cx="10134600" cy="0"/>
          </a:xfrm>
          <a:prstGeom prst="line">
            <a:avLst/>
          </a:prstGeom>
        </p:spPr>
        <p:style>
          <a:lnRef idx="3">
            <a:schemeClr val="dk1"/>
          </a:lnRef>
          <a:fillRef idx="0">
            <a:schemeClr val="dk1"/>
          </a:fillRef>
          <a:effectRef idx="2">
            <a:schemeClr val="dk1"/>
          </a:effectRef>
          <a:fontRef idx="minor">
            <a:schemeClr val="tx1"/>
          </a:fontRef>
        </p:style>
      </p:cxnSp>
      <p:sp>
        <p:nvSpPr>
          <p:cNvPr id="6" name="投影片編號版面配置區 5">
            <a:extLst>
              <a:ext uri="{FF2B5EF4-FFF2-40B4-BE49-F238E27FC236}">
                <a16:creationId xmlns:a16="http://schemas.microsoft.com/office/drawing/2014/main" id="{EA26B815-9D3F-49AC-80C7-21A6681B5050}"/>
              </a:ext>
            </a:extLst>
          </p:cNvPr>
          <p:cNvSpPr>
            <a:spLocks noGrp="1"/>
          </p:cNvSpPr>
          <p:nvPr>
            <p:ph type="sldNum" sz="quarter" idx="12"/>
          </p:nvPr>
        </p:nvSpPr>
        <p:spPr/>
        <p:txBody>
          <a:bodyPr/>
          <a:lstStyle/>
          <a:p>
            <a:fld id="{997B4A21-C178-4EF4-9692-581FD3539F5E}" type="slidenum">
              <a:rPr lang="zh-CN" altLang="en-US" smtClean="0"/>
              <a:t>10</a:t>
            </a:fld>
            <a:endParaRPr lang="zh-CN" altLang="en-US"/>
          </a:p>
        </p:txBody>
      </p:sp>
    </p:spTree>
    <p:extLst>
      <p:ext uri="{BB962C8B-B14F-4D97-AF65-F5344CB8AC3E}">
        <p14:creationId xmlns:p14="http://schemas.microsoft.com/office/powerpoint/2010/main" val="21360117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任意多边形: 形状 6"/>
          <p:cNvSpPr/>
          <p:nvPr/>
        </p:nvSpPr>
        <p:spPr bwMode="auto">
          <a:xfrm>
            <a:off x="0" y="6296025"/>
            <a:ext cx="12192000" cy="561378"/>
          </a:xfrm>
          <a:custGeom>
            <a:avLst/>
            <a:gdLst>
              <a:gd name="connsiteX0" fmla="*/ 2457949 w 12192000"/>
              <a:gd name="connsiteY0" fmla="*/ 0 h 1012232"/>
              <a:gd name="connsiteX1" fmla="*/ 9057549 w 12192000"/>
              <a:gd name="connsiteY1" fmla="*/ 610553 h 1012232"/>
              <a:gd name="connsiteX2" fmla="*/ 12192000 w 12192000"/>
              <a:gd name="connsiteY2" fmla="*/ 305277 h 1012232"/>
              <a:gd name="connsiteX3" fmla="*/ 12192000 w 12192000"/>
              <a:gd name="connsiteY3" fmla="*/ 1012232 h 1012232"/>
              <a:gd name="connsiteX4" fmla="*/ 114300 w 12192000"/>
              <a:gd name="connsiteY4" fmla="*/ 1012232 h 1012232"/>
              <a:gd name="connsiteX5" fmla="*/ 0 w 12192000"/>
              <a:gd name="connsiteY5" fmla="*/ 1012232 h 1012232"/>
              <a:gd name="connsiteX6" fmla="*/ 0 w 12192000"/>
              <a:gd name="connsiteY6" fmla="*/ 160434 h 1012232"/>
              <a:gd name="connsiteX7" fmla="*/ 270087 w 12192000"/>
              <a:gd name="connsiteY7" fmla="*/ 129128 h 1012232"/>
              <a:gd name="connsiteX8" fmla="*/ 2457949 w 12192000"/>
              <a:gd name="connsiteY8" fmla="*/ 0 h 1012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1012232">
                <a:moveTo>
                  <a:pt x="2457949" y="0"/>
                </a:moveTo>
                <a:cubicBezTo>
                  <a:pt x="4506845" y="0"/>
                  <a:pt x="7360920" y="610553"/>
                  <a:pt x="9057549" y="610553"/>
                </a:cubicBezTo>
                <a:cubicBezTo>
                  <a:pt x="10754179" y="610553"/>
                  <a:pt x="12192000" y="305277"/>
                  <a:pt x="12192000" y="305277"/>
                </a:cubicBezTo>
                <a:cubicBezTo>
                  <a:pt x="12192000" y="1012232"/>
                  <a:pt x="12192000" y="1012232"/>
                  <a:pt x="12192000" y="1012232"/>
                </a:cubicBezTo>
                <a:cubicBezTo>
                  <a:pt x="5290457" y="1012232"/>
                  <a:pt x="1839686" y="1012232"/>
                  <a:pt x="114300" y="1012232"/>
                </a:cubicBezTo>
                <a:lnTo>
                  <a:pt x="0" y="1012232"/>
                </a:lnTo>
                <a:lnTo>
                  <a:pt x="0" y="160434"/>
                </a:lnTo>
                <a:lnTo>
                  <a:pt x="270087" y="129128"/>
                </a:lnTo>
                <a:cubicBezTo>
                  <a:pt x="925321" y="57390"/>
                  <a:pt x="1689613" y="0"/>
                  <a:pt x="2457949" y="0"/>
                </a:cubicBezTo>
                <a:close/>
              </a:path>
            </a:pathLst>
          </a:custGeom>
          <a:solidFill>
            <a:srgbClr val="52618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dirty="0">
              <a:solidFill>
                <a:schemeClr val="lt1"/>
              </a:solidFill>
              <a:latin typeface="Arial" panose="020B0604020202020204" pitchFamily="34" charset="0"/>
              <a:ea typeface="思源黑体 CN Normal" panose="020B0400000000000000" pitchFamily="34" charset="-122"/>
              <a:sym typeface="Arial" panose="020B0604020202020204" pitchFamily="34" charset="0"/>
            </a:endParaRPr>
          </a:p>
        </p:txBody>
      </p:sp>
      <p:sp>
        <p:nvSpPr>
          <p:cNvPr id="2" name="文字方塊 1">
            <a:extLst>
              <a:ext uri="{FF2B5EF4-FFF2-40B4-BE49-F238E27FC236}">
                <a16:creationId xmlns:a16="http://schemas.microsoft.com/office/drawing/2014/main" id="{1C32014D-4ED5-4C1A-A659-FFB1D14AF0CC}"/>
              </a:ext>
            </a:extLst>
          </p:cNvPr>
          <p:cNvSpPr txBox="1"/>
          <p:nvPr/>
        </p:nvSpPr>
        <p:spPr>
          <a:xfrm>
            <a:off x="516256" y="6451400"/>
            <a:ext cx="4274819" cy="307777"/>
          </a:xfrm>
          <a:prstGeom prst="rect">
            <a:avLst/>
          </a:prstGeom>
          <a:noFill/>
        </p:spPr>
        <p:txBody>
          <a:bodyPr wrap="square" rtlCol="0">
            <a:spAutoFit/>
          </a:bodyPr>
          <a:lstStyle/>
          <a:p>
            <a:r>
              <a:rPr lang="en-US" altLang="zh-TW" sz="1400" dirty="0">
                <a:solidFill>
                  <a:schemeClr val="bg1"/>
                </a:solidFill>
                <a:latin typeface="Times New Roman" panose="02020603050405020304" pitchFamily="18" charset="0"/>
                <a:cs typeface="Times New Roman" panose="02020603050405020304" pitchFamily="18" charset="0"/>
              </a:rPr>
              <a:t>Computer and Storage System Laboratory, CSS Lab</a:t>
            </a:r>
            <a:endParaRPr lang="zh-TW" altLang="en-US" sz="1400" dirty="0">
              <a:solidFill>
                <a:schemeClr val="bg1"/>
              </a:solidFill>
              <a:latin typeface="Times New Roman" panose="02020603050405020304" pitchFamily="18" charset="0"/>
              <a:cs typeface="Times New Roman" panose="02020603050405020304" pitchFamily="18" charset="0"/>
            </a:endParaRPr>
          </a:p>
        </p:txBody>
      </p:sp>
      <p:sp>
        <p:nvSpPr>
          <p:cNvPr id="4" name="矩形 3">
            <a:extLst>
              <a:ext uri="{FF2B5EF4-FFF2-40B4-BE49-F238E27FC236}">
                <a16:creationId xmlns:a16="http://schemas.microsoft.com/office/drawing/2014/main" id="{FDE7B554-4DA6-47A1-B4F9-3F68B50CF4C8}"/>
              </a:ext>
            </a:extLst>
          </p:cNvPr>
          <p:cNvSpPr/>
          <p:nvPr/>
        </p:nvSpPr>
        <p:spPr>
          <a:xfrm>
            <a:off x="2609929" y="319112"/>
            <a:ext cx="7318931" cy="769441"/>
          </a:xfrm>
          <a:prstGeom prst="rect">
            <a:avLst/>
          </a:prstGeom>
        </p:spPr>
        <p:txBody>
          <a:bodyPr wrap="square">
            <a:spAutoFit/>
          </a:bodyPr>
          <a:lstStyle/>
          <a:p>
            <a:r>
              <a:rPr lang="zh-TW" altLang="en-US" sz="4400" dirty="0">
                <a:solidFill>
                  <a:schemeClr val="tx1">
                    <a:lumMod val="75000"/>
                    <a:lumOff val="25000"/>
                  </a:schemeClr>
                </a:solidFill>
                <a:effectLst>
                  <a:outerShdw blurRad="38100" dist="38100" dir="2700000" algn="tl">
                    <a:srgbClr val="000000">
                      <a:alpha val="43137"/>
                    </a:srgbClr>
                  </a:outerShdw>
                </a:effectLst>
                <a:latin typeface="標楷體" panose="03000509000000000000" pitchFamily="65" charset="-120"/>
                <a:ea typeface="標楷體" panose="03000509000000000000" pitchFamily="65" charset="-120"/>
              </a:rPr>
              <a:t>測試腳本中的</a:t>
            </a:r>
            <a:r>
              <a:rPr lang="en-US" altLang="zh-TW" sz="4400" dirty="0">
                <a:solidFill>
                  <a:schemeClr val="tx1">
                    <a:lumMod val="75000"/>
                    <a:lumOff val="25000"/>
                  </a:schemeClr>
                </a:solidFill>
                <a:effectLst>
                  <a:outerShdw blurRad="38100" dist="38100" dir="2700000" algn="tl">
                    <a:srgbClr val="000000">
                      <a:alpha val="43137"/>
                    </a:srgbClr>
                  </a:outerShdw>
                </a:effectLst>
                <a:latin typeface="標楷體" panose="03000509000000000000" pitchFamily="65" charset="-120"/>
                <a:ea typeface="標楷體" panose="03000509000000000000" pitchFamily="65" charset="-120"/>
              </a:rPr>
              <a:t>Postcondition</a:t>
            </a:r>
            <a:endParaRPr lang="zh-TW" altLang="en-US" sz="4400" dirty="0">
              <a:solidFill>
                <a:schemeClr val="tx1">
                  <a:lumMod val="75000"/>
                  <a:lumOff val="25000"/>
                </a:schemeClr>
              </a:solidFill>
              <a:effectLst>
                <a:outerShdw blurRad="38100" dist="38100" dir="2700000" algn="tl">
                  <a:srgbClr val="000000">
                    <a:alpha val="43137"/>
                  </a:srgbClr>
                </a:outerShdw>
              </a:effectLst>
              <a:latin typeface="標楷體" panose="03000509000000000000" pitchFamily="65" charset="-120"/>
              <a:ea typeface="標楷體" panose="03000509000000000000" pitchFamily="65" charset="-120"/>
            </a:endParaRPr>
          </a:p>
        </p:txBody>
      </p:sp>
      <p:sp>
        <p:nvSpPr>
          <p:cNvPr id="10" name="箭號: 向下 9">
            <a:extLst>
              <a:ext uri="{FF2B5EF4-FFF2-40B4-BE49-F238E27FC236}">
                <a16:creationId xmlns:a16="http://schemas.microsoft.com/office/drawing/2014/main" id="{FC29B662-49E6-4328-8AB7-F572600D3E88}"/>
              </a:ext>
            </a:extLst>
          </p:cNvPr>
          <p:cNvSpPr/>
          <p:nvPr/>
        </p:nvSpPr>
        <p:spPr>
          <a:xfrm>
            <a:off x="8771457" y="3278014"/>
            <a:ext cx="1298766" cy="1406578"/>
          </a:xfrm>
          <a:prstGeom prst="downArrow">
            <a:avLst/>
          </a:prstGeom>
          <a:solidFill>
            <a:schemeClr val="accent1">
              <a:lumMod val="75000"/>
            </a:schemeClr>
          </a:solidFill>
          <a:ln>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dirty="0"/>
          </a:p>
        </p:txBody>
      </p:sp>
      <p:sp>
        <p:nvSpPr>
          <p:cNvPr id="11" name="文字方塊 10">
            <a:extLst>
              <a:ext uri="{FF2B5EF4-FFF2-40B4-BE49-F238E27FC236}">
                <a16:creationId xmlns:a16="http://schemas.microsoft.com/office/drawing/2014/main" id="{545740A8-E666-44F0-86D2-BA5669058874}"/>
              </a:ext>
            </a:extLst>
          </p:cNvPr>
          <p:cNvSpPr txBox="1"/>
          <p:nvPr/>
        </p:nvSpPr>
        <p:spPr>
          <a:xfrm>
            <a:off x="8891197" y="3463555"/>
            <a:ext cx="1059286" cy="338554"/>
          </a:xfrm>
          <a:prstGeom prst="rect">
            <a:avLst/>
          </a:prstGeom>
          <a:solidFill>
            <a:schemeClr val="bg2">
              <a:lumMod val="90000"/>
            </a:schemeClr>
          </a:solidFill>
          <a:ln w="19050">
            <a:solidFill>
              <a:schemeClr val="bg1"/>
            </a:solidFill>
          </a:ln>
        </p:spPr>
        <p:txBody>
          <a:bodyPr wrap="square" rtlCol="0">
            <a:spAutoFit/>
          </a:bodyPr>
          <a:lstStyle/>
          <a:p>
            <a:r>
              <a:rPr lang="zh-TW" altLang="en-US" sz="1600" dirty="0">
                <a:latin typeface="標楷體" panose="03000509000000000000" pitchFamily="65" charset="-120"/>
                <a:ea typeface="標楷體" panose="03000509000000000000" pitchFamily="65" charset="-120"/>
              </a:rPr>
              <a:t>點擊按鈕</a:t>
            </a:r>
          </a:p>
        </p:txBody>
      </p:sp>
      <p:sp>
        <p:nvSpPr>
          <p:cNvPr id="14" name="內容版面配置區 2">
            <a:extLst>
              <a:ext uri="{FF2B5EF4-FFF2-40B4-BE49-F238E27FC236}">
                <a16:creationId xmlns:a16="http://schemas.microsoft.com/office/drawing/2014/main" id="{5E1C02D2-36A6-4228-A5A8-363B92C01482}"/>
              </a:ext>
            </a:extLst>
          </p:cNvPr>
          <p:cNvSpPr txBox="1">
            <a:spLocks/>
          </p:cNvSpPr>
          <p:nvPr/>
        </p:nvSpPr>
        <p:spPr>
          <a:xfrm>
            <a:off x="895350" y="1668602"/>
            <a:ext cx="5688331" cy="3545739"/>
          </a:xfrm>
          <a:prstGeom prst="rect">
            <a:avLst/>
          </a:prstGeom>
        </p:spPr>
        <p:txBody>
          <a:bodyPr vert="horz" lIns="91440" tIns="45720" rIns="91440" bIns="45720" rtlCol="0" anchor="ctr"/>
          <a:lstStyle>
            <a:defPPr>
              <a:defRPr lang="zh-C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514350" indent="-514350">
              <a:lnSpc>
                <a:spcPts val="5500"/>
              </a:lnSpc>
              <a:buFont typeface="標楷體" panose="03000509000000000000" pitchFamily="65" charset="-120"/>
              <a:buChar char="-"/>
            </a:pPr>
            <a:r>
              <a:rPr lang="zh-TW" altLang="en-US" sz="2400" dirty="0">
                <a:solidFill>
                  <a:schemeClr val="tx1">
                    <a:lumMod val="75000"/>
                    <a:lumOff val="25000"/>
                  </a:schemeClr>
                </a:solidFill>
                <a:latin typeface="標楷體" panose="03000509000000000000" pitchFamily="65" charset="-120"/>
                <a:ea typeface="標楷體" panose="03000509000000000000" pitchFamily="65" charset="-120"/>
              </a:rPr>
              <a:t>無法定位 </a:t>
            </a:r>
            <a:r>
              <a:rPr lang="en-US" altLang="zh-TW" sz="2400" dirty="0">
                <a:solidFill>
                  <a:schemeClr val="tx1">
                    <a:lumMod val="75000"/>
                    <a:lumOff val="25000"/>
                  </a:schemeClr>
                </a:solidFill>
                <a:latin typeface="標楷體" panose="03000509000000000000" pitchFamily="65" charset="-120"/>
                <a:ea typeface="標楷體" panose="03000509000000000000" pitchFamily="65" charset="-120"/>
              </a:rPr>
              <a:t>-&gt;(</a:t>
            </a:r>
            <a:r>
              <a:rPr lang="zh-TW" altLang="en-US" sz="2400" dirty="0">
                <a:solidFill>
                  <a:schemeClr val="tx1">
                    <a:lumMod val="75000"/>
                    <a:lumOff val="25000"/>
                  </a:schemeClr>
                </a:solidFill>
                <a:latin typeface="標楷體" panose="03000509000000000000" pitchFamily="65" charset="-120"/>
                <a:ea typeface="標楷體" panose="03000509000000000000" pitchFamily="65" charset="-120"/>
              </a:rPr>
              <a:t>點擊後</a:t>
            </a:r>
            <a:r>
              <a:rPr lang="en-US" altLang="zh-TW" sz="2400" dirty="0">
                <a:solidFill>
                  <a:schemeClr val="tx1">
                    <a:lumMod val="75000"/>
                    <a:lumOff val="25000"/>
                  </a:schemeClr>
                </a:solidFill>
                <a:latin typeface="標楷體" panose="03000509000000000000" pitchFamily="65" charset="-120"/>
                <a:ea typeface="標楷體" panose="03000509000000000000" pitchFamily="65" charset="-120"/>
              </a:rPr>
              <a:t>)</a:t>
            </a:r>
            <a:r>
              <a:rPr lang="zh-TW" altLang="en-US" sz="2400" dirty="0">
                <a:solidFill>
                  <a:schemeClr val="tx1">
                    <a:lumMod val="75000"/>
                    <a:lumOff val="25000"/>
                  </a:schemeClr>
                </a:solidFill>
                <a:latin typeface="標楷體" panose="03000509000000000000" pitchFamily="65" charset="-120"/>
                <a:ea typeface="標楷體" panose="03000509000000000000" pitchFamily="65" charset="-120"/>
              </a:rPr>
              <a:t> </a:t>
            </a:r>
            <a:r>
              <a:rPr lang="en-US" altLang="zh-TW" sz="2400" dirty="0">
                <a:solidFill>
                  <a:schemeClr val="tx1">
                    <a:lumMod val="75000"/>
                    <a:lumOff val="25000"/>
                  </a:schemeClr>
                </a:solidFill>
                <a:latin typeface="標楷體" panose="03000509000000000000" pitchFamily="65" charset="-120"/>
                <a:ea typeface="標楷體" panose="03000509000000000000" pitchFamily="65" charset="-120"/>
              </a:rPr>
              <a:t>-&gt;</a:t>
            </a:r>
            <a:r>
              <a:rPr lang="zh-TW" altLang="en-US" sz="2400" dirty="0">
                <a:solidFill>
                  <a:schemeClr val="tx1">
                    <a:lumMod val="75000"/>
                    <a:lumOff val="25000"/>
                  </a:schemeClr>
                </a:solidFill>
                <a:latin typeface="標楷體" panose="03000509000000000000" pitchFamily="65" charset="-120"/>
                <a:ea typeface="標楷體" panose="03000509000000000000" pitchFamily="65" charset="-120"/>
              </a:rPr>
              <a:t>可以定位</a:t>
            </a:r>
            <a:r>
              <a:rPr lang="en-US" altLang="zh-TW" sz="2400" dirty="0">
                <a:solidFill>
                  <a:schemeClr val="tx1">
                    <a:lumMod val="75000"/>
                    <a:lumOff val="25000"/>
                  </a:schemeClr>
                </a:solidFill>
                <a:latin typeface="標楷體" panose="03000509000000000000" pitchFamily="65" charset="-120"/>
                <a:ea typeface="標楷體" panose="03000509000000000000" pitchFamily="65" charset="-120"/>
              </a:rPr>
              <a:t> </a:t>
            </a:r>
          </a:p>
          <a:p>
            <a:pPr marL="514350" indent="-514350">
              <a:lnSpc>
                <a:spcPts val="5500"/>
              </a:lnSpc>
              <a:buFont typeface="標楷體" panose="03000509000000000000" pitchFamily="65" charset="-120"/>
              <a:buChar char="-"/>
            </a:pPr>
            <a:r>
              <a:rPr lang="zh-TW" altLang="en-US" sz="2400" dirty="0">
                <a:solidFill>
                  <a:schemeClr val="tx1">
                    <a:lumMod val="75000"/>
                    <a:lumOff val="25000"/>
                  </a:schemeClr>
                </a:solidFill>
                <a:latin typeface="標楷體" panose="03000509000000000000" pitchFamily="65" charset="-120"/>
                <a:ea typeface="標楷體" panose="03000509000000000000" pitchFamily="65" charset="-120"/>
              </a:rPr>
              <a:t>將變化將加入</a:t>
            </a:r>
            <a:r>
              <a:rPr lang="en-US" altLang="zh-TW" sz="2400" dirty="0">
                <a:solidFill>
                  <a:schemeClr val="tx1">
                    <a:lumMod val="75000"/>
                    <a:lumOff val="25000"/>
                  </a:schemeClr>
                </a:solidFill>
                <a:latin typeface="標楷體" panose="03000509000000000000" pitchFamily="65" charset="-120"/>
                <a:ea typeface="標楷體" panose="03000509000000000000" pitchFamily="65" charset="-120"/>
              </a:rPr>
              <a:t>XPath</a:t>
            </a:r>
            <a:r>
              <a:rPr lang="zh-TW" altLang="en-US" sz="2400" dirty="0">
                <a:solidFill>
                  <a:schemeClr val="tx1">
                    <a:lumMod val="75000"/>
                    <a:lumOff val="25000"/>
                  </a:schemeClr>
                </a:solidFill>
                <a:latin typeface="標楷體" panose="03000509000000000000" pitchFamily="65" charset="-120"/>
                <a:ea typeface="標楷體" panose="03000509000000000000" pitchFamily="65" charset="-120"/>
              </a:rPr>
              <a:t>條件式中</a:t>
            </a:r>
            <a:endParaRPr lang="en-US" altLang="zh-TW" sz="2400" dirty="0">
              <a:solidFill>
                <a:schemeClr val="tx1">
                  <a:lumMod val="75000"/>
                  <a:lumOff val="25000"/>
                </a:schemeClr>
              </a:solidFill>
              <a:latin typeface="標楷體" panose="03000509000000000000" pitchFamily="65" charset="-120"/>
              <a:ea typeface="標楷體" panose="03000509000000000000" pitchFamily="65" charset="-120"/>
            </a:endParaRPr>
          </a:p>
          <a:p>
            <a:pPr marL="514350" indent="-514350">
              <a:lnSpc>
                <a:spcPts val="5500"/>
              </a:lnSpc>
              <a:buFont typeface="標楷體" panose="03000509000000000000" pitchFamily="65" charset="-120"/>
              <a:buChar char="-"/>
            </a:pPr>
            <a:r>
              <a:rPr lang="en-US" altLang="zh-TW" sz="1400" dirty="0">
                <a:solidFill>
                  <a:schemeClr val="tx1">
                    <a:lumMod val="75000"/>
                    <a:lumOff val="25000"/>
                  </a:schemeClr>
                </a:solidFill>
                <a:latin typeface="Times New Roman" panose="02020603050405020304" pitchFamily="18" charset="0"/>
                <a:ea typeface="標楷體" panose="03000509000000000000" pitchFamily="65" charset="-120"/>
                <a:cs typeface="Times New Roman" panose="02020603050405020304" pitchFamily="18" charset="0"/>
                <a:sym typeface="Wingdings" panose="05000000000000000000" pitchFamily="2" charset="2"/>
              </a:rPr>
              <a:t>(X)</a:t>
            </a:r>
            <a:r>
              <a:rPr lang="zh-TW" altLang="en-US" sz="1400" dirty="0">
                <a:solidFill>
                  <a:schemeClr val="tx1">
                    <a:lumMod val="75000"/>
                    <a:lumOff val="25000"/>
                  </a:schemeClr>
                </a:solidFill>
                <a:latin typeface="Times New Roman" panose="02020603050405020304" pitchFamily="18" charset="0"/>
                <a:ea typeface="標楷體" panose="03000509000000000000" pitchFamily="65" charset="-120"/>
                <a:cs typeface="Times New Roman" panose="02020603050405020304" pitchFamily="18" charset="0"/>
                <a:sym typeface="Wingdings" panose="05000000000000000000" pitchFamily="2" charset="2"/>
              </a:rPr>
              <a:t>  </a:t>
            </a:r>
            <a:r>
              <a:rPr lang="en-US" altLang="zh-TW" sz="1400" dirty="0">
                <a:solidFill>
                  <a:schemeClr val="tx1">
                    <a:lumMod val="75000"/>
                    <a:lumOff val="25000"/>
                  </a:schemeClr>
                </a:solidFill>
                <a:latin typeface="Times New Roman" panose="02020603050405020304" pitchFamily="18" charset="0"/>
                <a:ea typeface="標楷體" panose="03000509000000000000" pitchFamily="65" charset="-120"/>
                <a:cs typeface="Times New Roman" panose="02020603050405020304" pitchFamily="18" charset="0"/>
                <a:sym typeface="Wingdings" panose="05000000000000000000" pitchFamily="2" charset="2"/>
              </a:rPr>
              <a:t>//div[@class=</a:t>
            </a:r>
            <a:r>
              <a:rPr lang="en-US" altLang="zh-TW" sz="1400" dirty="0">
                <a:solidFill>
                  <a:schemeClr val="tx1">
                    <a:lumMod val="75000"/>
                    <a:lumOff val="25000"/>
                  </a:schemeClr>
                </a:solidFill>
                <a:latin typeface="Times New Roman" panose="02020603050405020304" pitchFamily="18" charset="0"/>
                <a:cs typeface="Times New Roman" panose="02020603050405020304" pitchFamily="18" charset="0"/>
              </a:rPr>
              <a:t>'test'</a:t>
            </a:r>
            <a:r>
              <a:rPr lang="en-US" altLang="zh-TW" sz="1400" dirty="0">
                <a:solidFill>
                  <a:schemeClr val="tx1">
                    <a:lumMod val="75000"/>
                    <a:lumOff val="25000"/>
                  </a:schemeClr>
                </a:solidFill>
                <a:latin typeface="Times New Roman" panose="02020603050405020304" pitchFamily="18" charset="0"/>
                <a:ea typeface="標楷體" panose="03000509000000000000" pitchFamily="65" charset="-120"/>
                <a:cs typeface="Times New Roman" panose="02020603050405020304" pitchFamily="18" charset="0"/>
                <a:sym typeface="Wingdings" panose="05000000000000000000" pitchFamily="2" charset="2"/>
              </a:rPr>
              <a:t>)]</a:t>
            </a:r>
          </a:p>
          <a:p>
            <a:pPr marL="514350" indent="-514350">
              <a:lnSpc>
                <a:spcPts val="5500"/>
              </a:lnSpc>
              <a:buFont typeface="標楷體" panose="03000509000000000000" pitchFamily="65" charset="-120"/>
              <a:buChar char="-"/>
            </a:pPr>
            <a:r>
              <a:rPr lang="en-US" altLang="zh-TW" sz="1400" dirty="0">
                <a:solidFill>
                  <a:schemeClr val="tx1">
                    <a:lumMod val="75000"/>
                    <a:lumOff val="25000"/>
                  </a:schemeClr>
                </a:solidFill>
                <a:latin typeface="Times New Roman" panose="02020603050405020304" pitchFamily="18" charset="0"/>
                <a:ea typeface="標楷體" panose="03000509000000000000" pitchFamily="65" charset="-120"/>
                <a:cs typeface="Times New Roman" panose="02020603050405020304" pitchFamily="18" charset="0"/>
                <a:sym typeface="Wingdings" panose="05000000000000000000" pitchFamily="2" charset="2"/>
              </a:rPr>
              <a:t>(X)</a:t>
            </a:r>
            <a:r>
              <a:rPr lang="zh-TW" altLang="en-US" sz="1400" dirty="0">
                <a:solidFill>
                  <a:schemeClr val="tx1">
                    <a:lumMod val="75000"/>
                    <a:lumOff val="25000"/>
                  </a:schemeClr>
                </a:solidFill>
                <a:latin typeface="Times New Roman" panose="02020603050405020304" pitchFamily="18" charset="0"/>
                <a:ea typeface="標楷體" panose="03000509000000000000" pitchFamily="65" charset="-120"/>
                <a:cs typeface="Times New Roman" panose="02020603050405020304" pitchFamily="18" charset="0"/>
                <a:sym typeface="Wingdings" panose="05000000000000000000" pitchFamily="2" charset="2"/>
              </a:rPr>
              <a:t> </a:t>
            </a:r>
            <a:r>
              <a:rPr lang="en-US" altLang="zh-TW" sz="1400" dirty="0">
                <a:solidFill>
                  <a:schemeClr val="tx1">
                    <a:lumMod val="75000"/>
                    <a:lumOff val="25000"/>
                  </a:schemeClr>
                </a:solidFill>
                <a:latin typeface="Times New Roman" panose="02020603050405020304" pitchFamily="18" charset="0"/>
                <a:ea typeface="標楷體" panose="03000509000000000000" pitchFamily="65" charset="-120"/>
                <a:cs typeface="Times New Roman" panose="02020603050405020304" pitchFamily="18" charset="0"/>
                <a:sym typeface="Wingdings" panose="05000000000000000000" pitchFamily="2" charset="2"/>
              </a:rPr>
              <a:t>//div[contains(@class, </a:t>
            </a:r>
            <a:r>
              <a:rPr lang="en-US" altLang="zh-TW" sz="1400" dirty="0">
                <a:solidFill>
                  <a:schemeClr val="tx1">
                    <a:lumMod val="75000"/>
                    <a:lumOff val="25000"/>
                  </a:schemeClr>
                </a:solidFill>
                <a:latin typeface="Times New Roman" panose="02020603050405020304" pitchFamily="18" charset="0"/>
                <a:cs typeface="Times New Roman" panose="02020603050405020304" pitchFamily="18" charset="0"/>
              </a:rPr>
              <a:t>'test'</a:t>
            </a:r>
            <a:r>
              <a:rPr lang="en-US" altLang="zh-TW" sz="1400" dirty="0">
                <a:solidFill>
                  <a:schemeClr val="tx1">
                    <a:lumMod val="75000"/>
                    <a:lumOff val="25000"/>
                  </a:schemeClr>
                </a:solidFill>
                <a:latin typeface="Times New Roman" panose="02020603050405020304" pitchFamily="18" charset="0"/>
                <a:ea typeface="標楷體" panose="03000509000000000000" pitchFamily="65" charset="-120"/>
                <a:cs typeface="Times New Roman" panose="02020603050405020304" pitchFamily="18" charset="0"/>
                <a:sym typeface="Wingdings" panose="05000000000000000000" pitchFamily="2" charset="2"/>
              </a:rPr>
              <a:t>)]</a:t>
            </a:r>
          </a:p>
          <a:p>
            <a:pPr marL="514350" indent="-514350">
              <a:lnSpc>
                <a:spcPts val="5500"/>
              </a:lnSpc>
              <a:buFont typeface="標楷體" panose="03000509000000000000" pitchFamily="65" charset="-120"/>
              <a:buChar char="-"/>
            </a:pPr>
            <a:r>
              <a:rPr lang="en-US" altLang="zh-TW" sz="1400" dirty="0">
                <a:solidFill>
                  <a:schemeClr val="tx1">
                    <a:lumMod val="75000"/>
                    <a:lumOff val="25000"/>
                  </a:schemeClr>
                </a:solidFill>
                <a:latin typeface="Times New Roman" panose="02020603050405020304" pitchFamily="18" charset="0"/>
                <a:ea typeface="標楷體" panose="03000509000000000000" pitchFamily="65" charset="-120"/>
                <a:cs typeface="Times New Roman" panose="02020603050405020304" pitchFamily="18" charset="0"/>
                <a:sym typeface="Wingdings" panose="05000000000000000000" pitchFamily="2" charset="2"/>
              </a:rPr>
              <a:t>(O)</a:t>
            </a:r>
            <a:r>
              <a:rPr lang="zh-TW" altLang="en-US" sz="1400" dirty="0">
                <a:solidFill>
                  <a:schemeClr val="tx1">
                    <a:lumMod val="75000"/>
                    <a:lumOff val="25000"/>
                  </a:schemeClr>
                </a:solidFill>
                <a:latin typeface="Times New Roman" panose="02020603050405020304" pitchFamily="18" charset="0"/>
                <a:ea typeface="標楷體" panose="03000509000000000000" pitchFamily="65" charset="-120"/>
                <a:cs typeface="Times New Roman" panose="02020603050405020304" pitchFamily="18" charset="0"/>
                <a:sym typeface="Wingdings" panose="05000000000000000000" pitchFamily="2" charset="2"/>
              </a:rPr>
              <a:t>  </a:t>
            </a:r>
            <a:r>
              <a:rPr lang="en-US" altLang="zh-TW" sz="1400" dirty="0">
                <a:solidFill>
                  <a:schemeClr val="tx1">
                    <a:lumMod val="75000"/>
                    <a:lumOff val="25000"/>
                  </a:schemeClr>
                </a:solidFill>
                <a:latin typeface="Times New Roman" panose="02020603050405020304" pitchFamily="18" charset="0"/>
                <a:ea typeface="標楷體" panose="03000509000000000000" pitchFamily="65" charset="-120"/>
                <a:cs typeface="Times New Roman" panose="02020603050405020304" pitchFamily="18" charset="0"/>
                <a:sym typeface="Wingdings" panose="05000000000000000000" pitchFamily="2" charset="2"/>
              </a:rPr>
              <a:t>//div[contains(@class, </a:t>
            </a:r>
            <a:r>
              <a:rPr lang="en-US" altLang="zh-TW" sz="1400" dirty="0">
                <a:solidFill>
                  <a:schemeClr val="tx1">
                    <a:lumMod val="75000"/>
                    <a:lumOff val="25000"/>
                  </a:schemeClr>
                </a:solidFill>
                <a:latin typeface="Times New Roman" panose="02020603050405020304" pitchFamily="18" charset="0"/>
                <a:cs typeface="Times New Roman" panose="02020603050405020304" pitchFamily="18" charset="0"/>
              </a:rPr>
              <a:t>'test'</a:t>
            </a:r>
            <a:r>
              <a:rPr lang="en-US" altLang="zh-TW" sz="1400" dirty="0">
                <a:solidFill>
                  <a:schemeClr val="tx1">
                    <a:lumMod val="75000"/>
                    <a:lumOff val="25000"/>
                  </a:schemeClr>
                </a:solidFill>
                <a:latin typeface="Times New Roman" panose="02020603050405020304" pitchFamily="18" charset="0"/>
                <a:ea typeface="標楷體" panose="03000509000000000000" pitchFamily="65" charset="-120"/>
                <a:cs typeface="Times New Roman" panose="02020603050405020304" pitchFamily="18" charset="0"/>
                <a:sym typeface="Wingdings" panose="05000000000000000000" pitchFamily="2" charset="2"/>
              </a:rPr>
              <a:t>) and contains(@class, </a:t>
            </a:r>
            <a:r>
              <a:rPr lang="en-US" altLang="zh-TW" sz="1400" dirty="0">
                <a:solidFill>
                  <a:schemeClr val="tx1">
                    <a:lumMod val="75000"/>
                    <a:lumOff val="25000"/>
                  </a:schemeClr>
                </a:solidFill>
                <a:latin typeface="Times New Roman" panose="02020603050405020304" pitchFamily="18" charset="0"/>
                <a:cs typeface="Times New Roman" panose="02020603050405020304" pitchFamily="18" charset="0"/>
              </a:rPr>
              <a:t>'clicked'</a:t>
            </a:r>
            <a:r>
              <a:rPr lang="en-US" altLang="zh-TW" sz="1400" dirty="0">
                <a:solidFill>
                  <a:schemeClr val="tx1">
                    <a:lumMod val="75000"/>
                    <a:lumOff val="25000"/>
                  </a:schemeClr>
                </a:solidFill>
                <a:latin typeface="Times New Roman" panose="02020603050405020304" pitchFamily="18" charset="0"/>
                <a:ea typeface="標楷體" panose="03000509000000000000" pitchFamily="65" charset="-120"/>
                <a:cs typeface="Times New Roman" panose="02020603050405020304" pitchFamily="18" charset="0"/>
                <a:sym typeface="Wingdings" panose="05000000000000000000" pitchFamily="2" charset="2"/>
              </a:rPr>
              <a:t>)]</a:t>
            </a:r>
          </a:p>
          <a:p>
            <a:pPr marL="514350" indent="-514350">
              <a:lnSpc>
                <a:spcPts val="5500"/>
              </a:lnSpc>
              <a:buFont typeface="標楷體" panose="03000509000000000000" pitchFamily="65" charset="-120"/>
              <a:buChar char="-"/>
            </a:pPr>
            <a:r>
              <a:rPr lang="en-US" altLang="zh-TW" sz="1400" dirty="0">
                <a:solidFill>
                  <a:schemeClr val="tx1">
                    <a:lumMod val="75000"/>
                    <a:lumOff val="25000"/>
                  </a:schemeClr>
                </a:solidFill>
                <a:latin typeface="Times New Roman" panose="02020603050405020304" pitchFamily="18" charset="0"/>
                <a:ea typeface="標楷體" panose="03000509000000000000" pitchFamily="65" charset="-120"/>
                <a:cs typeface="Times New Roman" panose="02020603050405020304" pitchFamily="18" charset="0"/>
                <a:sym typeface="Wingdings" panose="05000000000000000000" pitchFamily="2" charset="2"/>
              </a:rPr>
              <a:t>(O)</a:t>
            </a:r>
            <a:r>
              <a:rPr lang="zh-TW" altLang="en-US" sz="1400" dirty="0">
                <a:solidFill>
                  <a:schemeClr val="tx1">
                    <a:lumMod val="75000"/>
                    <a:lumOff val="25000"/>
                  </a:schemeClr>
                </a:solidFill>
                <a:latin typeface="Times New Roman" panose="02020603050405020304" pitchFamily="18" charset="0"/>
                <a:ea typeface="標楷體" panose="03000509000000000000" pitchFamily="65" charset="-120"/>
                <a:cs typeface="Times New Roman" panose="02020603050405020304" pitchFamily="18" charset="0"/>
                <a:sym typeface="Wingdings" panose="05000000000000000000" pitchFamily="2" charset="2"/>
              </a:rPr>
              <a:t>  </a:t>
            </a:r>
            <a:r>
              <a:rPr lang="en-US" altLang="zh-TW" sz="1400" dirty="0">
                <a:solidFill>
                  <a:schemeClr val="tx1">
                    <a:lumMod val="75000"/>
                    <a:lumOff val="25000"/>
                  </a:schemeClr>
                </a:solidFill>
                <a:latin typeface="Times New Roman" panose="02020603050405020304" pitchFamily="18" charset="0"/>
                <a:ea typeface="標楷體" panose="03000509000000000000" pitchFamily="65" charset="-120"/>
                <a:cs typeface="Times New Roman" panose="02020603050405020304" pitchFamily="18" charset="0"/>
                <a:sym typeface="Wingdings" panose="05000000000000000000" pitchFamily="2" charset="2"/>
              </a:rPr>
              <a:t>//div[contains(@class, </a:t>
            </a:r>
            <a:r>
              <a:rPr lang="en-US" altLang="zh-TW" sz="1400" dirty="0">
                <a:solidFill>
                  <a:schemeClr val="tx1">
                    <a:lumMod val="75000"/>
                    <a:lumOff val="25000"/>
                  </a:schemeClr>
                </a:solidFill>
                <a:latin typeface="Times New Roman" panose="02020603050405020304" pitchFamily="18" charset="0"/>
                <a:cs typeface="Times New Roman" panose="02020603050405020304" pitchFamily="18" charset="0"/>
              </a:rPr>
              <a:t>'test'</a:t>
            </a:r>
            <a:r>
              <a:rPr lang="en-US" altLang="zh-TW" sz="1400" dirty="0">
                <a:solidFill>
                  <a:schemeClr val="tx1">
                    <a:lumMod val="75000"/>
                    <a:lumOff val="25000"/>
                  </a:schemeClr>
                </a:solidFill>
                <a:latin typeface="Times New Roman" panose="02020603050405020304" pitchFamily="18" charset="0"/>
                <a:ea typeface="標楷體" panose="03000509000000000000" pitchFamily="65" charset="-120"/>
                <a:cs typeface="Times New Roman" panose="02020603050405020304" pitchFamily="18" charset="0"/>
                <a:sym typeface="Wingdings" panose="05000000000000000000" pitchFamily="2" charset="2"/>
              </a:rPr>
              <a:t>) and disabled]</a:t>
            </a:r>
          </a:p>
        </p:txBody>
      </p:sp>
      <p:pic>
        <p:nvPicPr>
          <p:cNvPr id="5" name="圖片 4">
            <a:extLst>
              <a:ext uri="{FF2B5EF4-FFF2-40B4-BE49-F238E27FC236}">
                <a16:creationId xmlns:a16="http://schemas.microsoft.com/office/drawing/2014/main" id="{CC6DEF4B-DAC9-411D-9B9A-5B1BFA15E347}"/>
              </a:ext>
            </a:extLst>
          </p:cNvPr>
          <p:cNvPicPr>
            <a:picLocks noChangeAspect="1"/>
          </p:cNvPicPr>
          <p:nvPr/>
        </p:nvPicPr>
        <p:blipFill>
          <a:blip r:embed="rId3"/>
          <a:stretch>
            <a:fillRect/>
          </a:stretch>
        </p:blipFill>
        <p:spPr>
          <a:xfrm>
            <a:off x="6493577" y="1631237"/>
            <a:ext cx="5638330" cy="1487686"/>
          </a:xfrm>
          <a:prstGeom prst="rect">
            <a:avLst/>
          </a:prstGeom>
          <a:ln w="19050" cap="sq" cmpd="thickThin">
            <a:solidFill>
              <a:schemeClr val="tx1"/>
            </a:solidFill>
            <a:prstDash val="solid"/>
            <a:miter lim="800000"/>
          </a:ln>
          <a:effectLst/>
        </p:spPr>
      </p:pic>
      <p:pic>
        <p:nvPicPr>
          <p:cNvPr id="8" name="圖片 7">
            <a:extLst>
              <a:ext uri="{FF2B5EF4-FFF2-40B4-BE49-F238E27FC236}">
                <a16:creationId xmlns:a16="http://schemas.microsoft.com/office/drawing/2014/main" id="{A8BA3FC5-DCF4-496D-B859-3570E5FE826C}"/>
              </a:ext>
            </a:extLst>
          </p:cNvPr>
          <p:cNvPicPr>
            <a:picLocks noChangeAspect="1"/>
          </p:cNvPicPr>
          <p:nvPr/>
        </p:nvPicPr>
        <p:blipFill>
          <a:blip r:embed="rId4"/>
          <a:stretch>
            <a:fillRect/>
          </a:stretch>
        </p:blipFill>
        <p:spPr>
          <a:xfrm>
            <a:off x="6493577" y="4870133"/>
            <a:ext cx="5698423" cy="1187335"/>
          </a:xfrm>
          <a:prstGeom prst="rect">
            <a:avLst/>
          </a:prstGeom>
          <a:ln w="19050" cap="sq" cmpd="thickThin">
            <a:solidFill>
              <a:srgbClr val="000000"/>
            </a:solidFill>
            <a:prstDash val="solid"/>
            <a:miter lim="800000"/>
          </a:ln>
          <a:effectLst/>
        </p:spPr>
      </p:pic>
      <p:cxnSp>
        <p:nvCxnSpPr>
          <p:cNvPr id="6" name="直線接點 5">
            <a:extLst>
              <a:ext uri="{FF2B5EF4-FFF2-40B4-BE49-F238E27FC236}">
                <a16:creationId xmlns:a16="http://schemas.microsoft.com/office/drawing/2014/main" id="{9D1FFA34-7809-4820-B456-BAD4750E7D0E}"/>
              </a:ext>
            </a:extLst>
          </p:cNvPr>
          <p:cNvCxnSpPr>
            <a:cxnSpLocks/>
          </p:cNvCxnSpPr>
          <p:nvPr/>
        </p:nvCxnSpPr>
        <p:spPr>
          <a:xfrm>
            <a:off x="4183529" y="4809870"/>
            <a:ext cx="1851511" cy="0"/>
          </a:xfrm>
          <a:prstGeom prst="line">
            <a:avLst/>
          </a:prstGeom>
          <a:ln w="38100">
            <a:solidFill>
              <a:schemeClr val="accent2"/>
            </a:solidFill>
            <a:prstDash val="solid"/>
          </a:ln>
        </p:spPr>
        <p:style>
          <a:lnRef idx="1">
            <a:schemeClr val="accent1"/>
          </a:lnRef>
          <a:fillRef idx="0">
            <a:schemeClr val="accent1"/>
          </a:fillRef>
          <a:effectRef idx="0">
            <a:schemeClr val="accent1"/>
          </a:effectRef>
          <a:fontRef idx="minor">
            <a:schemeClr val="tx1"/>
          </a:fontRef>
        </p:style>
      </p:cxnSp>
      <p:cxnSp>
        <p:nvCxnSpPr>
          <p:cNvPr id="15" name="直線接點 14">
            <a:extLst>
              <a:ext uri="{FF2B5EF4-FFF2-40B4-BE49-F238E27FC236}">
                <a16:creationId xmlns:a16="http://schemas.microsoft.com/office/drawing/2014/main" id="{F5F705F2-0425-43A3-A19E-F4766DBFDFDD}"/>
              </a:ext>
            </a:extLst>
          </p:cNvPr>
          <p:cNvCxnSpPr>
            <a:cxnSpLocks/>
          </p:cNvCxnSpPr>
          <p:nvPr/>
        </p:nvCxnSpPr>
        <p:spPr>
          <a:xfrm>
            <a:off x="4146542" y="5500851"/>
            <a:ext cx="687421" cy="0"/>
          </a:xfrm>
          <a:prstGeom prst="line">
            <a:avLst/>
          </a:prstGeom>
          <a:ln w="38100">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18" name="文字方塊 17">
            <a:extLst>
              <a:ext uri="{FF2B5EF4-FFF2-40B4-BE49-F238E27FC236}">
                <a16:creationId xmlns:a16="http://schemas.microsoft.com/office/drawing/2014/main" id="{158899BA-B278-4C88-B31C-93FB8E6E9A9B}"/>
              </a:ext>
            </a:extLst>
          </p:cNvPr>
          <p:cNvSpPr txBox="1"/>
          <p:nvPr/>
        </p:nvSpPr>
        <p:spPr>
          <a:xfrm>
            <a:off x="11332733" y="2780369"/>
            <a:ext cx="799174" cy="338554"/>
          </a:xfrm>
          <a:prstGeom prst="rect">
            <a:avLst/>
          </a:prstGeom>
          <a:solidFill>
            <a:schemeClr val="bg2">
              <a:lumMod val="90000"/>
            </a:schemeClr>
          </a:solidFill>
          <a:ln w="19050">
            <a:solidFill>
              <a:schemeClr val="bg1"/>
            </a:solidFill>
          </a:ln>
        </p:spPr>
        <p:txBody>
          <a:bodyPr wrap="square" rtlCol="0">
            <a:spAutoFit/>
          </a:bodyPr>
          <a:lstStyle/>
          <a:p>
            <a:r>
              <a:rPr lang="zh-TW" altLang="en-US" sz="1600" dirty="0">
                <a:latin typeface="標楷體" panose="03000509000000000000" pitchFamily="65" charset="-120"/>
                <a:ea typeface="標楷體" panose="03000509000000000000" pitchFamily="65" charset="-120"/>
              </a:rPr>
              <a:t>點擊前</a:t>
            </a:r>
          </a:p>
        </p:txBody>
      </p:sp>
      <p:sp>
        <p:nvSpPr>
          <p:cNvPr id="19" name="文字方塊 18">
            <a:extLst>
              <a:ext uri="{FF2B5EF4-FFF2-40B4-BE49-F238E27FC236}">
                <a16:creationId xmlns:a16="http://schemas.microsoft.com/office/drawing/2014/main" id="{09951223-3D74-4491-A4FE-EB3B67AEC8B4}"/>
              </a:ext>
            </a:extLst>
          </p:cNvPr>
          <p:cNvSpPr txBox="1"/>
          <p:nvPr/>
        </p:nvSpPr>
        <p:spPr>
          <a:xfrm>
            <a:off x="11392826" y="5687750"/>
            <a:ext cx="799174" cy="338554"/>
          </a:xfrm>
          <a:prstGeom prst="rect">
            <a:avLst/>
          </a:prstGeom>
          <a:solidFill>
            <a:schemeClr val="bg2">
              <a:lumMod val="90000"/>
            </a:schemeClr>
          </a:solidFill>
          <a:ln w="19050">
            <a:solidFill>
              <a:schemeClr val="bg1"/>
            </a:solidFill>
          </a:ln>
        </p:spPr>
        <p:txBody>
          <a:bodyPr wrap="square" rtlCol="0">
            <a:spAutoFit/>
          </a:bodyPr>
          <a:lstStyle/>
          <a:p>
            <a:r>
              <a:rPr lang="zh-TW" altLang="en-US" sz="1600" dirty="0">
                <a:latin typeface="標楷體" panose="03000509000000000000" pitchFamily="65" charset="-120"/>
                <a:ea typeface="標楷體" panose="03000509000000000000" pitchFamily="65" charset="-120"/>
              </a:rPr>
              <a:t>點擊後</a:t>
            </a:r>
          </a:p>
        </p:txBody>
      </p:sp>
      <p:sp>
        <p:nvSpPr>
          <p:cNvPr id="20" name="文字方塊 19">
            <a:extLst>
              <a:ext uri="{FF2B5EF4-FFF2-40B4-BE49-F238E27FC236}">
                <a16:creationId xmlns:a16="http://schemas.microsoft.com/office/drawing/2014/main" id="{656DF285-DE4E-4396-BF8B-A434E5CE141D}"/>
              </a:ext>
            </a:extLst>
          </p:cNvPr>
          <p:cNvSpPr txBox="1"/>
          <p:nvPr/>
        </p:nvSpPr>
        <p:spPr>
          <a:xfrm>
            <a:off x="9901087" y="992095"/>
            <a:ext cx="1281263" cy="276999"/>
          </a:xfrm>
          <a:prstGeom prst="rect">
            <a:avLst/>
          </a:prstGeom>
          <a:noFill/>
        </p:spPr>
        <p:txBody>
          <a:bodyPr wrap="square" rtlCol="0">
            <a:spAutoFit/>
          </a:bodyPr>
          <a:lstStyle/>
          <a:p>
            <a:r>
              <a:rPr lang="zh-TW" altLang="en-US" sz="1200" b="1" dirty="0">
                <a:latin typeface="標楷體" panose="03000509000000000000" pitchFamily="65" charset="-120"/>
                <a:ea typeface="標楷體" panose="03000509000000000000" pitchFamily="65" charset="-120"/>
              </a:rPr>
              <a:t>研究動機及目標</a:t>
            </a:r>
          </a:p>
        </p:txBody>
      </p:sp>
      <p:cxnSp>
        <p:nvCxnSpPr>
          <p:cNvPr id="21" name="直線接點 20">
            <a:extLst>
              <a:ext uri="{FF2B5EF4-FFF2-40B4-BE49-F238E27FC236}">
                <a16:creationId xmlns:a16="http://schemas.microsoft.com/office/drawing/2014/main" id="{3F98F98E-D753-4FD8-90C4-B3AE58F420B1}"/>
              </a:ext>
            </a:extLst>
          </p:cNvPr>
          <p:cNvCxnSpPr/>
          <p:nvPr/>
        </p:nvCxnSpPr>
        <p:spPr>
          <a:xfrm>
            <a:off x="1047750" y="1245855"/>
            <a:ext cx="10134600" cy="0"/>
          </a:xfrm>
          <a:prstGeom prst="line">
            <a:avLst/>
          </a:prstGeom>
        </p:spPr>
        <p:style>
          <a:lnRef idx="3">
            <a:schemeClr val="dk1"/>
          </a:lnRef>
          <a:fillRef idx="0">
            <a:schemeClr val="dk1"/>
          </a:fillRef>
          <a:effectRef idx="2">
            <a:schemeClr val="dk1"/>
          </a:effectRef>
          <a:fontRef idx="minor">
            <a:schemeClr val="tx1"/>
          </a:fontRef>
        </p:style>
      </p:cxnSp>
      <p:sp>
        <p:nvSpPr>
          <p:cNvPr id="22" name="橢圓 21">
            <a:extLst>
              <a:ext uri="{FF2B5EF4-FFF2-40B4-BE49-F238E27FC236}">
                <a16:creationId xmlns:a16="http://schemas.microsoft.com/office/drawing/2014/main" id="{E9D27460-57B8-49E1-9FCC-4FA141DCDA07}"/>
              </a:ext>
            </a:extLst>
          </p:cNvPr>
          <p:cNvSpPr/>
          <p:nvPr/>
        </p:nvSpPr>
        <p:spPr>
          <a:xfrm>
            <a:off x="895350" y="1130595"/>
            <a:ext cx="266700" cy="27245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cxnSp>
        <p:nvCxnSpPr>
          <p:cNvPr id="23" name="直線接點 22">
            <a:extLst>
              <a:ext uri="{FF2B5EF4-FFF2-40B4-BE49-F238E27FC236}">
                <a16:creationId xmlns:a16="http://schemas.microsoft.com/office/drawing/2014/main" id="{CE58AADE-0AE2-434B-8C7A-292C253480B8}"/>
              </a:ext>
            </a:extLst>
          </p:cNvPr>
          <p:cNvCxnSpPr/>
          <p:nvPr/>
        </p:nvCxnSpPr>
        <p:spPr>
          <a:xfrm>
            <a:off x="1049154" y="1293395"/>
            <a:ext cx="10134600" cy="0"/>
          </a:xfrm>
          <a:prstGeom prst="line">
            <a:avLst/>
          </a:prstGeom>
        </p:spPr>
        <p:style>
          <a:lnRef idx="3">
            <a:schemeClr val="dk1"/>
          </a:lnRef>
          <a:fillRef idx="0">
            <a:schemeClr val="dk1"/>
          </a:fillRef>
          <a:effectRef idx="2">
            <a:schemeClr val="dk1"/>
          </a:effectRef>
          <a:fontRef idx="minor">
            <a:schemeClr val="tx1"/>
          </a:fontRef>
        </p:style>
      </p:cxnSp>
      <p:sp>
        <p:nvSpPr>
          <p:cNvPr id="12" name="投影片編號版面配置區 11">
            <a:extLst>
              <a:ext uri="{FF2B5EF4-FFF2-40B4-BE49-F238E27FC236}">
                <a16:creationId xmlns:a16="http://schemas.microsoft.com/office/drawing/2014/main" id="{C0A247FB-0E7F-4599-A45C-6F0BA2A48386}"/>
              </a:ext>
            </a:extLst>
          </p:cNvPr>
          <p:cNvSpPr>
            <a:spLocks noGrp="1"/>
          </p:cNvSpPr>
          <p:nvPr>
            <p:ph type="sldNum" sz="quarter" idx="12"/>
          </p:nvPr>
        </p:nvSpPr>
        <p:spPr/>
        <p:txBody>
          <a:bodyPr/>
          <a:lstStyle/>
          <a:p>
            <a:fld id="{997B4A21-C178-4EF4-9692-581FD3539F5E}" type="slidenum">
              <a:rPr lang="zh-CN" altLang="en-US" smtClean="0"/>
              <a:t>11</a:t>
            </a:fld>
            <a:endParaRPr lang="zh-CN" altLang="en-US"/>
          </a:p>
        </p:txBody>
      </p:sp>
    </p:spTree>
    <p:extLst>
      <p:ext uri="{BB962C8B-B14F-4D97-AF65-F5344CB8AC3E}">
        <p14:creationId xmlns:p14="http://schemas.microsoft.com/office/powerpoint/2010/main" val="73631886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任意多边形: 形状 6"/>
          <p:cNvSpPr/>
          <p:nvPr/>
        </p:nvSpPr>
        <p:spPr bwMode="auto">
          <a:xfrm>
            <a:off x="0" y="6296025"/>
            <a:ext cx="12192000" cy="561378"/>
          </a:xfrm>
          <a:custGeom>
            <a:avLst/>
            <a:gdLst>
              <a:gd name="connsiteX0" fmla="*/ 2457949 w 12192000"/>
              <a:gd name="connsiteY0" fmla="*/ 0 h 1012232"/>
              <a:gd name="connsiteX1" fmla="*/ 9057549 w 12192000"/>
              <a:gd name="connsiteY1" fmla="*/ 610553 h 1012232"/>
              <a:gd name="connsiteX2" fmla="*/ 12192000 w 12192000"/>
              <a:gd name="connsiteY2" fmla="*/ 305277 h 1012232"/>
              <a:gd name="connsiteX3" fmla="*/ 12192000 w 12192000"/>
              <a:gd name="connsiteY3" fmla="*/ 1012232 h 1012232"/>
              <a:gd name="connsiteX4" fmla="*/ 114300 w 12192000"/>
              <a:gd name="connsiteY4" fmla="*/ 1012232 h 1012232"/>
              <a:gd name="connsiteX5" fmla="*/ 0 w 12192000"/>
              <a:gd name="connsiteY5" fmla="*/ 1012232 h 1012232"/>
              <a:gd name="connsiteX6" fmla="*/ 0 w 12192000"/>
              <a:gd name="connsiteY6" fmla="*/ 160434 h 1012232"/>
              <a:gd name="connsiteX7" fmla="*/ 270087 w 12192000"/>
              <a:gd name="connsiteY7" fmla="*/ 129128 h 1012232"/>
              <a:gd name="connsiteX8" fmla="*/ 2457949 w 12192000"/>
              <a:gd name="connsiteY8" fmla="*/ 0 h 1012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1012232">
                <a:moveTo>
                  <a:pt x="2457949" y="0"/>
                </a:moveTo>
                <a:cubicBezTo>
                  <a:pt x="4506845" y="0"/>
                  <a:pt x="7360920" y="610553"/>
                  <a:pt x="9057549" y="610553"/>
                </a:cubicBezTo>
                <a:cubicBezTo>
                  <a:pt x="10754179" y="610553"/>
                  <a:pt x="12192000" y="305277"/>
                  <a:pt x="12192000" y="305277"/>
                </a:cubicBezTo>
                <a:cubicBezTo>
                  <a:pt x="12192000" y="1012232"/>
                  <a:pt x="12192000" y="1012232"/>
                  <a:pt x="12192000" y="1012232"/>
                </a:cubicBezTo>
                <a:cubicBezTo>
                  <a:pt x="5290457" y="1012232"/>
                  <a:pt x="1839686" y="1012232"/>
                  <a:pt x="114300" y="1012232"/>
                </a:cubicBezTo>
                <a:lnTo>
                  <a:pt x="0" y="1012232"/>
                </a:lnTo>
                <a:lnTo>
                  <a:pt x="0" y="160434"/>
                </a:lnTo>
                <a:lnTo>
                  <a:pt x="270087" y="129128"/>
                </a:lnTo>
                <a:cubicBezTo>
                  <a:pt x="925321" y="57390"/>
                  <a:pt x="1689613" y="0"/>
                  <a:pt x="2457949" y="0"/>
                </a:cubicBezTo>
                <a:close/>
              </a:path>
            </a:pathLst>
          </a:custGeom>
          <a:solidFill>
            <a:srgbClr val="52618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dirty="0">
              <a:solidFill>
                <a:schemeClr val="lt1"/>
              </a:solidFill>
              <a:latin typeface="Arial" panose="020B0604020202020204" pitchFamily="34" charset="0"/>
              <a:ea typeface="思源黑体 CN Normal" panose="020B0400000000000000" pitchFamily="34" charset="-122"/>
              <a:sym typeface="Arial" panose="020B0604020202020204" pitchFamily="34" charset="0"/>
            </a:endParaRPr>
          </a:p>
        </p:txBody>
      </p:sp>
      <p:sp>
        <p:nvSpPr>
          <p:cNvPr id="2" name="文字方塊 1">
            <a:extLst>
              <a:ext uri="{FF2B5EF4-FFF2-40B4-BE49-F238E27FC236}">
                <a16:creationId xmlns:a16="http://schemas.microsoft.com/office/drawing/2014/main" id="{1C32014D-4ED5-4C1A-A659-FFB1D14AF0CC}"/>
              </a:ext>
            </a:extLst>
          </p:cNvPr>
          <p:cNvSpPr txBox="1"/>
          <p:nvPr/>
        </p:nvSpPr>
        <p:spPr>
          <a:xfrm>
            <a:off x="516256" y="6451400"/>
            <a:ext cx="4274819" cy="307777"/>
          </a:xfrm>
          <a:prstGeom prst="rect">
            <a:avLst/>
          </a:prstGeom>
          <a:noFill/>
        </p:spPr>
        <p:txBody>
          <a:bodyPr wrap="square" rtlCol="0">
            <a:spAutoFit/>
          </a:bodyPr>
          <a:lstStyle/>
          <a:p>
            <a:r>
              <a:rPr lang="en-US" altLang="zh-TW" sz="1400" dirty="0">
                <a:solidFill>
                  <a:schemeClr val="bg1"/>
                </a:solidFill>
                <a:latin typeface="Times New Roman" panose="02020603050405020304" pitchFamily="18" charset="0"/>
                <a:cs typeface="Times New Roman" panose="02020603050405020304" pitchFamily="18" charset="0"/>
              </a:rPr>
              <a:t>Computer and Storage System Laboratory, CSS Lab</a:t>
            </a:r>
            <a:endParaRPr lang="zh-TW" altLang="en-US" sz="1400" dirty="0">
              <a:solidFill>
                <a:schemeClr val="bg1"/>
              </a:solidFill>
              <a:latin typeface="Times New Roman" panose="02020603050405020304" pitchFamily="18" charset="0"/>
              <a:cs typeface="Times New Roman" panose="02020603050405020304" pitchFamily="18" charset="0"/>
            </a:endParaRPr>
          </a:p>
        </p:txBody>
      </p:sp>
      <p:sp>
        <p:nvSpPr>
          <p:cNvPr id="10" name="文字方塊 9">
            <a:extLst>
              <a:ext uri="{FF2B5EF4-FFF2-40B4-BE49-F238E27FC236}">
                <a16:creationId xmlns:a16="http://schemas.microsoft.com/office/drawing/2014/main" id="{DFA25AA4-E445-4FDA-A07A-059B57155041}"/>
              </a:ext>
            </a:extLst>
          </p:cNvPr>
          <p:cNvSpPr txBox="1"/>
          <p:nvPr/>
        </p:nvSpPr>
        <p:spPr>
          <a:xfrm>
            <a:off x="9901087" y="992095"/>
            <a:ext cx="1281263" cy="276999"/>
          </a:xfrm>
          <a:prstGeom prst="rect">
            <a:avLst/>
          </a:prstGeom>
          <a:noFill/>
        </p:spPr>
        <p:txBody>
          <a:bodyPr wrap="square" rtlCol="0">
            <a:spAutoFit/>
          </a:bodyPr>
          <a:lstStyle/>
          <a:p>
            <a:r>
              <a:rPr lang="zh-TW" altLang="en-US" sz="1200" b="1" dirty="0">
                <a:latin typeface="標楷體" panose="03000509000000000000" pitchFamily="65" charset="-120"/>
                <a:ea typeface="標楷體" panose="03000509000000000000" pitchFamily="65" charset="-120"/>
              </a:rPr>
              <a:t>研究動機及目標</a:t>
            </a:r>
          </a:p>
        </p:txBody>
      </p:sp>
      <p:cxnSp>
        <p:nvCxnSpPr>
          <p:cNvPr id="11" name="直線接點 10">
            <a:extLst>
              <a:ext uri="{FF2B5EF4-FFF2-40B4-BE49-F238E27FC236}">
                <a16:creationId xmlns:a16="http://schemas.microsoft.com/office/drawing/2014/main" id="{29BE97D7-AF3F-4CB6-98E1-7D0C9C613097}"/>
              </a:ext>
            </a:extLst>
          </p:cNvPr>
          <p:cNvCxnSpPr/>
          <p:nvPr/>
        </p:nvCxnSpPr>
        <p:spPr>
          <a:xfrm>
            <a:off x="1047750" y="1245855"/>
            <a:ext cx="10134600" cy="0"/>
          </a:xfrm>
          <a:prstGeom prst="line">
            <a:avLst/>
          </a:prstGeom>
        </p:spPr>
        <p:style>
          <a:lnRef idx="3">
            <a:schemeClr val="dk1"/>
          </a:lnRef>
          <a:fillRef idx="0">
            <a:schemeClr val="dk1"/>
          </a:fillRef>
          <a:effectRef idx="2">
            <a:schemeClr val="dk1"/>
          </a:effectRef>
          <a:fontRef idx="minor">
            <a:schemeClr val="tx1"/>
          </a:fontRef>
        </p:style>
      </p:cxnSp>
      <p:sp>
        <p:nvSpPr>
          <p:cNvPr id="13" name="橢圓 12">
            <a:extLst>
              <a:ext uri="{FF2B5EF4-FFF2-40B4-BE49-F238E27FC236}">
                <a16:creationId xmlns:a16="http://schemas.microsoft.com/office/drawing/2014/main" id="{92D3DBF0-C811-49BA-A3D9-2E1832EAF1F2}"/>
              </a:ext>
            </a:extLst>
          </p:cNvPr>
          <p:cNvSpPr/>
          <p:nvPr/>
        </p:nvSpPr>
        <p:spPr>
          <a:xfrm>
            <a:off x="895350" y="1130595"/>
            <a:ext cx="266700" cy="27245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cxnSp>
        <p:nvCxnSpPr>
          <p:cNvPr id="14" name="直線接點 13">
            <a:extLst>
              <a:ext uri="{FF2B5EF4-FFF2-40B4-BE49-F238E27FC236}">
                <a16:creationId xmlns:a16="http://schemas.microsoft.com/office/drawing/2014/main" id="{CA7763AC-9681-4544-BE27-F6BA31849481}"/>
              </a:ext>
            </a:extLst>
          </p:cNvPr>
          <p:cNvCxnSpPr/>
          <p:nvPr/>
        </p:nvCxnSpPr>
        <p:spPr>
          <a:xfrm>
            <a:off x="1049154" y="1293395"/>
            <a:ext cx="10134600" cy="0"/>
          </a:xfrm>
          <a:prstGeom prst="line">
            <a:avLst/>
          </a:prstGeom>
        </p:spPr>
        <p:style>
          <a:lnRef idx="3">
            <a:schemeClr val="dk1"/>
          </a:lnRef>
          <a:fillRef idx="0">
            <a:schemeClr val="dk1"/>
          </a:fillRef>
          <a:effectRef idx="2">
            <a:schemeClr val="dk1"/>
          </a:effectRef>
          <a:fontRef idx="minor">
            <a:schemeClr val="tx1"/>
          </a:fontRef>
        </p:style>
      </p:cxnSp>
      <p:sp>
        <p:nvSpPr>
          <p:cNvPr id="16" name="矩形 15">
            <a:extLst>
              <a:ext uri="{FF2B5EF4-FFF2-40B4-BE49-F238E27FC236}">
                <a16:creationId xmlns:a16="http://schemas.microsoft.com/office/drawing/2014/main" id="{E82F4884-C383-4AE1-8098-DDB49CA892B1}"/>
              </a:ext>
            </a:extLst>
          </p:cNvPr>
          <p:cNvSpPr/>
          <p:nvPr/>
        </p:nvSpPr>
        <p:spPr>
          <a:xfrm>
            <a:off x="2887193" y="341971"/>
            <a:ext cx="6455713" cy="769441"/>
          </a:xfrm>
          <a:prstGeom prst="rect">
            <a:avLst/>
          </a:prstGeom>
        </p:spPr>
        <p:txBody>
          <a:bodyPr wrap="square">
            <a:spAutoFit/>
          </a:bodyPr>
          <a:lstStyle/>
          <a:p>
            <a:r>
              <a:rPr lang="zh-TW" altLang="en-US" sz="4400" dirty="0">
                <a:solidFill>
                  <a:schemeClr val="tx1">
                    <a:lumMod val="75000"/>
                    <a:lumOff val="25000"/>
                  </a:schemeClr>
                </a:solidFill>
                <a:effectLst>
                  <a:outerShdw blurRad="38100" dist="38100" dir="2700000" algn="tl">
                    <a:srgbClr val="000000">
                      <a:alpha val="43137"/>
                    </a:srgbClr>
                  </a:outerShdw>
                </a:effectLst>
                <a:latin typeface="標楷體" panose="03000509000000000000" pitchFamily="65" charset="-120"/>
                <a:ea typeface="標楷體" panose="03000509000000000000" pitchFamily="65" charset="-120"/>
              </a:rPr>
              <a:t>查找元件屬性變化之困難</a:t>
            </a:r>
          </a:p>
        </p:txBody>
      </p:sp>
      <p:sp>
        <p:nvSpPr>
          <p:cNvPr id="18" name="內容版面配置區 2">
            <a:extLst>
              <a:ext uri="{FF2B5EF4-FFF2-40B4-BE49-F238E27FC236}">
                <a16:creationId xmlns:a16="http://schemas.microsoft.com/office/drawing/2014/main" id="{9DDBE009-8F25-44F6-BCD2-310C8B29AE43}"/>
              </a:ext>
            </a:extLst>
          </p:cNvPr>
          <p:cNvSpPr txBox="1">
            <a:spLocks/>
          </p:cNvSpPr>
          <p:nvPr/>
        </p:nvSpPr>
        <p:spPr>
          <a:xfrm>
            <a:off x="1047750" y="3772849"/>
            <a:ext cx="5933055" cy="2167536"/>
          </a:xfrm>
          <a:prstGeom prst="rect">
            <a:avLst/>
          </a:prstGeom>
        </p:spPr>
        <p:txBody>
          <a:bodyPr vert="horz" lIns="91440" tIns="45720" rIns="91440" bIns="45720" rtlCol="0" anchor="ctr"/>
          <a:lstStyle>
            <a:defPPr>
              <a:defRPr lang="zh-C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514350" indent="-514350">
              <a:lnSpc>
                <a:spcPts val="5500"/>
              </a:lnSpc>
              <a:buFont typeface="標楷體" panose="03000509000000000000" pitchFamily="65" charset="-120"/>
              <a:buChar char="-"/>
            </a:pPr>
            <a:r>
              <a:rPr lang="zh-TW" altLang="en-US" sz="2800" dirty="0">
                <a:solidFill>
                  <a:schemeClr val="tx1">
                    <a:lumMod val="75000"/>
                    <a:lumOff val="25000"/>
                  </a:schemeClr>
                </a:solidFill>
                <a:latin typeface="標楷體" panose="03000509000000000000" pitchFamily="65" charset="-120"/>
                <a:ea typeface="標楷體" panose="03000509000000000000" pitchFamily="65" charset="-120"/>
              </a:rPr>
              <a:t>元件互動時</a:t>
            </a:r>
            <a:r>
              <a:rPr lang="en-US" altLang="zh-TW" sz="2800" dirty="0">
                <a:solidFill>
                  <a:schemeClr val="tx1">
                    <a:lumMod val="75000"/>
                    <a:lumOff val="25000"/>
                  </a:schemeClr>
                </a:solidFill>
                <a:latin typeface="標楷體" panose="03000509000000000000" pitchFamily="65" charset="-120"/>
                <a:ea typeface="標楷體" panose="03000509000000000000" pitchFamily="65" charset="-120"/>
              </a:rPr>
              <a:t>HTML</a:t>
            </a:r>
            <a:r>
              <a:rPr lang="zh-TW" altLang="en-US" sz="2800" dirty="0">
                <a:solidFill>
                  <a:schemeClr val="tx1">
                    <a:lumMod val="75000"/>
                    <a:lumOff val="25000"/>
                  </a:schemeClr>
                </a:solidFill>
                <a:latin typeface="標楷體" panose="03000509000000000000" pitchFamily="65" charset="-120"/>
                <a:ea typeface="標楷體" panose="03000509000000000000" pitchFamily="65" charset="-120"/>
              </a:rPr>
              <a:t>快速變化</a:t>
            </a:r>
            <a:endParaRPr lang="en-US" altLang="zh-TW" sz="2800" dirty="0">
              <a:solidFill>
                <a:schemeClr val="tx1">
                  <a:lumMod val="75000"/>
                  <a:lumOff val="25000"/>
                </a:schemeClr>
              </a:solidFill>
              <a:latin typeface="標楷體" panose="03000509000000000000" pitchFamily="65" charset="-120"/>
              <a:ea typeface="標楷體" panose="03000509000000000000" pitchFamily="65" charset="-120"/>
            </a:endParaRPr>
          </a:p>
          <a:p>
            <a:pPr marL="514350" indent="-514350">
              <a:lnSpc>
                <a:spcPts val="5500"/>
              </a:lnSpc>
              <a:buFont typeface="標楷體" panose="03000509000000000000" pitchFamily="65" charset="-120"/>
              <a:buChar char="-"/>
            </a:pPr>
            <a:r>
              <a:rPr lang="en-US" altLang="zh-TW" sz="2800" dirty="0">
                <a:solidFill>
                  <a:schemeClr val="accent3">
                    <a:lumMod val="60000"/>
                    <a:lumOff val="40000"/>
                  </a:schemeClr>
                </a:solidFill>
                <a:latin typeface="標楷體" panose="03000509000000000000" pitchFamily="65" charset="-120"/>
                <a:ea typeface="標楷體" panose="03000509000000000000" pitchFamily="65" charset="-120"/>
                <a:sym typeface="Wingdings" panose="05000000000000000000" pitchFamily="2" charset="2"/>
              </a:rPr>
              <a:t>HTML</a:t>
            </a:r>
            <a:r>
              <a:rPr lang="zh-TW" altLang="en-US" sz="2800" dirty="0">
                <a:solidFill>
                  <a:schemeClr val="accent3">
                    <a:lumMod val="60000"/>
                    <a:lumOff val="40000"/>
                  </a:schemeClr>
                </a:solidFill>
                <a:latin typeface="標楷體" panose="03000509000000000000" pitchFamily="65" charset="-120"/>
                <a:ea typeface="標楷體" panose="03000509000000000000" pitchFamily="65" charset="-120"/>
                <a:sym typeface="Wingdings" panose="05000000000000000000" pitchFamily="2" charset="2"/>
              </a:rPr>
              <a:t>多層元件未展開無變化提示</a:t>
            </a:r>
            <a:endParaRPr lang="en-US" altLang="zh-TW" sz="2800" dirty="0">
              <a:solidFill>
                <a:schemeClr val="accent3">
                  <a:lumMod val="60000"/>
                  <a:lumOff val="40000"/>
                </a:schemeClr>
              </a:solidFill>
              <a:latin typeface="標楷體" panose="03000509000000000000" pitchFamily="65" charset="-120"/>
              <a:ea typeface="標楷體" panose="03000509000000000000" pitchFamily="65" charset="-120"/>
              <a:sym typeface="Wingdings" panose="05000000000000000000" pitchFamily="2" charset="2"/>
            </a:endParaRPr>
          </a:p>
        </p:txBody>
      </p:sp>
      <p:pic>
        <p:nvPicPr>
          <p:cNvPr id="19" name="圖片 18">
            <a:extLst>
              <a:ext uri="{FF2B5EF4-FFF2-40B4-BE49-F238E27FC236}">
                <a16:creationId xmlns:a16="http://schemas.microsoft.com/office/drawing/2014/main" id="{AEE83573-ECC7-40BF-90EE-4A8BEFF4875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06419" y="1824805"/>
            <a:ext cx="8579161" cy="1814084"/>
          </a:xfrm>
          <a:prstGeom prst="rect">
            <a:avLst/>
          </a:prstGeom>
          <a:ln w="19050">
            <a:solidFill>
              <a:schemeClr val="tx1"/>
            </a:solidFill>
          </a:ln>
        </p:spPr>
      </p:pic>
      <p:sp>
        <p:nvSpPr>
          <p:cNvPr id="5" name="投影片編號版面配置區 4">
            <a:extLst>
              <a:ext uri="{FF2B5EF4-FFF2-40B4-BE49-F238E27FC236}">
                <a16:creationId xmlns:a16="http://schemas.microsoft.com/office/drawing/2014/main" id="{9C4A84A7-27A2-4ACF-87B4-4DE86F3B0605}"/>
              </a:ext>
            </a:extLst>
          </p:cNvPr>
          <p:cNvSpPr>
            <a:spLocks noGrp="1"/>
          </p:cNvSpPr>
          <p:nvPr>
            <p:ph type="sldNum" sz="quarter" idx="12"/>
          </p:nvPr>
        </p:nvSpPr>
        <p:spPr/>
        <p:txBody>
          <a:bodyPr/>
          <a:lstStyle/>
          <a:p>
            <a:fld id="{997B4A21-C178-4EF4-9692-581FD3539F5E}" type="slidenum">
              <a:rPr lang="zh-CN" altLang="en-US" smtClean="0"/>
              <a:t>12</a:t>
            </a:fld>
            <a:endParaRPr lang="zh-CN" altLang="en-US"/>
          </a:p>
        </p:txBody>
      </p:sp>
    </p:spTree>
    <p:extLst>
      <p:ext uri="{BB962C8B-B14F-4D97-AF65-F5344CB8AC3E}">
        <p14:creationId xmlns:p14="http://schemas.microsoft.com/office/powerpoint/2010/main" val="359605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任意多边形: 形状 6"/>
          <p:cNvSpPr/>
          <p:nvPr/>
        </p:nvSpPr>
        <p:spPr bwMode="auto">
          <a:xfrm>
            <a:off x="0" y="6296025"/>
            <a:ext cx="12192000" cy="561378"/>
          </a:xfrm>
          <a:custGeom>
            <a:avLst/>
            <a:gdLst>
              <a:gd name="connsiteX0" fmla="*/ 2457949 w 12192000"/>
              <a:gd name="connsiteY0" fmla="*/ 0 h 1012232"/>
              <a:gd name="connsiteX1" fmla="*/ 9057549 w 12192000"/>
              <a:gd name="connsiteY1" fmla="*/ 610553 h 1012232"/>
              <a:gd name="connsiteX2" fmla="*/ 12192000 w 12192000"/>
              <a:gd name="connsiteY2" fmla="*/ 305277 h 1012232"/>
              <a:gd name="connsiteX3" fmla="*/ 12192000 w 12192000"/>
              <a:gd name="connsiteY3" fmla="*/ 1012232 h 1012232"/>
              <a:gd name="connsiteX4" fmla="*/ 114300 w 12192000"/>
              <a:gd name="connsiteY4" fmla="*/ 1012232 h 1012232"/>
              <a:gd name="connsiteX5" fmla="*/ 0 w 12192000"/>
              <a:gd name="connsiteY5" fmla="*/ 1012232 h 1012232"/>
              <a:gd name="connsiteX6" fmla="*/ 0 w 12192000"/>
              <a:gd name="connsiteY6" fmla="*/ 160434 h 1012232"/>
              <a:gd name="connsiteX7" fmla="*/ 270087 w 12192000"/>
              <a:gd name="connsiteY7" fmla="*/ 129128 h 1012232"/>
              <a:gd name="connsiteX8" fmla="*/ 2457949 w 12192000"/>
              <a:gd name="connsiteY8" fmla="*/ 0 h 1012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1012232">
                <a:moveTo>
                  <a:pt x="2457949" y="0"/>
                </a:moveTo>
                <a:cubicBezTo>
                  <a:pt x="4506845" y="0"/>
                  <a:pt x="7360920" y="610553"/>
                  <a:pt x="9057549" y="610553"/>
                </a:cubicBezTo>
                <a:cubicBezTo>
                  <a:pt x="10754179" y="610553"/>
                  <a:pt x="12192000" y="305277"/>
                  <a:pt x="12192000" y="305277"/>
                </a:cubicBezTo>
                <a:cubicBezTo>
                  <a:pt x="12192000" y="1012232"/>
                  <a:pt x="12192000" y="1012232"/>
                  <a:pt x="12192000" y="1012232"/>
                </a:cubicBezTo>
                <a:cubicBezTo>
                  <a:pt x="5290457" y="1012232"/>
                  <a:pt x="1839686" y="1012232"/>
                  <a:pt x="114300" y="1012232"/>
                </a:cubicBezTo>
                <a:lnTo>
                  <a:pt x="0" y="1012232"/>
                </a:lnTo>
                <a:lnTo>
                  <a:pt x="0" y="160434"/>
                </a:lnTo>
                <a:lnTo>
                  <a:pt x="270087" y="129128"/>
                </a:lnTo>
                <a:cubicBezTo>
                  <a:pt x="925321" y="57390"/>
                  <a:pt x="1689613" y="0"/>
                  <a:pt x="2457949" y="0"/>
                </a:cubicBezTo>
                <a:close/>
              </a:path>
            </a:pathLst>
          </a:custGeom>
          <a:solidFill>
            <a:srgbClr val="52618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dirty="0">
              <a:solidFill>
                <a:schemeClr val="lt1"/>
              </a:solidFill>
              <a:latin typeface="Arial" panose="020B0604020202020204" pitchFamily="34" charset="0"/>
              <a:ea typeface="思源黑体 CN Normal" panose="020B0400000000000000" pitchFamily="34" charset="-122"/>
              <a:sym typeface="Arial" panose="020B0604020202020204" pitchFamily="34" charset="0"/>
            </a:endParaRPr>
          </a:p>
        </p:txBody>
      </p:sp>
      <p:sp>
        <p:nvSpPr>
          <p:cNvPr id="2" name="文字方塊 1">
            <a:extLst>
              <a:ext uri="{FF2B5EF4-FFF2-40B4-BE49-F238E27FC236}">
                <a16:creationId xmlns:a16="http://schemas.microsoft.com/office/drawing/2014/main" id="{1C32014D-4ED5-4C1A-A659-FFB1D14AF0CC}"/>
              </a:ext>
            </a:extLst>
          </p:cNvPr>
          <p:cNvSpPr txBox="1"/>
          <p:nvPr/>
        </p:nvSpPr>
        <p:spPr>
          <a:xfrm>
            <a:off x="516256" y="6451400"/>
            <a:ext cx="4274819" cy="307777"/>
          </a:xfrm>
          <a:prstGeom prst="rect">
            <a:avLst/>
          </a:prstGeom>
          <a:noFill/>
        </p:spPr>
        <p:txBody>
          <a:bodyPr wrap="square" rtlCol="0">
            <a:spAutoFit/>
          </a:bodyPr>
          <a:lstStyle/>
          <a:p>
            <a:r>
              <a:rPr lang="en-US" altLang="zh-TW" sz="1400" dirty="0">
                <a:solidFill>
                  <a:schemeClr val="bg1"/>
                </a:solidFill>
                <a:latin typeface="Times New Roman" panose="02020603050405020304" pitchFamily="18" charset="0"/>
                <a:cs typeface="Times New Roman" panose="02020603050405020304" pitchFamily="18" charset="0"/>
              </a:rPr>
              <a:t>Computer and Storage System Laboratory, CSS Lab</a:t>
            </a:r>
            <a:endParaRPr lang="zh-TW" altLang="en-US" sz="1400" dirty="0">
              <a:solidFill>
                <a:schemeClr val="bg1"/>
              </a:solidFill>
              <a:latin typeface="Times New Roman" panose="02020603050405020304" pitchFamily="18" charset="0"/>
              <a:cs typeface="Times New Roman" panose="02020603050405020304" pitchFamily="18" charset="0"/>
            </a:endParaRPr>
          </a:p>
        </p:txBody>
      </p:sp>
      <p:sp>
        <p:nvSpPr>
          <p:cNvPr id="10" name="文字方塊 9">
            <a:extLst>
              <a:ext uri="{FF2B5EF4-FFF2-40B4-BE49-F238E27FC236}">
                <a16:creationId xmlns:a16="http://schemas.microsoft.com/office/drawing/2014/main" id="{DFA25AA4-E445-4FDA-A07A-059B57155041}"/>
              </a:ext>
            </a:extLst>
          </p:cNvPr>
          <p:cNvSpPr txBox="1"/>
          <p:nvPr/>
        </p:nvSpPr>
        <p:spPr>
          <a:xfrm>
            <a:off x="9901087" y="992095"/>
            <a:ext cx="1281263" cy="276999"/>
          </a:xfrm>
          <a:prstGeom prst="rect">
            <a:avLst/>
          </a:prstGeom>
          <a:noFill/>
        </p:spPr>
        <p:txBody>
          <a:bodyPr wrap="square" rtlCol="0">
            <a:spAutoFit/>
          </a:bodyPr>
          <a:lstStyle/>
          <a:p>
            <a:r>
              <a:rPr lang="zh-TW" altLang="en-US" sz="1200" b="1" dirty="0">
                <a:latin typeface="標楷體" panose="03000509000000000000" pitchFamily="65" charset="-120"/>
                <a:ea typeface="標楷體" panose="03000509000000000000" pitchFamily="65" charset="-120"/>
              </a:rPr>
              <a:t>研究動機及目標</a:t>
            </a:r>
          </a:p>
        </p:txBody>
      </p:sp>
      <p:cxnSp>
        <p:nvCxnSpPr>
          <p:cNvPr id="11" name="直線接點 10">
            <a:extLst>
              <a:ext uri="{FF2B5EF4-FFF2-40B4-BE49-F238E27FC236}">
                <a16:creationId xmlns:a16="http://schemas.microsoft.com/office/drawing/2014/main" id="{29BE97D7-AF3F-4CB6-98E1-7D0C9C613097}"/>
              </a:ext>
            </a:extLst>
          </p:cNvPr>
          <p:cNvCxnSpPr/>
          <p:nvPr/>
        </p:nvCxnSpPr>
        <p:spPr>
          <a:xfrm>
            <a:off x="1047750" y="1245855"/>
            <a:ext cx="10134600" cy="0"/>
          </a:xfrm>
          <a:prstGeom prst="line">
            <a:avLst/>
          </a:prstGeom>
        </p:spPr>
        <p:style>
          <a:lnRef idx="3">
            <a:schemeClr val="dk1"/>
          </a:lnRef>
          <a:fillRef idx="0">
            <a:schemeClr val="dk1"/>
          </a:fillRef>
          <a:effectRef idx="2">
            <a:schemeClr val="dk1"/>
          </a:effectRef>
          <a:fontRef idx="minor">
            <a:schemeClr val="tx1"/>
          </a:fontRef>
        </p:style>
      </p:cxnSp>
      <p:sp>
        <p:nvSpPr>
          <p:cNvPr id="13" name="橢圓 12">
            <a:extLst>
              <a:ext uri="{FF2B5EF4-FFF2-40B4-BE49-F238E27FC236}">
                <a16:creationId xmlns:a16="http://schemas.microsoft.com/office/drawing/2014/main" id="{92D3DBF0-C811-49BA-A3D9-2E1832EAF1F2}"/>
              </a:ext>
            </a:extLst>
          </p:cNvPr>
          <p:cNvSpPr/>
          <p:nvPr/>
        </p:nvSpPr>
        <p:spPr>
          <a:xfrm>
            <a:off x="895350" y="1130595"/>
            <a:ext cx="266700" cy="27245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cxnSp>
        <p:nvCxnSpPr>
          <p:cNvPr id="14" name="直線接點 13">
            <a:extLst>
              <a:ext uri="{FF2B5EF4-FFF2-40B4-BE49-F238E27FC236}">
                <a16:creationId xmlns:a16="http://schemas.microsoft.com/office/drawing/2014/main" id="{CA7763AC-9681-4544-BE27-F6BA31849481}"/>
              </a:ext>
            </a:extLst>
          </p:cNvPr>
          <p:cNvCxnSpPr/>
          <p:nvPr/>
        </p:nvCxnSpPr>
        <p:spPr>
          <a:xfrm>
            <a:off x="1049154" y="1293395"/>
            <a:ext cx="10134600" cy="0"/>
          </a:xfrm>
          <a:prstGeom prst="line">
            <a:avLst/>
          </a:prstGeom>
        </p:spPr>
        <p:style>
          <a:lnRef idx="3">
            <a:schemeClr val="dk1"/>
          </a:lnRef>
          <a:fillRef idx="0">
            <a:schemeClr val="dk1"/>
          </a:fillRef>
          <a:effectRef idx="2">
            <a:schemeClr val="dk1"/>
          </a:effectRef>
          <a:fontRef idx="minor">
            <a:schemeClr val="tx1"/>
          </a:fontRef>
        </p:style>
      </p:cxnSp>
      <p:sp>
        <p:nvSpPr>
          <p:cNvPr id="16" name="矩形 15">
            <a:extLst>
              <a:ext uri="{FF2B5EF4-FFF2-40B4-BE49-F238E27FC236}">
                <a16:creationId xmlns:a16="http://schemas.microsoft.com/office/drawing/2014/main" id="{E82F4884-C383-4AE1-8098-DDB49CA892B1}"/>
              </a:ext>
            </a:extLst>
          </p:cNvPr>
          <p:cNvSpPr/>
          <p:nvPr/>
        </p:nvSpPr>
        <p:spPr>
          <a:xfrm>
            <a:off x="2887193" y="341971"/>
            <a:ext cx="6455713" cy="769441"/>
          </a:xfrm>
          <a:prstGeom prst="rect">
            <a:avLst/>
          </a:prstGeom>
        </p:spPr>
        <p:txBody>
          <a:bodyPr wrap="square">
            <a:spAutoFit/>
          </a:bodyPr>
          <a:lstStyle/>
          <a:p>
            <a:r>
              <a:rPr lang="zh-TW" altLang="en-US" sz="4400" dirty="0">
                <a:solidFill>
                  <a:schemeClr val="tx1">
                    <a:lumMod val="75000"/>
                    <a:lumOff val="25000"/>
                  </a:schemeClr>
                </a:solidFill>
                <a:effectLst>
                  <a:outerShdw blurRad="38100" dist="38100" dir="2700000" algn="tl">
                    <a:srgbClr val="000000">
                      <a:alpha val="43137"/>
                    </a:srgbClr>
                  </a:outerShdw>
                </a:effectLst>
                <a:latin typeface="標楷體" panose="03000509000000000000" pitchFamily="65" charset="-120"/>
                <a:ea typeface="標楷體" panose="03000509000000000000" pitchFamily="65" charset="-120"/>
              </a:rPr>
              <a:t>查找元件屬性變化之困難</a:t>
            </a:r>
          </a:p>
        </p:txBody>
      </p:sp>
      <p:sp>
        <p:nvSpPr>
          <p:cNvPr id="18" name="內容版面配置區 2">
            <a:extLst>
              <a:ext uri="{FF2B5EF4-FFF2-40B4-BE49-F238E27FC236}">
                <a16:creationId xmlns:a16="http://schemas.microsoft.com/office/drawing/2014/main" id="{9DDBE009-8F25-44F6-BCD2-310C8B29AE43}"/>
              </a:ext>
            </a:extLst>
          </p:cNvPr>
          <p:cNvSpPr txBox="1">
            <a:spLocks/>
          </p:cNvSpPr>
          <p:nvPr/>
        </p:nvSpPr>
        <p:spPr>
          <a:xfrm>
            <a:off x="1047750" y="3772849"/>
            <a:ext cx="5933055" cy="2167536"/>
          </a:xfrm>
          <a:prstGeom prst="rect">
            <a:avLst/>
          </a:prstGeom>
        </p:spPr>
        <p:txBody>
          <a:bodyPr vert="horz" lIns="91440" tIns="45720" rIns="91440" bIns="45720" rtlCol="0" anchor="ctr"/>
          <a:lstStyle>
            <a:defPPr>
              <a:defRPr lang="zh-C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514350" indent="-514350">
              <a:lnSpc>
                <a:spcPts val="5500"/>
              </a:lnSpc>
              <a:buFont typeface="標楷體" panose="03000509000000000000" pitchFamily="65" charset="-120"/>
              <a:buChar char="-"/>
            </a:pPr>
            <a:r>
              <a:rPr lang="zh-TW" altLang="en-US" sz="2800" dirty="0">
                <a:solidFill>
                  <a:schemeClr val="accent3">
                    <a:lumMod val="60000"/>
                    <a:lumOff val="40000"/>
                  </a:schemeClr>
                </a:solidFill>
                <a:latin typeface="標楷體" panose="03000509000000000000" pitchFamily="65" charset="-120"/>
                <a:ea typeface="標楷體" panose="03000509000000000000" pitchFamily="65" charset="-120"/>
              </a:rPr>
              <a:t>元件互動時</a:t>
            </a:r>
            <a:r>
              <a:rPr lang="en-US" altLang="zh-TW" sz="2800" dirty="0">
                <a:solidFill>
                  <a:schemeClr val="accent3">
                    <a:lumMod val="60000"/>
                    <a:lumOff val="40000"/>
                  </a:schemeClr>
                </a:solidFill>
                <a:latin typeface="標楷體" panose="03000509000000000000" pitchFamily="65" charset="-120"/>
                <a:ea typeface="標楷體" panose="03000509000000000000" pitchFamily="65" charset="-120"/>
              </a:rPr>
              <a:t>HTML</a:t>
            </a:r>
            <a:r>
              <a:rPr lang="zh-TW" altLang="en-US" sz="2800" dirty="0">
                <a:solidFill>
                  <a:schemeClr val="accent3">
                    <a:lumMod val="60000"/>
                    <a:lumOff val="40000"/>
                  </a:schemeClr>
                </a:solidFill>
                <a:latin typeface="標楷體" panose="03000509000000000000" pitchFamily="65" charset="-120"/>
                <a:ea typeface="標楷體" panose="03000509000000000000" pitchFamily="65" charset="-120"/>
              </a:rPr>
              <a:t>快速變化</a:t>
            </a:r>
            <a:endParaRPr lang="en-US" altLang="zh-TW" sz="2800" dirty="0">
              <a:solidFill>
                <a:schemeClr val="accent3">
                  <a:lumMod val="60000"/>
                  <a:lumOff val="40000"/>
                </a:schemeClr>
              </a:solidFill>
              <a:latin typeface="標楷體" panose="03000509000000000000" pitchFamily="65" charset="-120"/>
              <a:ea typeface="標楷體" panose="03000509000000000000" pitchFamily="65" charset="-120"/>
            </a:endParaRPr>
          </a:p>
          <a:p>
            <a:pPr marL="514350" indent="-514350">
              <a:lnSpc>
                <a:spcPts val="5500"/>
              </a:lnSpc>
              <a:buFont typeface="標楷體" panose="03000509000000000000" pitchFamily="65" charset="-120"/>
              <a:buChar char="-"/>
            </a:pPr>
            <a:r>
              <a:rPr lang="en-US" altLang="zh-TW" sz="2800" dirty="0">
                <a:solidFill>
                  <a:schemeClr val="bg2">
                    <a:lumMod val="25000"/>
                  </a:schemeClr>
                </a:solidFill>
                <a:latin typeface="標楷體" panose="03000509000000000000" pitchFamily="65" charset="-120"/>
                <a:ea typeface="標楷體" panose="03000509000000000000" pitchFamily="65" charset="-120"/>
                <a:sym typeface="Wingdings" panose="05000000000000000000" pitchFamily="2" charset="2"/>
              </a:rPr>
              <a:t>HTML</a:t>
            </a:r>
            <a:r>
              <a:rPr lang="zh-TW" altLang="en-US" sz="2800" dirty="0">
                <a:solidFill>
                  <a:schemeClr val="bg2">
                    <a:lumMod val="25000"/>
                  </a:schemeClr>
                </a:solidFill>
                <a:latin typeface="標楷體" panose="03000509000000000000" pitchFamily="65" charset="-120"/>
                <a:ea typeface="標楷體" panose="03000509000000000000" pitchFamily="65" charset="-120"/>
                <a:sym typeface="Wingdings" panose="05000000000000000000" pitchFamily="2" charset="2"/>
              </a:rPr>
              <a:t>多層元件未展開無變化提示</a:t>
            </a:r>
            <a:endParaRPr lang="en-US" altLang="zh-TW" sz="2800" dirty="0">
              <a:solidFill>
                <a:schemeClr val="bg2">
                  <a:lumMod val="25000"/>
                </a:schemeClr>
              </a:solidFill>
              <a:latin typeface="標楷體" panose="03000509000000000000" pitchFamily="65" charset="-120"/>
              <a:ea typeface="標楷體" panose="03000509000000000000" pitchFamily="65" charset="-120"/>
              <a:sym typeface="Wingdings" panose="05000000000000000000" pitchFamily="2" charset="2"/>
            </a:endParaRPr>
          </a:p>
        </p:txBody>
      </p:sp>
      <p:pic>
        <p:nvPicPr>
          <p:cNvPr id="8" name="圖片 7">
            <a:extLst>
              <a:ext uri="{FF2B5EF4-FFF2-40B4-BE49-F238E27FC236}">
                <a16:creationId xmlns:a16="http://schemas.microsoft.com/office/drawing/2014/main" id="{DF93D86D-49EB-4A6A-AA2F-50773D2FFC5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6914" y="1714856"/>
            <a:ext cx="10056269" cy="2067703"/>
          </a:xfrm>
          <a:prstGeom prst="rect">
            <a:avLst/>
          </a:prstGeom>
          <a:ln w="19050">
            <a:solidFill>
              <a:schemeClr val="tx1"/>
            </a:solidFill>
          </a:ln>
        </p:spPr>
      </p:pic>
      <p:sp>
        <p:nvSpPr>
          <p:cNvPr id="5" name="投影片編號版面配置區 4">
            <a:extLst>
              <a:ext uri="{FF2B5EF4-FFF2-40B4-BE49-F238E27FC236}">
                <a16:creationId xmlns:a16="http://schemas.microsoft.com/office/drawing/2014/main" id="{296F71B1-7399-492D-AF5A-0C0987AD1667}"/>
              </a:ext>
            </a:extLst>
          </p:cNvPr>
          <p:cNvSpPr>
            <a:spLocks noGrp="1"/>
          </p:cNvSpPr>
          <p:nvPr>
            <p:ph type="sldNum" sz="quarter" idx="12"/>
          </p:nvPr>
        </p:nvSpPr>
        <p:spPr/>
        <p:txBody>
          <a:bodyPr/>
          <a:lstStyle/>
          <a:p>
            <a:fld id="{997B4A21-C178-4EF4-9692-581FD3539F5E}" type="slidenum">
              <a:rPr lang="zh-CN" altLang="en-US" smtClean="0"/>
              <a:t>13</a:t>
            </a:fld>
            <a:endParaRPr lang="zh-CN" altLang="en-US"/>
          </a:p>
        </p:txBody>
      </p:sp>
    </p:spTree>
    <p:extLst>
      <p:ext uri="{BB962C8B-B14F-4D97-AF65-F5344CB8AC3E}">
        <p14:creationId xmlns:p14="http://schemas.microsoft.com/office/powerpoint/2010/main" val="24724865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任意多边形: 形状 6"/>
          <p:cNvSpPr/>
          <p:nvPr/>
        </p:nvSpPr>
        <p:spPr bwMode="auto">
          <a:xfrm>
            <a:off x="0" y="6296025"/>
            <a:ext cx="12192000" cy="561378"/>
          </a:xfrm>
          <a:custGeom>
            <a:avLst/>
            <a:gdLst>
              <a:gd name="connsiteX0" fmla="*/ 2457949 w 12192000"/>
              <a:gd name="connsiteY0" fmla="*/ 0 h 1012232"/>
              <a:gd name="connsiteX1" fmla="*/ 9057549 w 12192000"/>
              <a:gd name="connsiteY1" fmla="*/ 610553 h 1012232"/>
              <a:gd name="connsiteX2" fmla="*/ 12192000 w 12192000"/>
              <a:gd name="connsiteY2" fmla="*/ 305277 h 1012232"/>
              <a:gd name="connsiteX3" fmla="*/ 12192000 w 12192000"/>
              <a:gd name="connsiteY3" fmla="*/ 1012232 h 1012232"/>
              <a:gd name="connsiteX4" fmla="*/ 114300 w 12192000"/>
              <a:gd name="connsiteY4" fmla="*/ 1012232 h 1012232"/>
              <a:gd name="connsiteX5" fmla="*/ 0 w 12192000"/>
              <a:gd name="connsiteY5" fmla="*/ 1012232 h 1012232"/>
              <a:gd name="connsiteX6" fmla="*/ 0 w 12192000"/>
              <a:gd name="connsiteY6" fmla="*/ 160434 h 1012232"/>
              <a:gd name="connsiteX7" fmla="*/ 270087 w 12192000"/>
              <a:gd name="connsiteY7" fmla="*/ 129128 h 1012232"/>
              <a:gd name="connsiteX8" fmla="*/ 2457949 w 12192000"/>
              <a:gd name="connsiteY8" fmla="*/ 0 h 1012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1012232">
                <a:moveTo>
                  <a:pt x="2457949" y="0"/>
                </a:moveTo>
                <a:cubicBezTo>
                  <a:pt x="4506845" y="0"/>
                  <a:pt x="7360920" y="610553"/>
                  <a:pt x="9057549" y="610553"/>
                </a:cubicBezTo>
                <a:cubicBezTo>
                  <a:pt x="10754179" y="610553"/>
                  <a:pt x="12192000" y="305277"/>
                  <a:pt x="12192000" y="305277"/>
                </a:cubicBezTo>
                <a:cubicBezTo>
                  <a:pt x="12192000" y="1012232"/>
                  <a:pt x="12192000" y="1012232"/>
                  <a:pt x="12192000" y="1012232"/>
                </a:cubicBezTo>
                <a:cubicBezTo>
                  <a:pt x="5290457" y="1012232"/>
                  <a:pt x="1839686" y="1012232"/>
                  <a:pt x="114300" y="1012232"/>
                </a:cubicBezTo>
                <a:lnTo>
                  <a:pt x="0" y="1012232"/>
                </a:lnTo>
                <a:lnTo>
                  <a:pt x="0" y="160434"/>
                </a:lnTo>
                <a:lnTo>
                  <a:pt x="270087" y="129128"/>
                </a:lnTo>
                <a:cubicBezTo>
                  <a:pt x="925321" y="57390"/>
                  <a:pt x="1689613" y="0"/>
                  <a:pt x="2457949" y="0"/>
                </a:cubicBezTo>
                <a:close/>
              </a:path>
            </a:pathLst>
          </a:custGeom>
          <a:solidFill>
            <a:srgbClr val="52618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dirty="0">
              <a:solidFill>
                <a:schemeClr val="lt1"/>
              </a:solidFill>
              <a:latin typeface="Arial" panose="020B0604020202020204" pitchFamily="34" charset="0"/>
              <a:ea typeface="思源黑体 CN Normal" panose="020B0400000000000000" pitchFamily="34" charset="-122"/>
              <a:sym typeface="Arial" panose="020B0604020202020204" pitchFamily="34" charset="0"/>
            </a:endParaRPr>
          </a:p>
        </p:txBody>
      </p:sp>
      <p:sp>
        <p:nvSpPr>
          <p:cNvPr id="2" name="文字方塊 1">
            <a:extLst>
              <a:ext uri="{FF2B5EF4-FFF2-40B4-BE49-F238E27FC236}">
                <a16:creationId xmlns:a16="http://schemas.microsoft.com/office/drawing/2014/main" id="{1C32014D-4ED5-4C1A-A659-FFB1D14AF0CC}"/>
              </a:ext>
            </a:extLst>
          </p:cNvPr>
          <p:cNvSpPr txBox="1"/>
          <p:nvPr/>
        </p:nvSpPr>
        <p:spPr>
          <a:xfrm>
            <a:off x="516256" y="6451400"/>
            <a:ext cx="4274819" cy="307777"/>
          </a:xfrm>
          <a:prstGeom prst="rect">
            <a:avLst/>
          </a:prstGeom>
          <a:noFill/>
        </p:spPr>
        <p:txBody>
          <a:bodyPr wrap="square" rtlCol="0">
            <a:spAutoFit/>
          </a:bodyPr>
          <a:lstStyle/>
          <a:p>
            <a:r>
              <a:rPr lang="en-US" altLang="zh-TW" sz="1400" dirty="0">
                <a:solidFill>
                  <a:schemeClr val="bg1"/>
                </a:solidFill>
                <a:latin typeface="Times New Roman" panose="02020603050405020304" pitchFamily="18" charset="0"/>
                <a:cs typeface="Times New Roman" panose="02020603050405020304" pitchFamily="18" charset="0"/>
              </a:rPr>
              <a:t>Computer and Storage System Laboratory, CSS Lab</a:t>
            </a:r>
            <a:endParaRPr lang="zh-TW" altLang="en-US" sz="1400" dirty="0">
              <a:solidFill>
                <a:schemeClr val="bg1"/>
              </a:solidFill>
              <a:latin typeface="Times New Roman" panose="02020603050405020304" pitchFamily="18" charset="0"/>
              <a:cs typeface="Times New Roman" panose="02020603050405020304" pitchFamily="18" charset="0"/>
            </a:endParaRPr>
          </a:p>
        </p:txBody>
      </p:sp>
      <p:sp>
        <p:nvSpPr>
          <p:cNvPr id="10" name="文字方塊 9">
            <a:extLst>
              <a:ext uri="{FF2B5EF4-FFF2-40B4-BE49-F238E27FC236}">
                <a16:creationId xmlns:a16="http://schemas.microsoft.com/office/drawing/2014/main" id="{DFA25AA4-E445-4FDA-A07A-059B57155041}"/>
              </a:ext>
            </a:extLst>
          </p:cNvPr>
          <p:cNvSpPr txBox="1"/>
          <p:nvPr/>
        </p:nvSpPr>
        <p:spPr>
          <a:xfrm>
            <a:off x="9901087" y="992095"/>
            <a:ext cx="1281263" cy="276999"/>
          </a:xfrm>
          <a:prstGeom prst="rect">
            <a:avLst/>
          </a:prstGeom>
          <a:noFill/>
        </p:spPr>
        <p:txBody>
          <a:bodyPr wrap="square" rtlCol="0">
            <a:spAutoFit/>
          </a:bodyPr>
          <a:lstStyle/>
          <a:p>
            <a:r>
              <a:rPr lang="zh-TW" altLang="en-US" sz="1200" b="1" dirty="0">
                <a:latin typeface="標楷體" panose="03000509000000000000" pitchFamily="65" charset="-120"/>
                <a:ea typeface="標楷體" panose="03000509000000000000" pitchFamily="65" charset="-120"/>
              </a:rPr>
              <a:t>研究動機及目標</a:t>
            </a:r>
          </a:p>
        </p:txBody>
      </p:sp>
      <p:cxnSp>
        <p:nvCxnSpPr>
          <p:cNvPr id="11" name="直線接點 10">
            <a:extLst>
              <a:ext uri="{FF2B5EF4-FFF2-40B4-BE49-F238E27FC236}">
                <a16:creationId xmlns:a16="http://schemas.microsoft.com/office/drawing/2014/main" id="{29BE97D7-AF3F-4CB6-98E1-7D0C9C613097}"/>
              </a:ext>
            </a:extLst>
          </p:cNvPr>
          <p:cNvCxnSpPr/>
          <p:nvPr/>
        </p:nvCxnSpPr>
        <p:spPr>
          <a:xfrm>
            <a:off x="1047750" y="1245855"/>
            <a:ext cx="10134600" cy="0"/>
          </a:xfrm>
          <a:prstGeom prst="line">
            <a:avLst/>
          </a:prstGeom>
        </p:spPr>
        <p:style>
          <a:lnRef idx="3">
            <a:schemeClr val="dk1"/>
          </a:lnRef>
          <a:fillRef idx="0">
            <a:schemeClr val="dk1"/>
          </a:fillRef>
          <a:effectRef idx="2">
            <a:schemeClr val="dk1"/>
          </a:effectRef>
          <a:fontRef idx="minor">
            <a:schemeClr val="tx1"/>
          </a:fontRef>
        </p:style>
      </p:cxnSp>
      <p:sp>
        <p:nvSpPr>
          <p:cNvPr id="13" name="橢圓 12">
            <a:extLst>
              <a:ext uri="{FF2B5EF4-FFF2-40B4-BE49-F238E27FC236}">
                <a16:creationId xmlns:a16="http://schemas.microsoft.com/office/drawing/2014/main" id="{92D3DBF0-C811-49BA-A3D9-2E1832EAF1F2}"/>
              </a:ext>
            </a:extLst>
          </p:cNvPr>
          <p:cNvSpPr/>
          <p:nvPr/>
        </p:nvSpPr>
        <p:spPr>
          <a:xfrm>
            <a:off x="895350" y="1130595"/>
            <a:ext cx="266700" cy="27245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cxnSp>
        <p:nvCxnSpPr>
          <p:cNvPr id="14" name="直線接點 13">
            <a:extLst>
              <a:ext uri="{FF2B5EF4-FFF2-40B4-BE49-F238E27FC236}">
                <a16:creationId xmlns:a16="http://schemas.microsoft.com/office/drawing/2014/main" id="{CA7763AC-9681-4544-BE27-F6BA31849481}"/>
              </a:ext>
            </a:extLst>
          </p:cNvPr>
          <p:cNvCxnSpPr/>
          <p:nvPr/>
        </p:nvCxnSpPr>
        <p:spPr>
          <a:xfrm>
            <a:off x="1049154" y="1293395"/>
            <a:ext cx="10134600" cy="0"/>
          </a:xfrm>
          <a:prstGeom prst="line">
            <a:avLst/>
          </a:prstGeom>
        </p:spPr>
        <p:style>
          <a:lnRef idx="3">
            <a:schemeClr val="dk1"/>
          </a:lnRef>
          <a:fillRef idx="0">
            <a:schemeClr val="dk1"/>
          </a:fillRef>
          <a:effectRef idx="2">
            <a:schemeClr val="dk1"/>
          </a:effectRef>
          <a:fontRef idx="minor">
            <a:schemeClr val="tx1"/>
          </a:fontRef>
        </p:style>
      </p:cxnSp>
      <p:sp>
        <p:nvSpPr>
          <p:cNvPr id="16" name="矩形 15">
            <a:extLst>
              <a:ext uri="{FF2B5EF4-FFF2-40B4-BE49-F238E27FC236}">
                <a16:creationId xmlns:a16="http://schemas.microsoft.com/office/drawing/2014/main" id="{E82F4884-C383-4AE1-8098-DDB49CA892B1}"/>
              </a:ext>
            </a:extLst>
          </p:cNvPr>
          <p:cNvSpPr/>
          <p:nvPr/>
        </p:nvSpPr>
        <p:spPr>
          <a:xfrm>
            <a:off x="5412631" y="322789"/>
            <a:ext cx="1366738" cy="769441"/>
          </a:xfrm>
          <a:prstGeom prst="rect">
            <a:avLst/>
          </a:prstGeom>
        </p:spPr>
        <p:txBody>
          <a:bodyPr wrap="square">
            <a:spAutoFit/>
          </a:bodyPr>
          <a:lstStyle/>
          <a:p>
            <a:r>
              <a:rPr lang="zh-TW" altLang="en-US" sz="4400" dirty="0">
                <a:solidFill>
                  <a:schemeClr val="tx1">
                    <a:lumMod val="75000"/>
                    <a:lumOff val="25000"/>
                  </a:schemeClr>
                </a:solidFill>
                <a:effectLst>
                  <a:outerShdw blurRad="38100" dist="38100" dir="2700000" algn="tl">
                    <a:srgbClr val="000000">
                      <a:alpha val="43137"/>
                    </a:srgbClr>
                  </a:outerShdw>
                </a:effectLst>
                <a:latin typeface="標楷體" panose="03000509000000000000" pitchFamily="65" charset="-120"/>
                <a:ea typeface="標楷體" panose="03000509000000000000" pitchFamily="65" charset="-120"/>
              </a:rPr>
              <a:t>目標</a:t>
            </a:r>
          </a:p>
        </p:txBody>
      </p:sp>
      <p:sp>
        <p:nvSpPr>
          <p:cNvPr id="12" name="內容版面配置區 2">
            <a:extLst>
              <a:ext uri="{FF2B5EF4-FFF2-40B4-BE49-F238E27FC236}">
                <a16:creationId xmlns:a16="http://schemas.microsoft.com/office/drawing/2014/main" id="{F2B5B0E3-801E-4C1F-A43E-F50689E37060}"/>
              </a:ext>
            </a:extLst>
          </p:cNvPr>
          <p:cNvSpPr txBox="1">
            <a:spLocks/>
          </p:cNvSpPr>
          <p:nvPr/>
        </p:nvSpPr>
        <p:spPr>
          <a:xfrm>
            <a:off x="1162050" y="2242697"/>
            <a:ext cx="9094470" cy="2372606"/>
          </a:xfrm>
          <a:prstGeom prst="rect">
            <a:avLst/>
          </a:prstGeom>
        </p:spPr>
        <p:txBody>
          <a:bodyPr vert="horz" lIns="91440" tIns="45720" rIns="91440" bIns="45720" rtlCol="0" anchor="ctr"/>
          <a:lstStyle>
            <a:defPPr>
              <a:defRPr lang="zh-C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514350" indent="-514350">
              <a:lnSpc>
                <a:spcPts val="5500"/>
              </a:lnSpc>
              <a:buFont typeface="標楷體" panose="03000509000000000000" pitchFamily="65" charset="-120"/>
              <a:buChar char="-"/>
            </a:pPr>
            <a:r>
              <a:rPr lang="zh-TW" altLang="en-US" sz="2800" dirty="0">
                <a:solidFill>
                  <a:schemeClr val="tx1">
                    <a:lumMod val="75000"/>
                    <a:lumOff val="25000"/>
                  </a:schemeClr>
                </a:solidFill>
                <a:latin typeface="標楷體" panose="03000509000000000000" pitchFamily="65" charset="-120"/>
                <a:ea typeface="標楷體" panose="03000509000000000000" pitchFamily="65" charset="-120"/>
              </a:rPr>
              <a:t>降低</a:t>
            </a:r>
            <a:r>
              <a:rPr lang="en-US" altLang="zh-TW" sz="2800" dirty="0">
                <a:solidFill>
                  <a:schemeClr val="tx1">
                    <a:lumMod val="75000"/>
                    <a:lumOff val="25000"/>
                  </a:schemeClr>
                </a:solidFill>
                <a:latin typeface="標楷體" panose="03000509000000000000" pitchFamily="65" charset="-120"/>
                <a:ea typeface="標楷體" panose="03000509000000000000" pitchFamily="65" charset="-120"/>
              </a:rPr>
              <a:t>Postcondition</a:t>
            </a:r>
            <a:r>
              <a:rPr lang="zh-TW" altLang="en-US" sz="2800" dirty="0">
                <a:solidFill>
                  <a:schemeClr val="tx1">
                    <a:lumMod val="75000"/>
                    <a:lumOff val="25000"/>
                  </a:schemeClr>
                </a:solidFill>
                <a:latin typeface="標楷體" panose="03000509000000000000" pitchFamily="65" charset="-120"/>
                <a:ea typeface="標楷體" panose="03000509000000000000" pitchFamily="65" charset="-120"/>
              </a:rPr>
              <a:t>的</a:t>
            </a:r>
            <a:r>
              <a:rPr lang="en-US" altLang="zh-TW" sz="2800" dirty="0">
                <a:solidFill>
                  <a:schemeClr val="tx1">
                    <a:lumMod val="75000"/>
                    <a:lumOff val="25000"/>
                  </a:schemeClr>
                </a:solidFill>
                <a:latin typeface="標楷體" panose="03000509000000000000" pitchFamily="65" charset="-120"/>
                <a:ea typeface="標楷體" panose="03000509000000000000" pitchFamily="65" charset="-120"/>
              </a:rPr>
              <a:t>XPath</a:t>
            </a:r>
            <a:r>
              <a:rPr lang="zh-TW" altLang="en-US" sz="2800" dirty="0">
                <a:solidFill>
                  <a:schemeClr val="tx1">
                    <a:lumMod val="75000"/>
                    <a:lumOff val="25000"/>
                  </a:schemeClr>
                </a:solidFill>
                <a:latin typeface="標楷體" panose="03000509000000000000" pitchFamily="65" charset="-120"/>
                <a:ea typeface="標楷體" panose="03000509000000000000" pitchFamily="65" charset="-120"/>
              </a:rPr>
              <a:t>條件之查找時間</a:t>
            </a:r>
            <a:endParaRPr lang="en-US" altLang="zh-TW" sz="2800" dirty="0">
              <a:solidFill>
                <a:schemeClr val="tx1">
                  <a:lumMod val="75000"/>
                  <a:lumOff val="25000"/>
                </a:schemeClr>
              </a:solidFill>
              <a:latin typeface="標楷體" panose="03000509000000000000" pitchFamily="65" charset="-120"/>
              <a:ea typeface="標楷體" panose="03000509000000000000" pitchFamily="65" charset="-120"/>
            </a:endParaRPr>
          </a:p>
          <a:p>
            <a:pPr marL="514350" indent="-514350">
              <a:lnSpc>
                <a:spcPts val="5500"/>
              </a:lnSpc>
              <a:buFont typeface="標楷體" panose="03000509000000000000" pitchFamily="65" charset="-120"/>
              <a:buChar char="-"/>
            </a:pPr>
            <a:r>
              <a:rPr lang="zh-TW" altLang="en-US" sz="2800" dirty="0">
                <a:solidFill>
                  <a:schemeClr val="tx1">
                    <a:lumMod val="75000"/>
                    <a:lumOff val="25000"/>
                  </a:schemeClr>
                </a:solidFill>
                <a:latin typeface="標楷體" panose="03000509000000000000" pitchFamily="65" charset="-120"/>
                <a:ea typeface="標楷體" panose="03000509000000000000" pitchFamily="65" charset="-120"/>
              </a:rPr>
              <a:t>讓無經驗和有經驗的人皆可以較快找出</a:t>
            </a:r>
            <a:r>
              <a:rPr lang="en-US" altLang="zh-TW" sz="2800" dirty="0">
                <a:solidFill>
                  <a:schemeClr val="tx1">
                    <a:lumMod val="75000"/>
                    <a:lumOff val="25000"/>
                  </a:schemeClr>
                </a:solidFill>
                <a:latin typeface="標楷體" panose="03000509000000000000" pitchFamily="65" charset="-120"/>
                <a:ea typeface="標楷體" panose="03000509000000000000" pitchFamily="65" charset="-120"/>
              </a:rPr>
              <a:t>XPath</a:t>
            </a:r>
            <a:r>
              <a:rPr lang="zh-TW" altLang="en-US" sz="2800" dirty="0">
                <a:solidFill>
                  <a:schemeClr val="tx1">
                    <a:lumMod val="75000"/>
                    <a:lumOff val="25000"/>
                  </a:schemeClr>
                </a:solidFill>
                <a:latin typeface="標楷體" panose="03000509000000000000" pitchFamily="65" charset="-120"/>
                <a:ea typeface="標楷體" panose="03000509000000000000" pitchFamily="65" charset="-120"/>
              </a:rPr>
              <a:t>條件</a:t>
            </a:r>
            <a:endParaRPr lang="en-US" altLang="zh-TW" sz="2800" dirty="0">
              <a:solidFill>
                <a:schemeClr val="tx1">
                  <a:lumMod val="75000"/>
                  <a:lumOff val="25000"/>
                </a:schemeClr>
              </a:solidFill>
              <a:latin typeface="標楷體" panose="03000509000000000000" pitchFamily="65" charset="-120"/>
              <a:ea typeface="標楷體" panose="03000509000000000000" pitchFamily="65" charset="-120"/>
            </a:endParaRPr>
          </a:p>
          <a:p>
            <a:pPr marL="514350" indent="-514350">
              <a:lnSpc>
                <a:spcPts val="5500"/>
              </a:lnSpc>
              <a:buFont typeface="標楷體" panose="03000509000000000000" pitchFamily="65" charset="-120"/>
              <a:buChar char="-"/>
            </a:pPr>
            <a:r>
              <a:rPr lang="zh-TW" altLang="en-US" sz="2800" dirty="0">
                <a:solidFill>
                  <a:schemeClr val="tx1">
                    <a:lumMod val="75000"/>
                    <a:lumOff val="25000"/>
                  </a:schemeClr>
                </a:solidFill>
                <a:latin typeface="標楷體" panose="03000509000000000000" pitchFamily="65" charset="-120"/>
                <a:ea typeface="標楷體" panose="03000509000000000000" pitchFamily="65" charset="-120"/>
              </a:rPr>
              <a:t>使用瀏覽器擴充元件來達成此需求</a:t>
            </a:r>
            <a:endParaRPr lang="en-US" altLang="zh-TW" sz="2800" dirty="0">
              <a:solidFill>
                <a:schemeClr val="tx1">
                  <a:lumMod val="75000"/>
                  <a:lumOff val="25000"/>
                </a:schemeClr>
              </a:solidFill>
              <a:latin typeface="標楷體" panose="03000509000000000000" pitchFamily="65" charset="-120"/>
              <a:ea typeface="標楷體" panose="03000509000000000000" pitchFamily="65" charset="-120"/>
            </a:endParaRPr>
          </a:p>
          <a:p>
            <a:pPr marL="514350" indent="-514350">
              <a:lnSpc>
                <a:spcPts val="5500"/>
              </a:lnSpc>
              <a:buFont typeface="標楷體" panose="03000509000000000000" pitchFamily="65" charset="-120"/>
              <a:buChar char="-"/>
            </a:pPr>
            <a:r>
              <a:rPr lang="zh-TW" altLang="en-US" sz="2800" dirty="0">
                <a:solidFill>
                  <a:schemeClr val="tx1">
                    <a:lumMod val="75000"/>
                    <a:lumOff val="25000"/>
                  </a:schemeClr>
                </a:solidFill>
                <a:latin typeface="標楷體" panose="03000509000000000000" pitchFamily="65" charset="-120"/>
                <a:ea typeface="標楷體" panose="03000509000000000000" pitchFamily="65" charset="-120"/>
              </a:rPr>
              <a:t>透過</a:t>
            </a:r>
            <a:r>
              <a:rPr lang="en-US" altLang="zh-TW" sz="2800" dirty="0">
                <a:solidFill>
                  <a:schemeClr val="tx1">
                    <a:lumMod val="75000"/>
                    <a:lumOff val="25000"/>
                  </a:schemeClr>
                </a:solidFill>
                <a:latin typeface="標楷體" panose="03000509000000000000" pitchFamily="65" charset="-120"/>
                <a:ea typeface="標楷體" panose="03000509000000000000" pitchFamily="65" charset="-120"/>
              </a:rPr>
              <a:t>Developer Tools</a:t>
            </a:r>
            <a:r>
              <a:rPr lang="zh-TW" altLang="en-US" sz="2800" dirty="0">
                <a:solidFill>
                  <a:schemeClr val="tx1">
                    <a:lumMod val="75000"/>
                    <a:lumOff val="25000"/>
                  </a:schemeClr>
                </a:solidFill>
                <a:latin typeface="標楷體" panose="03000509000000000000" pitchFamily="65" charset="-120"/>
                <a:ea typeface="標楷體" panose="03000509000000000000" pitchFamily="65" charset="-120"/>
              </a:rPr>
              <a:t>頁面來顯示</a:t>
            </a:r>
            <a:endParaRPr lang="en-US" altLang="zh-TW" sz="2800" dirty="0">
              <a:solidFill>
                <a:schemeClr val="tx1">
                  <a:lumMod val="75000"/>
                  <a:lumOff val="25000"/>
                </a:schemeClr>
              </a:solidFill>
              <a:latin typeface="標楷體" panose="03000509000000000000" pitchFamily="65" charset="-120"/>
              <a:ea typeface="標楷體" panose="03000509000000000000" pitchFamily="65" charset="-120"/>
            </a:endParaRPr>
          </a:p>
        </p:txBody>
      </p:sp>
      <p:sp>
        <p:nvSpPr>
          <p:cNvPr id="5" name="投影片編號版面配置區 4">
            <a:extLst>
              <a:ext uri="{FF2B5EF4-FFF2-40B4-BE49-F238E27FC236}">
                <a16:creationId xmlns:a16="http://schemas.microsoft.com/office/drawing/2014/main" id="{8142A8F0-A9BB-4460-B5C5-5B1A4A2A0D04}"/>
              </a:ext>
            </a:extLst>
          </p:cNvPr>
          <p:cNvSpPr>
            <a:spLocks noGrp="1"/>
          </p:cNvSpPr>
          <p:nvPr>
            <p:ph type="sldNum" sz="quarter" idx="12"/>
          </p:nvPr>
        </p:nvSpPr>
        <p:spPr/>
        <p:txBody>
          <a:bodyPr/>
          <a:lstStyle/>
          <a:p>
            <a:fld id="{997B4A21-C178-4EF4-9692-581FD3539F5E}" type="slidenum">
              <a:rPr lang="zh-CN" altLang="en-US" smtClean="0"/>
              <a:t>14</a:t>
            </a:fld>
            <a:endParaRPr lang="zh-CN" altLang="en-US"/>
          </a:p>
        </p:txBody>
      </p:sp>
    </p:spTree>
    <p:extLst>
      <p:ext uri="{BB962C8B-B14F-4D97-AF65-F5344CB8AC3E}">
        <p14:creationId xmlns:p14="http://schemas.microsoft.com/office/powerpoint/2010/main" val="28250028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任意多边形: 形状 6"/>
          <p:cNvSpPr/>
          <p:nvPr/>
        </p:nvSpPr>
        <p:spPr bwMode="auto">
          <a:xfrm>
            <a:off x="0" y="6296025"/>
            <a:ext cx="12192000" cy="561378"/>
          </a:xfrm>
          <a:custGeom>
            <a:avLst/>
            <a:gdLst>
              <a:gd name="connsiteX0" fmla="*/ 2457949 w 12192000"/>
              <a:gd name="connsiteY0" fmla="*/ 0 h 1012232"/>
              <a:gd name="connsiteX1" fmla="*/ 9057549 w 12192000"/>
              <a:gd name="connsiteY1" fmla="*/ 610553 h 1012232"/>
              <a:gd name="connsiteX2" fmla="*/ 12192000 w 12192000"/>
              <a:gd name="connsiteY2" fmla="*/ 305277 h 1012232"/>
              <a:gd name="connsiteX3" fmla="*/ 12192000 w 12192000"/>
              <a:gd name="connsiteY3" fmla="*/ 1012232 h 1012232"/>
              <a:gd name="connsiteX4" fmla="*/ 114300 w 12192000"/>
              <a:gd name="connsiteY4" fmla="*/ 1012232 h 1012232"/>
              <a:gd name="connsiteX5" fmla="*/ 0 w 12192000"/>
              <a:gd name="connsiteY5" fmla="*/ 1012232 h 1012232"/>
              <a:gd name="connsiteX6" fmla="*/ 0 w 12192000"/>
              <a:gd name="connsiteY6" fmla="*/ 160434 h 1012232"/>
              <a:gd name="connsiteX7" fmla="*/ 270087 w 12192000"/>
              <a:gd name="connsiteY7" fmla="*/ 129128 h 1012232"/>
              <a:gd name="connsiteX8" fmla="*/ 2457949 w 12192000"/>
              <a:gd name="connsiteY8" fmla="*/ 0 h 1012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1012232">
                <a:moveTo>
                  <a:pt x="2457949" y="0"/>
                </a:moveTo>
                <a:cubicBezTo>
                  <a:pt x="4506845" y="0"/>
                  <a:pt x="7360920" y="610553"/>
                  <a:pt x="9057549" y="610553"/>
                </a:cubicBezTo>
                <a:cubicBezTo>
                  <a:pt x="10754179" y="610553"/>
                  <a:pt x="12192000" y="305277"/>
                  <a:pt x="12192000" y="305277"/>
                </a:cubicBezTo>
                <a:cubicBezTo>
                  <a:pt x="12192000" y="1012232"/>
                  <a:pt x="12192000" y="1012232"/>
                  <a:pt x="12192000" y="1012232"/>
                </a:cubicBezTo>
                <a:cubicBezTo>
                  <a:pt x="5290457" y="1012232"/>
                  <a:pt x="1839686" y="1012232"/>
                  <a:pt x="114300" y="1012232"/>
                </a:cubicBezTo>
                <a:lnTo>
                  <a:pt x="0" y="1012232"/>
                </a:lnTo>
                <a:lnTo>
                  <a:pt x="0" y="160434"/>
                </a:lnTo>
                <a:lnTo>
                  <a:pt x="270087" y="129128"/>
                </a:lnTo>
                <a:cubicBezTo>
                  <a:pt x="925321" y="57390"/>
                  <a:pt x="1689613" y="0"/>
                  <a:pt x="2457949" y="0"/>
                </a:cubicBezTo>
                <a:close/>
              </a:path>
            </a:pathLst>
          </a:custGeom>
          <a:solidFill>
            <a:srgbClr val="52618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dirty="0">
              <a:solidFill>
                <a:schemeClr val="lt1"/>
              </a:solidFill>
              <a:latin typeface="Arial" panose="020B0604020202020204" pitchFamily="34" charset="0"/>
              <a:ea typeface="思源黑体 CN Normal" panose="020B0400000000000000" pitchFamily="34" charset="-122"/>
              <a:sym typeface="Arial" panose="020B0604020202020204" pitchFamily="34" charset="0"/>
            </a:endParaRPr>
          </a:p>
        </p:txBody>
      </p:sp>
      <p:sp>
        <p:nvSpPr>
          <p:cNvPr id="2" name="文字方塊 1">
            <a:extLst>
              <a:ext uri="{FF2B5EF4-FFF2-40B4-BE49-F238E27FC236}">
                <a16:creationId xmlns:a16="http://schemas.microsoft.com/office/drawing/2014/main" id="{1C32014D-4ED5-4C1A-A659-FFB1D14AF0CC}"/>
              </a:ext>
            </a:extLst>
          </p:cNvPr>
          <p:cNvSpPr txBox="1"/>
          <p:nvPr/>
        </p:nvSpPr>
        <p:spPr>
          <a:xfrm>
            <a:off x="516256" y="6451400"/>
            <a:ext cx="4274819" cy="307777"/>
          </a:xfrm>
          <a:prstGeom prst="rect">
            <a:avLst/>
          </a:prstGeom>
          <a:noFill/>
        </p:spPr>
        <p:txBody>
          <a:bodyPr wrap="square" rtlCol="0">
            <a:spAutoFit/>
          </a:bodyPr>
          <a:lstStyle/>
          <a:p>
            <a:r>
              <a:rPr lang="en-US" altLang="zh-TW" sz="1400" dirty="0">
                <a:solidFill>
                  <a:schemeClr val="bg1"/>
                </a:solidFill>
                <a:latin typeface="Times New Roman" panose="02020603050405020304" pitchFamily="18" charset="0"/>
                <a:cs typeface="Times New Roman" panose="02020603050405020304" pitchFamily="18" charset="0"/>
              </a:rPr>
              <a:t>Computer and Storage System Laboratory, CSS Lab</a:t>
            </a:r>
            <a:endParaRPr lang="zh-TW" altLang="en-US" sz="1400" dirty="0">
              <a:solidFill>
                <a:schemeClr val="bg1"/>
              </a:solidFill>
              <a:latin typeface="Times New Roman" panose="02020603050405020304" pitchFamily="18" charset="0"/>
              <a:cs typeface="Times New Roman" panose="02020603050405020304" pitchFamily="18" charset="0"/>
            </a:endParaRPr>
          </a:p>
        </p:txBody>
      </p:sp>
      <p:sp>
        <p:nvSpPr>
          <p:cNvPr id="4" name="矩形 3">
            <a:extLst>
              <a:ext uri="{FF2B5EF4-FFF2-40B4-BE49-F238E27FC236}">
                <a16:creationId xmlns:a16="http://schemas.microsoft.com/office/drawing/2014/main" id="{FDE7B554-4DA6-47A1-B4F9-3F68B50CF4C8}"/>
              </a:ext>
            </a:extLst>
          </p:cNvPr>
          <p:cNvSpPr/>
          <p:nvPr/>
        </p:nvSpPr>
        <p:spPr>
          <a:xfrm>
            <a:off x="5439410" y="377177"/>
            <a:ext cx="1351915" cy="769441"/>
          </a:xfrm>
          <a:prstGeom prst="rect">
            <a:avLst/>
          </a:prstGeom>
        </p:spPr>
        <p:txBody>
          <a:bodyPr wrap="square">
            <a:spAutoFit/>
          </a:bodyPr>
          <a:lstStyle/>
          <a:p>
            <a:r>
              <a:rPr lang="zh-TW" altLang="en-US" sz="4400" dirty="0">
                <a:solidFill>
                  <a:schemeClr val="tx1">
                    <a:lumMod val="75000"/>
                    <a:lumOff val="25000"/>
                  </a:schemeClr>
                </a:solidFill>
                <a:latin typeface="標楷體" panose="03000509000000000000" pitchFamily="65" charset="-120"/>
                <a:ea typeface="標楷體" panose="03000509000000000000" pitchFamily="65" charset="-120"/>
              </a:rPr>
              <a:t>目錄</a:t>
            </a:r>
          </a:p>
        </p:txBody>
      </p:sp>
      <p:sp>
        <p:nvSpPr>
          <p:cNvPr id="42" name="內容版面配置區 2">
            <a:extLst>
              <a:ext uri="{FF2B5EF4-FFF2-40B4-BE49-F238E27FC236}">
                <a16:creationId xmlns:a16="http://schemas.microsoft.com/office/drawing/2014/main" id="{731207E0-5BA3-42CD-B8E2-F2A3729E8D49}"/>
              </a:ext>
            </a:extLst>
          </p:cNvPr>
          <p:cNvSpPr txBox="1">
            <a:spLocks/>
          </p:cNvSpPr>
          <p:nvPr/>
        </p:nvSpPr>
        <p:spPr>
          <a:xfrm>
            <a:off x="1314450" y="1643062"/>
            <a:ext cx="9867900" cy="3571876"/>
          </a:xfrm>
          <a:prstGeom prst="rect">
            <a:avLst/>
          </a:prstGeom>
        </p:spPr>
        <p:txBody>
          <a:bodyPr vert="horz" lIns="91440" tIns="45720" rIns="91440" bIns="45720" rtlCol="0" anchor="ctr"/>
          <a:lstStyle>
            <a:defPPr>
              <a:defRPr lang="zh-C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514350" indent="-514350">
              <a:lnSpc>
                <a:spcPts val="5500"/>
              </a:lnSpc>
              <a:buFont typeface="Wingdings" panose="05000000000000000000" pitchFamily="2" charset="2"/>
              <a:buChar char="n"/>
            </a:pPr>
            <a:r>
              <a:rPr lang="zh-TW" altLang="en-US" sz="2800" dirty="0">
                <a:solidFill>
                  <a:schemeClr val="bg2">
                    <a:lumMod val="90000"/>
                  </a:schemeClr>
                </a:solidFill>
                <a:latin typeface="標楷體" panose="03000509000000000000" pitchFamily="65" charset="-120"/>
                <a:ea typeface="標楷體" panose="03000509000000000000" pitchFamily="65" charset="-120"/>
              </a:rPr>
              <a:t>背景知識</a:t>
            </a:r>
          </a:p>
          <a:p>
            <a:pPr marL="514350" indent="-514350">
              <a:lnSpc>
                <a:spcPts val="5500"/>
              </a:lnSpc>
              <a:buFont typeface="Wingdings" panose="05000000000000000000" pitchFamily="2" charset="2"/>
              <a:buChar char="n"/>
            </a:pPr>
            <a:r>
              <a:rPr lang="zh-TW" altLang="en-US" sz="2800" dirty="0">
                <a:solidFill>
                  <a:schemeClr val="bg2">
                    <a:lumMod val="90000"/>
                  </a:schemeClr>
                </a:solidFill>
                <a:latin typeface="標楷體" panose="03000509000000000000" pitchFamily="65" charset="-120"/>
                <a:ea typeface="標楷體" panose="03000509000000000000" pitchFamily="65" charset="-120"/>
              </a:rPr>
              <a:t>研究動機及目標</a:t>
            </a:r>
          </a:p>
          <a:p>
            <a:pPr marL="514350" indent="-514350">
              <a:lnSpc>
                <a:spcPts val="5500"/>
              </a:lnSpc>
              <a:buFont typeface="Wingdings" panose="05000000000000000000" pitchFamily="2" charset="2"/>
              <a:buChar char="n"/>
            </a:pPr>
            <a:r>
              <a:rPr lang="en-US" altLang="zh-TW" sz="3600" b="1" dirty="0">
                <a:solidFill>
                  <a:schemeClr val="tx1">
                    <a:lumMod val="75000"/>
                    <a:lumOff val="25000"/>
                  </a:schemeClr>
                </a:solidFill>
                <a:latin typeface="標楷體" panose="03000509000000000000" pitchFamily="65" charset="-120"/>
                <a:ea typeface="標楷體" panose="03000509000000000000" pitchFamily="65" charset="-120"/>
              </a:rPr>
              <a:t>HTML</a:t>
            </a:r>
            <a:r>
              <a:rPr lang="zh-TW" altLang="en-US" sz="3600" b="1" dirty="0">
                <a:solidFill>
                  <a:schemeClr val="tx1">
                    <a:lumMod val="75000"/>
                    <a:lumOff val="25000"/>
                  </a:schemeClr>
                </a:solidFill>
                <a:latin typeface="標楷體" panose="03000509000000000000" pitchFamily="65" charset="-120"/>
                <a:ea typeface="標楷體" panose="03000509000000000000" pitchFamily="65" charset="-120"/>
              </a:rPr>
              <a:t>比對之瀏覽器擴充元件設計與實作</a:t>
            </a:r>
            <a:endParaRPr lang="en-US" altLang="zh-TW" sz="3600" b="1" dirty="0">
              <a:solidFill>
                <a:schemeClr val="tx1">
                  <a:lumMod val="75000"/>
                  <a:lumOff val="25000"/>
                </a:schemeClr>
              </a:solidFill>
              <a:latin typeface="標楷體" panose="03000509000000000000" pitchFamily="65" charset="-120"/>
              <a:ea typeface="標楷體" panose="03000509000000000000" pitchFamily="65" charset="-120"/>
            </a:endParaRPr>
          </a:p>
          <a:p>
            <a:pPr marL="514350" indent="-514350">
              <a:lnSpc>
                <a:spcPts val="5500"/>
              </a:lnSpc>
              <a:buFont typeface="Wingdings" panose="05000000000000000000" pitchFamily="2" charset="2"/>
              <a:buChar char="n"/>
            </a:pPr>
            <a:r>
              <a:rPr lang="zh-TW" altLang="en-US" sz="2800" dirty="0">
                <a:solidFill>
                  <a:schemeClr val="bg2">
                    <a:lumMod val="90000"/>
                  </a:schemeClr>
                </a:solidFill>
                <a:latin typeface="標楷體" panose="03000509000000000000" pitchFamily="65" charset="-120"/>
                <a:ea typeface="標楷體" panose="03000509000000000000" pitchFamily="65" charset="-120"/>
              </a:rPr>
              <a:t>案例分析</a:t>
            </a:r>
            <a:endParaRPr lang="en-US" altLang="zh-TW" sz="2800" dirty="0">
              <a:solidFill>
                <a:schemeClr val="bg2">
                  <a:lumMod val="90000"/>
                </a:schemeClr>
              </a:solidFill>
              <a:latin typeface="標楷體" panose="03000509000000000000" pitchFamily="65" charset="-120"/>
              <a:ea typeface="標楷體" panose="03000509000000000000" pitchFamily="65" charset="-120"/>
            </a:endParaRPr>
          </a:p>
          <a:p>
            <a:pPr marL="514350" indent="-514350">
              <a:lnSpc>
                <a:spcPts val="5500"/>
              </a:lnSpc>
              <a:buFont typeface="Wingdings" panose="05000000000000000000" pitchFamily="2" charset="2"/>
              <a:buChar char="n"/>
            </a:pPr>
            <a:r>
              <a:rPr lang="zh-TW" altLang="en-US" sz="2800" dirty="0">
                <a:solidFill>
                  <a:schemeClr val="bg2">
                    <a:lumMod val="90000"/>
                  </a:schemeClr>
                </a:solidFill>
                <a:latin typeface="標楷體" panose="03000509000000000000" pitchFamily="65" charset="-120"/>
                <a:ea typeface="標楷體" panose="03000509000000000000" pitchFamily="65" charset="-120"/>
              </a:rPr>
              <a:t>結論與未來研究方向</a:t>
            </a:r>
          </a:p>
        </p:txBody>
      </p:sp>
      <p:cxnSp>
        <p:nvCxnSpPr>
          <p:cNvPr id="8" name="直線接點 7">
            <a:extLst>
              <a:ext uri="{FF2B5EF4-FFF2-40B4-BE49-F238E27FC236}">
                <a16:creationId xmlns:a16="http://schemas.microsoft.com/office/drawing/2014/main" id="{410031B4-5853-4DED-8867-5CBB03E4A392}"/>
              </a:ext>
            </a:extLst>
          </p:cNvPr>
          <p:cNvCxnSpPr/>
          <p:nvPr/>
        </p:nvCxnSpPr>
        <p:spPr>
          <a:xfrm>
            <a:off x="1047750" y="1245855"/>
            <a:ext cx="10134600" cy="0"/>
          </a:xfrm>
          <a:prstGeom prst="line">
            <a:avLst/>
          </a:prstGeom>
        </p:spPr>
        <p:style>
          <a:lnRef idx="3">
            <a:schemeClr val="dk1"/>
          </a:lnRef>
          <a:fillRef idx="0">
            <a:schemeClr val="dk1"/>
          </a:fillRef>
          <a:effectRef idx="2">
            <a:schemeClr val="dk1"/>
          </a:effectRef>
          <a:fontRef idx="minor">
            <a:schemeClr val="tx1"/>
          </a:fontRef>
        </p:style>
      </p:cxnSp>
      <p:sp>
        <p:nvSpPr>
          <p:cNvPr id="9" name="橢圓 8">
            <a:extLst>
              <a:ext uri="{FF2B5EF4-FFF2-40B4-BE49-F238E27FC236}">
                <a16:creationId xmlns:a16="http://schemas.microsoft.com/office/drawing/2014/main" id="{C413C7A8-B3AC-4AF8-9A27-3284677B004C}"/>
              </a:ext>
            </a:extLst>
          </p:cNvPr>
          <p:cNvSpPr/>
          <p:nvPr/>
        </p:nvSpPr>
        <p:spPr>
          <a:xfrm>
            <a:off x="895350" y="1130595"/>
            <a:ext cx="266700" cy="27245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cxnSp>
        <p:nvCxnSpPr>
          <p:cNvPr id="10" name="直線接點 9">
            <a:extLst>
              <a:ext uri="{FF2B5EF4-FFF2-40B4-BE49-F238E27FC236}">
                <a16:creationId xmlns:a16="http://schemas.microsoft.com/office/drawing/2014/main" id="{45853C55-FB44-4CA4-995B-5E70803631DB}"/>
              </a:ext>
            </a:extLst>
          </p:cNvPr>
          <p:cNvCxnSpPr/>
          <p:nvPr/>
        </p:nvCxnSpPr>
        <p:spPr>
          <a:xfrm>
            <a:off x="1049154" y="1293395"/>
            <a:ext cx="10134600" cy="0"/>
          </a:xfrm>
          <a:prstGeom prst="line">
            <a:avLst/>
          </a:prstGeom>
        </p:spPr>
        <p:style>
          <a:lnRef idx="3">
            <a:schemeClr val="dk1"/>
          </a:lnRef>
          <a:fillRef idx="0">
            <a:schemeClr val="dk1"/>
          </a:fillRef>
          <a:effectRef idx="2">
            <a:schemeClr val="dk1"/>
          </a:effectRef>
          <a:fontRef idx="minor">
            <a:schemeClr val="tx1"/>
          </a:fontRef>
        </p:style>
      </p:cxnSp>
      <p:sp>
        <p:nvSpPr>
          <p:cNvPr id="11" name="投影片編號版面配置區 10">
            <a:extLst>
              <a:ext uri="{FF2B5EF4-FFF2-40B4-BE49-F238E27FC236}">
                <a16:creationId xmlns:a16="http://schemas.microsoft.com/office/drawing/2014/main" id="{BA1F26EB-3F0B-4416-91B5-209864745690}"/>
              </a:ext>
            </a:extLst>
          </p:cNvPr>
          <p:cNvSpPr>
            <a:spLocks noGrp="1"/>
          </p:cNvSpPr>
          <p:nvPr>
            <p:ph type="sldNum" sz="quarter" idx="12"/>
          </p:nvPr>
        </p:nvSpPr>
        <p:spPr/>
        <p:txBody>
          <a:bodyPr/>
          <a:lstStyle/>
          <a:p>
            <a:fld id="{997B4A21-C178-4EF4-9692-581FD3539F5E}" type="slidenum">
              <a:rPr lang="zh-CN" altLang="en-US" smtClean="0"/>
              <a:t>15</a:t>
            </a:fld>
            <a:endParaRPr lang="zh-CN" altLang="en-US"/>
          </a:p>
        </p:txBody>
      </p:sp>
    </p:spTree>
    <p:extLst>
      <p:ext uri="{BB962C8B-B14F-4D97-AF65-F5344CB8AC3E}">
        <p14:creationId xmlns:p14="http://schemas.microsoft.com/office/powerpoint/2010/main" val="10923041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任意多边形: 形状 6"/>
          <p:cNvSpPr/>
          <p:nvPr/>
        </p:nvSpPr>
        <p:spPr bwMode="auto">
          <a:xfrm>
            <a:off x="0" y="6296025"/>
            <a:ext cx="12192000" cy="561378"/>
          </a:xfrm>
          <a:custGeom>
            <a:avLst/>
            <a:gdLst>
              <a:gd name="connsiteX0" fmla="*/ 2457949 w 12192000"/>
              <a:gd name="connsiteY0" fmla="*/ 0 h 1012232"/>
              <a:gd name="connsiteX1" fmla="*/ 9057549 w 12192000"/>
              <a:gd name="connsiteY1" fmla="*/ 610553 h 1012232"/>
              <a:gd name="connsiteX2" fmla="*/ 12192000 w 12192000"/>
              <a:gd name="connsiteY2" fmla="*/ 305277 h 1012232"/>
              <a:gd name="connsiteX3" fmla="*/ 12192000 w 12192000"/>
              <a:gd name="connsiteY3" fmla="*/ 1012232 h 1012232"/>
              <a:gd name="connsiteX4" fmla="*/ 114300 w 12192000"/>
              <a:gd name="connsiteY4" fmla="*/ 1012232 h 1012232"/>
              <a:gd name="connsiteX5" fmla="*/ 0 w 12192000"/>
              <a:gd name="connsiteY5" fmla="*/ 1012232 h 1012232"/>
              <a:gd name="connsiteX6" fmla="*/ 0 w 12192000"/>
              <a:gd name="connsiteY6" fmla="*/ 160434 h 1012232"/>
              <a:gd name="connsiteX7" fmla="*/ 270087 w 12192000"/>
              <a:gd name="connsiteY7" fmla="*/ 129128 h 1012232"/>
              <a:gd name="connsiteX8" fmla="*/ 2457949 w 12192000"/>
              <a:gd name="connsiteY8" fmla="*/ 0 h 1012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1012232">
                <a:moveTo>
                  <a:pt x="2457949" y="0"/>
                </a:moveTo>
                <a:cubicBezTo>
                  <a:pt x="4506845" y="0"/>
                  <a:pt x="7360920" y="610553"/>
                  <a:pt x="9057549" y="610553"/>
                </a:cubicBezTo>
                <a:cubicBezTo>
                  <a:pt x="10754179" y="610553"/>
                  <a:pt x="12192000" y="305277"/>
                  <a:pt x="12192000" y="305277"/>
                </a:cubicBezTo>
                <a:cubicBezTo>
                  <a:pt x="12192000" y="1012232"/>
                  <a:pt x="12192000" y="1012232"/>
                  <a:pt x="12192000" y="1012232"/>
                </a:cubicBezTo>
                <a:cubicBezTo>
                  <a:pt x="5290457" y="1012232"/>
                  <a:pt x="1839686" y="1012232"/>
                  <a:pt x="114300" y="1012232"/>
                </a:cubicBezTo>
                <a:lnTo>
                  <a:pt x="0" y="1012232"/>
                </a:lnTo>
                <a:lnTo>
                  <a:pt x="0" y="160434"/>
                </a:lnTo>
                <a:lnTo>
                  <a:pt x="270087" y="129128"/>
                </a:lnTo>
                <a:cubicBezTo>
                  <a:pt x="925321" y="57390"/>
                  <a:pt x="1689613" y="0"/>
                  <a:pt x="2457949" y="0"/>
                </a:cubicBezTo>
                <a:close/>
              </a:path>
            </a:pathLst>
          </a:custGeom>
          <a:solidFill>
            <a:srgbClr val="52618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dirty="0">
              <a:solidFill>
                <a:schemeClr val="lt1"/>
              </a:solidFill>
              <a:latin typeface="Arial" panose="020B0604020202020204" pitchFamily="34" charset="0"/>
              <a:ea typeface="思源黑体 CN Normal" panose="020B0400000000000000" pitchFamily="34" charset="-122"/>
              <a:sym typeface="Arial" panose="020B0604020202020204" pitchFamily="34" charset="0"/>
            </a:endParaRPr>
          </a:p>
        </p:txBody>
      </p:sp>
      <p:sp>
        <p:nvSpPr>
          <p:cNvPr id="2" name="文字方塊 1">
            <a:extLst>
              <a:ext uri="{FF2B5EF4-FFF2-40B4-BE49-F238E27FC236}">
                <a16:creationId xmlns:a16="http://schemas.microsoft.com/office/drawing/2014/main" id="{1C32014D-4ED5-4C1A-A659-FFB1D14AF0CC}"/>
              </a:ext>
            </a:extLst>
          </p:cNvPr>
          <p:cNvSpPr txBox="1"/>
          <p:nvPr/>
        </p:nvSpPr>
        <p:spPr>
          <a:xfrm>
            <a:off x="516256" y="6451400"/>
            <a:ext cx="4274819" cy="307777"/>
          </a:xfrm>
          <a:prstGeom prst="rect">
            <a:avLst/>
          </a:prstGeom>
          <a:noFill/>
        </p:spPr>
        <p:txBody>
          <a:bodyPr wrap="square" rtlCol="0">
            <a:spAutoFit/>
          </a:bodyPr>
          <a:lstStyle/>
          <a:p>
            <a:r>
              <a:rPr lang="en-US" altLang="zh-TW" sz="1400" dirty="0">
                <a:solidFill>
                  <a:schemeClr val="bg1"/>
                </a:solidFill>
                <a:latin typeface="Times New Roman" panose="02020603050405020304" pitchFamily="18" charset="0"/>
                <a:cs typeface="Times New Roman" panose="02020603050405020304" pitchFamily="18" charset="0"/>
              </a:rPr>
              <a:t>Computer and Storage System Laboratory, CSS Lab</a:t>
            </a:r>
            <a:endParaRPr lang="zh-TW" altLang="en-US" sz="1400" dirty="0">
              <a:solidFill>
                <a:schemeClr val="bg1"/>
              </a:solidFill>
              <a:latin typeface="Times New Roman" panose="02020603050405020304" pitchFamily="18" charset="0"/>
              <a:cs typeface="Times New Roman" panose="02020603050405020304" pitchFamily="18" charset="0"/>
            </a:endParaRPr>
          </a:p>
        </p:txBody>
      </p:sp>
      <p:sp>
        <p:nvSpPr>
          <p:cNvPr id="4" name="矩形 3">
            <a:extLst>
              <a:ext uri="{FF2B5EF4-FFF2-40B4-BE49-F238E27FC236}">
                <a16:creationId xmlns:a16="http://schemas.microsoft.com/office/drawing/2014/main" id="{FDE7B554-4DA6-47A1-B4F9-3F68B50CF4C8}"/>
              </a:ext>
            </a:extLst>
          </p:cNvPr>
          <p:cNvSpPr/>
          <p:nvPr/>
        </p:nvSpPr>
        <p:spPr>
          <a:xfrm>
            <a:off x="4845313" y="322790"/>
            <a:ext cx="2501373" cy="769441"/>
          </a:xfrm>
          <a:prstGeom prst="rect">
            <a:avLst/>
          </a:prstGeom>
        </p:spPr>
        <p:txBody>
          <a:bodyPr wrap="square">
            <a:spAutoFit/>
          </a:bodyPr>
          <a:lstStyle/>
          <a:p>
            <a:r>
              <a:rPr lang="zh-TW" altLang="en-US" sz="4400" dirty="0">
                <a:solidFill>
                  <a:schemeClr val="tx1">
                    <a:lumMod val="75000"/>
                    <a:lumOff val="25000"/>
                  </a:schemeClr>
                </a:solidFill>
                <a:latin typeface="標楷體" panose="03000509000000000000" pitchFamily="65" charset="-120"/>
                <a:ea typeface="標楷體" panose="03000509000000000000" pitchFamily="65" charset="-120"/>
              </a:rPr>
              <a:t>適用情境</a:t>
            </a:r>
          </a:p>
        </p:txBody>
      </p:sp>
      <p:pic>
        <p:nvPicPr>
          <p:cNvPr id="5" name="圖片 4">
            <a:extLst>
              <a:ext uri="{FF2B5EF4-FFF2-40B4-BE49-F238E27FC236}">
                <a16:creationId xmlns:a16="http://schemas.microsoft.com/office/drawing/2014/main" id="{A6AE98DB-230A-45DE-A5B1-14094DFDDF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29589" y="1658054"/>
            <a:ext cx="4937686" cy="3298195"/>
          </a:xfrm>
          <a:prstGeom prst="rect">
            <a:avLst/>
          </a:prstGeom>
          <a:ln>
            <a:solidFill>
              <a:schemeClr val="tx1"/>
            </a:solidFill>
          </a:ln>
        </p:spPr>
      </p:pic>
      <p:sp>
        <p:nvSpPr>
          <p:cNvPr id="10" name="文字方塊 9">
            <a:extLst>
              <a:ext uri="{FF2B5EF4-FFF2-40B4-BE49-F238E27FC236}">
                <a16:creationId xmlns:a16="http://schemas.microsoft.com/office/drawing/2014/main" id="{13F14E7D-436C-492B-B30D-885BA624CB7F}"/>
              </a:ext>
            </a:extLst>
          </p:cNvPr>
          <p:cNvSpPr txBox="1"/>
          <p:nvPr/>
        </p:nvSpPr>
        <p:spPr>
          <a:xfrm>
            <a:off x="8402249" y="989825"/>
            <a:ext cx="2780101" cy="276999"/>
          </a:xfrm>
          <a:prstGeom prst="rect">
            <a:avLst/>
          </a:prstGeom>
          <a:noFill/>
        </p:spPr>
        <p:txBody>
          <a:bodyPr wrap="square" rtlCol="0">
            <a:spAutoFit/>
          </a:bodyPr>
          <a:lstStyle/>
          <a:p>
            <a:r>
              <a:rPr lang="en-US" altLang="zh-TW" sz="1200" b="1" dirty="0">
                <a:latin typeface="標楷體" panose="03000509000000000000" pitchFamily="65" charset="-120"/>
                <a:ea typeface="標楷體" panose="03000509000000000000" pitchFamily="65" charset="-120"/>
              </a:rPr>
              <a:t>HTML</a:t>
            </a:r>
            <a:r>
              <a:rPr lang="zh-TW" altLang="en-US" sz="1200" b="1" dirty="0">
                <a:latin typeface="標楷體" panose="03000509000000000000" pitchFamily="65" charset="-120"/>
                <a:ea typeface="標楷體" panose="03000509000000000000" pitchFamily="65" charset="-120"/>
              </a:rPr>
              <a:t>比對之瀏覽器擴充元件設計與實作</a:t>
            </a:r>
          </a:p>
        </p:txBody>
      </p:sp>
      <p:cxnSp>
        <p:nvCxnSpPr>
          <p:cNvPr id="11" name="直線接點 10">
            <a:extLst>
              <a:ext uri="{FF2B5EF4-FFF2-40B4-BE49-F238E27FC236}">
                <a16:creationId xmlns:a16="http://schemas.microsoft.com/office/drawing/2014/main" id="{80860302-AD69-408E-B512-566122B96922}"/>
              </a:ext>
            </a:extLst>
          </p:cNvPr>
          <p:cNvCxnSpPr/>
          <p:nvPr/>
        </p:nvCxnSpPr>
        <p:spPr>
          <a:xfrm>
            <a:off x="1047750" y="1245855"/>
            <a:ext cx="10134600" cy="0"/>
          </a:xfrm>
          <a:prstGeom prst="line">
            <a:avLst/>
          </a:prstGeom>
        </p:spPr>
        <p:style>
          <a:lnRef idx="3">
            <a:schemeClr val="dk1"/>
          </a:lnRef>
          <a:fillRef idx="0">
            <a:schemeClr val="dk1"/>
          </a:fillRef>
          <a:effectRef idx="2">
            <a:schemeClr val="dk1"/>
          </a:effectRef>
          <a:fontRef idx="minor">
            <a:schemeClr val="tx1"/>
          </a:fontRef>
        </p:style>
      </p:cxnSp>
      <p:sp>
        <p:nvSpPr>
          <p:cNvPr id="13" name="橢圓 12">
            <a:extLst>
              <a:ext uri="{FF2B5EF4-FFF2-40B4-BE49-F238E27FC236}">
                <a16:creationId xmlns:a16="http://schemas.microsoft.com/office/drawing/2014/main" id="{F881EC3E-6CEA-4483-9EE4-A8B9325213E6}"/>
              </a:ext>
            </a:extLst>
          </p:cNvPr>
          <p:cNvSpPr/>
          <p:nvPr/>
        </p:nvSpPr>
        <p:spPr>
          <a:xfrm>
            <a:off x="895350" y="1130595"/>
            <a:ext cx="266700" cy="27245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cxnSp>
        <p:nvCxnSpPr>
          <p:cNvPr id="14" name="直線接點 13">
            <a:extLst>
              <a:ext uri="{FF2B5EF4-FFF2-40B4-BE49-F238E27FC236}">
                <a16:creationId xmlns:a16="http://schemas.microsoft.com/office/drawing/2014/main" id="{3502E1D5-F550-44FC-A124-9177F1CD29C4}"/>
              </a:ext>
            </a:extLst>
          </p:cNvPr>
          <p:cNvCxnSpPr/>
          <p:nvPr/>
        </p:nvCxnSpPr>
        <p:spPr>
          <a:xfrm>
            <a:off x="1049154" y="1293395"/>
            <a:ext cx="10134600" cy="0"/>
          </a:xfrm>
          <a:prstGeom prst="line">
            <a:avLst/>
          </a:prstGeom>
        </p:spPr>
        <p:style>
          <a:lnRef idx="3">
            <a:schemeClr val="dk1"/>
          </a:lnRef>
          <a:fillRef idx="0">
            <a:schemeClr val="dk1"/>
          </a:fillRef>
          <a:effectRef idx="2">
            <a:schemeClr val="dk1"/>
          </a:effectRef>
          <a:fontRef idx="minor">
            <a:schemeClr val="tx1"/>
          </a:fontRef>
        </p:style>
      </p:cxnSp>
      <p:sp>
        <p:nvSpPr>
          <p:cNvPr id="15" name="內容版面配置區 2">
            <a:extLst>
              <a:ext uri="{FF2B5EF4-FFF2-40B4-BE49-F238E27FC236}">
                <a16:creationId xmlns:a16="http://schemas.microsoft.com/office/drawing/2014/main" id="{D5CA3D17-6F1E-443C-A6CF-7A78DB861AFC}"/>
              </a:ext>
            </a:extLst>
          </p:cNvPr>
          <p:cNvSpPr txBox="1">
            <a:spLocks/>
          </p:cNvSpPr>
          <p:nvPr/>
        </p:nvSpPr>
        <p:spPr>
          <a:xfrm>
            <a:off x="890621" y="2560282"/>
            <a:ext cx="5138072" cy="1995232"/>
          </a:xfrm>
          <a:prstGeom prst="rect">
            <a:avLst/>
          </a:prstGeom>
        </p:spPr>
        <p:txBody>
          <a:bodyPr vert="horz" lIns="91440" tIns="45720" rIns="91440" bIns="45720" rtlCol="0" anchor="ctr"/>
          <a:lstStyle>
            <a:defPPr>
              <a:defRPr lang="zh-C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514350" indent="-514350">
              <a:lnSpc>
                <a:spcPts val="5500"/>
              </a:lnSpc>
              <a:buFont typeface="標楷體" panose="03000509000000000000" pitchFamily="65" charset="-120"/>
              <a:buChar char="-"/>
            </a:pPr>
            <a:r>
              <a:rPr lang="zh-TW" altLang="en-US" sz="2000" dirty="0">
                <a:solidFill>
                  <a:schemeClr val="bg2">
                    <a:lumMod val="25000"/>
                  </a:schemeClr>
                </a:solidFill>
                <a:latin typeface="標楷體" panose="03000509000000000000" pitchFamily="65" charset="-120"/>
                <a:ea typeface="標楷體" panose="03000509000000000000" pitchFamily="65" charset="-120"/>
                <a:sym typeface="Wingdings" panose="05000000000000000000" pitchFamily="2" charset="2"/>
              </a:rPr>
              <a:t>需配合</a:t>
            </a:r>
            <a:r>
              <a:rPr lang="en-US" altLang="zh-TW" sz="2000" dirty="0">
                <a:solidFill>
                  <a:schemeClr val="bg2">
                    <a:lumMod val="25000"/>
                  </a:schemeClr>
                </a:solidFill>
                <a:latin typeface="標楷體" panose="03000509000000000000" pitchFamily="65" charset="-120"/>
                <a:ea typeface="標楷體" panose="03000509000000000000" pitchFamily="65" charset="-120"/>
                <a:sym typeface="Wingdings" panose="05000000000000000000" pitchFamily="2" charset="2"/>
              </a:rPr>
              <a:t>Browser Develop Tools</a:t>
            </a:r>
            <a:r>
              <a:rPr lang="zh-TW" altLang="en-US" sz="2000" dirty="0">
                <a:solidFill>
                  <a:schemeClr val="bg2">
                    <a:lumMod val="25000"/>
                  </a:schemeClr>
                </a:solidFill>
                <a:latin typeface="標楷體" panose="03000509000000000000" pitchFamily="65" charset="-120"/>
                <a:ea typeface="標楷體" panose="03000509000000000000" pitchFamily="65" charset="-120"/>
                <a:sym typeface="Wingdings" panose="05000000000000000000" pitchFamily="2" charset="2"/>
              </a:rPr>
              <a:t>操作</a:t>
            </a:r>
            <a:endParaRPr lang="en-US" altLang="zh-TW" sz="2000" dirty="0">
              <a:solidFill>
                <a:schemeClr val="bg2">
                  <a:lumMod val="25000"/>
                </a:schemeClr>
              </a:solidFill>
              <a:latin typeface="標楷體" panose="03000509000000000000" pitchFamily="65" charset="-120"/>
              <a:ea typeface="標楷體" panose="03000509000000000000" pitchFamily="65" charset="-120"/>
              <a:sym typeface="Wingdings" panose="05000000000000000000" pitchFamily="2" charset="2"/>
            </a:endParaRPr>
          </a:p>
          <a:p>
            <a:pPr marL="514350" indent="-514350">
              <a:lnSpc>
                <a:spcPts val="5500"/>
              </a:lnSpc>
              <a:buFont typeface="標楷體" panose="03000509000000000000" pitchFamily="65" charset="-120"/>
              <a:buChar char="-"/>
            </a:pPr>
            <a:r>
              <a:rPr lang="zh-TW" altLang="en-US" sz="2000" dirty="0">
                <a:solidFill>
                  <a:schemeClr val="bg2">
                    <a:lumMod val="25000"/>
                  </a:schemeClr>
                </a:solidFill>
                <a:latin typeface="標楷體" panose="03000509000000000000" pitchFamily="65" charset="-120"/>
                <a:ea typeface="標楷體" panose="03000509000000000000" pitchFamily="65" charset="-120"/>
                <a:sym typeface="Wingdings" panose="05000000000000000000" pitchFamily="2" charset="2"/>
              </a:rPr>
              <a:t>尋找有變化之元件來設計</a:t>
            </a:r>
            <a:r>
              <a:rPr lang="en-US" altLang="zh-TW" sz="2000" dirty="0">
                <a:solidFill>
                  <a:schemeClr val="bg2">
                    <a:lumMod val="25000"/>
                  </a:schemeClr>
                </a:solidFill>
                <a:latin typeface="標楷體" panose="03000509000000000000" pitchFamily="65" charset="-120"/>
                <a:ea typeface="標楷體" panose="03000509000000000000" pitchFamily="65" charset="-120"/>
                <a:sym typeface="Wingdings" panose="05000000000000000000" pitchFamily="2" charset="2"/>
              </a:rPr>
              <a:t>XPath</a:t>
            </a:r>
            <a:r>
              <a:rPr lang="zh-TW" altLang="en-US" sz="2000" dirty="0">
                <a:solidFill>
                  <a:schemeClr val="bg2">
                    <a:lumMod val="25000"/>
                  </a:schemeClr>
                </a:solidFill>
                <a:latin typeface="標楷體" panose="03000509000000000000" pitchFamily="65" charset="-120"/>
                <a:ea typeface="標楷體" panose="03000509000000000000" pitchFamily="65" charset="-120"/>
                <a:sym typeface="Wingdings" panose="05000000000000000000" pitchFamily="2" charset="2"/>
              </a:rPr>
              <a:t>條件</a:t>
            </a:r>
            <a:endParaRPr lang="en-US" altLang="zh-TW" sz="2000" dirty="0">
              <a:solidFill>
                <a:schemeClr val="bg2">
                  <a:lumMod val="25000"/>
                </a:schemeClr>
              </a:solidFill>
              <a:latin typeface="標楷體" panose="03000509000000000000" pitchFamily="65" charset="-120"/>
              <a:ea typeface="標楷體" panose="03000509000000000000" pitchFamily="65" charset="-120"/>
              <a:sym typeface="Wingdings" panose="05000000000000000000" pitchFamily="2" charset="2"/>
            </a:endParaRPr>
          </a:p>
        </p:txBody>
      </p:sp>
      <p:sp>
        <p:nvSpPr>
          <p:cNvPr id="16" name="矩形 15">
            <a:extLst>
              <a:ext uri="{FF2B5EF4-FFF2-40B4-BE49-F238E27FC236}">
                <a16:creationId xmlns:a16="http://schemas.microsoft.com/office/drawing/2014/main" id="{3D851FCE-C563-43D9-AE66-84C313487C3F}"/>
              </a:ext>
            </a:extLst>
          </p:cNvPr>
          <p:cNvSpPr/>
          <p:nvPr/>
        </p:nvSpPr>
        <p:spPr>
          <a:xfrm>
            <a:off x="8743871" y="1843513"/>
            <a:ext cx="380673" cy="325742"/>
          </a:xfrm>
          <a:prstGeom prst="rect">
            <a:avLst/>
          </a:prstGeom>
          <a:noFill/>
          <a:ln w="2857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矩形 17">
            <a:extLst>
              <a:ext uri="{FF2B5EF4-FFF2-40B4-BE49-F238E27FC236}">
                <a16:creationId xmlns:a16="http://schemas.microsoft.com/office/drawing/2014/main" id="{3F592676-0DC4-49B0-8854-2300C6E95A86}"/>
              </a:ext>
            </a:extLst>
          </p:cNvPr>
          <p:cNvSpPr/>
          <p:nvPr/>
        </p:nvSpPr>
        <p:spPr>
          <a:xfrm>
            <a:off x="8710198" y="3940843"/>
            <a:ext cx="380673" cy="325742"/>
          </a:xfrm>
          <a:prstGeom prst="rect">
            <a:avLst/>
          </a:prstGeom>
          <a:noFill/>
          <a:ln w="2857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7" name="圖片 16">
            <a:extLst>
              <a:ext uri="{FF2B5EF4-FFF2-40B4-BE49-F238E27FC236}">
                <a16:creationId xmlns:a16="http://schemas.microsoft.com/office/drawing/2014/main" id="{9A83B5AD-B201-4216-863D-E85E6E9BC341}"/>
              </a:ext>
            </a:extLst>
          </p:cNvPr>
          <p:cNvPicPr>
            <a:picLocks noChangeAspect="1"/>
          </p:cNvPicPr>
          <p:nvPr/>
        </p:nvPicPr>
        <p:blipFill rotWithShape="1">
          <a:blip r:embed="rId4"/>
          <a:srcRect l="409" t="24602" r="1907" b="35652"/>
          <a:stretch/>
        </p:blipFill>
        <p:spPr>
          <a:xfrm>
            <a:off x="6431692" y="5053030"/>
            <a:ext cx="5133480" cy="1398370"/>
          </a:xfrm>
          <a:prstGeom prst="rect">
            <a:avLst/>
          </a:prstGeom>
        </p:spPr>
      </p:pic>
      <p:sp>
        <p:nvSpPr>
          <p:cNvPr id="6" name="文字方塊 5">
            <a:extLst>
              <a:ext uri="{FF2B5EF4-FFF2-40B4-BE49-F238E27FC236}">
                <a16:creationId xmlns:a16="http://schemas.microsoft.com/office/drawing/2014/main" id="{D19F4941-C92B-4B7A-B57E-3AEF379254F6}"/>
              </a:ext>
            </a:extLst>
          </p:cNvPr>
          <p:cNvSpPr txBox="1"/>
          <p:nvPr/>
        </p:nvSpPr>
        <p:spPr>
          <a:xfrm>
            <a:off x="7444583" y="5408332"/>
            <a:ext cx="4120589" cy="338554"/>
          </a:xfrm>
          <a:prstGeom prst="rect">
            <a:avLst/>
          </a:prstGeom>
          <a:solidFill>
            <a:schemeClr val="bg1"/>
          </a:solidFill>
        </p:spPr>
        <p:txBody>
          <a:bodyPr wrap="square" rtlCol="0">
            <a:spAutoFit/>
          </a:bodyPr>
          <a:lstStyle/>
          <a:p>
            <a:r>
              <a:rPr lang="en-US" altLang="zh-TW" sz="1600" dirty="0">
                <a:latin typeface="Times New Roman" panose="02020603050405020304" pitchFamily="18" charset="0"/>
                <a:cs typeface="Times New Roman" panose="02020603050405020304" pitchFamily="18" charset="0"/>
              </a:rPr>
              <a:t>status-one</a:t>
            </a:r>
            <a:endParaRPr lang="zh-TW" altLang="en-US" sz="1600" dirty="0">
              <a:latin typeface="Times New Roman" panose="02020603050405020304" pitchFamily="18" charset="0"/>
              <a:cs typeface="Times New Roman" panose="02020603050405020304" pitchFamily="18" charset="0"/>
            </a:endParaRPr>
          </a:p>
        </p:txBody>
      </p:sp>
      <p:sp>
        <p:nvSpPr>
          <p:cNvPr id="19" name="文字方塊 18">
            <a:extLst>
              <a:ext uri="{FF2B5EF4-FFF2-40B4-BE49-F238E27FC236}">
                <a16:creationId xmlns:a16="http://schemas.microsoft.com/office/drawing/2014/main" id="{9DA80610-1D76-4168-B527-50FE668C28B3}"/>
              </a:ext>
            </a:extLst>
          </p:cNvPr>
          <p:cNvSpPr txBox="1"/>
          <p:nvPr/>
        </p:nvSpPr>
        <p:spPr>
          <a:xfrm>
            <a:off x="7444583" y="5777664"/>
            <a:ext cx="4120589" cy="338554"/>
          </a:xfrm>
          <a:prstGeom prst="rect">
            <a:avLst/>
          </a:prstGeom>
          <a:solidFill>
            <a:schemeClr val="bg1">
              <a:lumMod val="85000"/>
            </a:schemeClr>
          </a:solidFill>
        </p:spPr>
        <p:txBody>
          <a:bodyPr wrap="square" rtlCol="0">
            <a:spAutoFit/>
          </a:bodyPr>
          <a:lstStyle/>
          <a:p>
            <a:r>
              <a:rPr lang="en-US" altLang="zh-TW" sz="1600" dirty="0">
                <a:latin typeface="Times New Roman" panose="02020603050405020304" pitchFamily="18" charset="0"/>
                <a:cs typeface="Times New Roman" panose="02020603050405020304" pitchFamily="18" charset="0"/>
              </a:rPr>
              <a:t>status-two</a:t>
            </a:r>
            <a:endParaRPr lang="zh-TW" altLang="en-US" sz="1600" dirty="0">
              <a:latin typeface="Times New Roman" panose="02020603050405020304" pitchFamily="18" charset="0"/>
              <a:cs typeface="Times New Roman" panose="02020603050405020304" pitchFamily="18" charset="0"/>
            </a:endParaRPr>
          </a:p>
        </p:txBody>
      </p:sp>
      <p:sp>
        <p:nvSpPr>
          <p:cNvPr id="20" name="文字方塊 19">
            <a:extLst>
              <a:ext uri="{FF2B5EF4-FFF2-40B4-BE49-F238E27FC236}">
                <a16:creationId xmlns:a16="http://schemas.microsoft.com/office/drawing/2014/main" id="{1EFBAF91-3159-4867-AB67-21EF33C091B7}"/>
              </a:ext>
            </a:extLst>
          </p:cNvPr>
          <p:cNvSpPr txBox="1"/>
          <p:nvPr/>
        </p:nvSpPr>
        <p:spPr>
          <a:xfrm>
            <a:off x="7444583" y="6146996"/>
            <a:ext cx="4120589" cy="338554"/>
          </a:xfrm>
          <a:prstGeom prst="rect">
            <a:avLst/>
          </a:prstGeom>
          <a:solidFill>
            <a:schemeClr val="bg1"/>
          </a:solidFill>
        </p:spPr>
        <p:txBody>
          <a:bodyPr wrap="square" rtlCol="0">
            <a:spAutoFit/>
          </a:bodyPr>
          <a:lstStyle/>
          <a:p>
            <a:r>
              <a:rPr lang="en-US" altLang="zh-TW" sz="1600" dirty="0">
                <a:latin typeface="Times New Roman" panose="02020603050405020304" pitchFamily="18" charset="0"/>
                <a:cs typeface="Times New Roman" panose="02020603050405020304" pitchFamily="18" charset="0"/>
              </a:rPr>
              <a:t>[Diff] statue-</a:t>
            </a:r>
            <a:r>
              <a:rPr lang="en-US" altLang="zh-TW" sz="1600" dirty="0" err="1">
                <a:highlight>
                  <a:srgbClr val="FF0000"/>
                </a:highlight>
                <a:latin typeface="Times New Roman" panose="02020603050405020304" pitchFamily="18" charset="0"/>
                <a:cs typeface="Times New Roman" panose="02020603050405020304" pitchFamily="18" charset="0"/>
              </a:rPr>
              <a:t>one</a:t>
            </a:r>
            <a:r>
              <a:rPr lang="en-US" altLang="zh-TW" sz="1600" dirty="0" err="1">
                <a:highlight>
                  <a:srgbClr val="00FF00"/>
                </a:highlight>
                <a:latin typeface="Times New Roman" panose="02020603050405020304" pitchFamily="18" charset="0"/>
                <a:cs typeface="Times New Roman" panose="02020603050405020304" pitchFamily="18" charset="0"/>
              </a:rPr>
              <a:t>two</a:t>
            </a:r>
            <a:endParaRPr lang="zh-TW" altLang="en-US" sz="1600" dirty="0">
              <a:highlight>
                <a:srgbClr val="00FF00"/>
              </a:highlight>
              <a:latin typeface="Times New Roman" panose="02020603050405020304" pitchFamily="18" charset="0"/>
              <a:cs typeface="Times New Roman" panose="02020603050405020304" pitchFamily="18" charset="0"/>
            </a:endParaRPr>
          </a:p>
        </p:txBody>
      </p:sp>
      <p:sp>
        <p:nvSpPr>
          <p:cNvPr id="12" name="投影片編號版面配置區 11">
            <a:extLst>
              <a:ext uri="{FF2B5EF4-FFF2-40B4-BE49-F238E27FC236}">
                <a16:creationId xmlns:a16="http://schemas.microsoft.com/office/drawing/2014/main" id="{4A27725A-7685-4972-A993-5E18DB8235FC}"/>
              </a:ext>
            </a:extLst>
          </p:cNvPr>
          <p:cNvSpPr>
            <a:spLocks noGrp="1"/>
          </p:cNvSpPr>
          <p:nvPr>
            <p:ph type="sldNum" sz="quarter" idx="12"/>
          </p:nvPr>
        </p:nvSpPr>
        <p:spPr/>
        <p:txBody>
          <a:bodyPr/>
          <a:lstStyle/>
          <a:p>
            <a:fld id="{997B4A21-C178-4EF4-9692-581FD3539F5E}" type="slidenum">
              <a:rPr lang="zh-CN" altLang="en-US" smtClean="0"/>
              <a:t>16</a:t>
            </a:fld>
            <a:endParaRPr lang="zh-CN" altLang="en-US"/>
          </a:p>
        </p:txBody>
      </p:sp>
    </p:spTree>
    <p:extLst>
      <p:ext uri="{BB962C8B-B14F-4D97-AF65-F5344CB8AC3E}">
        <p14:creationId xmlns:p14="http://schemas.microsoft.com/office/powerpoint/2010/main" val="42512774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任意多边形: 形状 6"/>
          <p:cNvSpPr/>
          <p:nvPr/>
        </p:nvSpPr>
        <p:spPr bwMode="auto">
          <a:xfrm>
            <a:off x="0" y="6296025"/>
            <a:ext cx="12192000" cy="561378"/>
          </a:xfrm>
          <a:custGeom>
            <a:avLst/>
            <a:gdLst>
              <a:gd name="connsiteX0" fmla="*/ 2457949 w 12192000"/>
              <a:gd name="connsiteY0" fmla="*/ 0 h 1012232"/>
              <a:gd name="connsiteX1" fmla="*/ 9057549 w 12192000"/>
              <a:gd name="connsiteY1" fmla="*/ 610553 h 1012232"/>
              <a:gd name="connsiteX2" fmla="*/ 12192000 w 12192000"/>
              <a:gd name="connsiteY2" fmla="*/ 305277 h 1012232"/>
              <a:gd name="connsiteX3" fmla="*/ 12192000 w 12192000"/>
              <a:gd name="connsiteY3" fmla="*/ 1012232 h 1012232"/>
              <a:gd name="connsiteX4" fmla="*/ 114300 w 12192000"/>
              <a:gd name="connsiteY4" fmla="*/ 1012232 h 1012232"/>
              <a:gd name="connsiteX5" fmla="*/ 0 w 12192000"/>
              <a:gd name="connsiteY5" fmla="*/ 1012232 h 1012232"/>
              <a:gd name="connsiteX6" fmla="*/ 0 w 12192000"/>
              <a:gd name="connsiteY6" fmla="*/ 160434 h 1012232"/>
              <a:gd name="connsiteX7" fmla="*/ 270087 w 12192000"/>
              <a:gd name="connsiteY7" fmla="*/ 129128 h 1012232"/>
              <a:gd name="connsiteX8" fmla="*/ 2457949 w 12192000"/>
              <a:gd name="connsiteY8" fmla="*/ 0 h 1012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1012232">
                <a:moveTo>
                  <a:pt x="2457949" y="0"/>
                </a:moveTo>
                <a:cubicBezTo>
                  <a:pt x="4506845" y="0"/>
                  <a:pt x="7360920" y="610553"/>
                  <a:pt x="9057549" y="610553"/>
                </a:cubicBezTo>
                <a:cubicBezTo>
                  <a:pt x="10754179" y="610553"/>
                  <a:pt x="12192000" y="305277"/>
                  <a:pt x="12192000" y="305277"/>
                </a:cubicBezTo>
                <a:cubicBezTo>
                  <a:pt x="12192000" y="1012232"/>
                  <a:pt x="12192000" y="1012232"/>
                  <a:pt x="12192000" y="1012232"/>
                </a:cubicBezTo>
                <a:cubicBezTo>
                  <a:pt x="5290457" y="1012232"/>
                  <a:pt x="1839686" y="1012232"/>
                  <a:pt x="114300" y="1012232"/>
                </a:cubicBezTo>
                <a:lnTo>
                  <a:pt x="0" y="1012232"/>
                </a:lnTo>
                <a:lnTo>
                  <a:pt x="0" y="160434"/>
                </a:lnTo>
                <a:lnTo>
                  <a:pt x="270087" y="129128"/>
                </a:lnTo>
                <a:cubicBezTo>
                  <a:pt x="925321" y="57390"/>
                  <a:pt x="1689613" y="0"/>
                  <a:pt x="2457949" y="0"/>
                </a:cubicBezTo>
                <a:close/>
              </a:path>
            </a:pathLst>
          </a:custGeom>
          <a:solidFill>
            <a:srgbClr val="52618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dirty="0">
              <a:solidFill>
                <a:schemeClr val="lt1"/>
              </a:solidFill>
              <a:latin typeface="Arial" panose="020B0604020202020204" pitchFamily="34" charset="0"/>
              <a:ea typeface="思源黑体 CN Normal" panose="020B0400000000000000" pitchFamily="34" charset="-122"/>
              <a:sym typeface="Arial" panose="020B0604020202020204" pitchFamily="34" charset="0"/>
            </a:endParaRPr>
          </a:p>
        </p:txBody>
      </p:sp>
      <p:sp>
        <p:nvSpPr>
          <p:cNvPr id="2" name="文字方塊 1">
            <a:extLst>
              <a:ext uri="{FF2B5EF4-FFF2-40B4-BE49-F238E27FC236}">
                <a16:creationId xmlns:a16="http://schemas.microsoft.com/office/drawing/2014/main" id="{1C32014D-4ED5-4C1A-A659-FFB1D14AF0CC}"/>
              </a:ext>
            </a:extLst>
          </p:cNvPr>
          <p:cNvSpPr txBox="1"/>
          <p:nvPr/>
        </p:nvSpPr>
        <p:spPr>
          <a:xfrm>
            <a:off x="516256" y="6451400"/>
            <a:ext cx="4274819" cy="307777"/>
          </a:xfrm>
          <a:prstGeom prst="rect">
            <a:avLst/>
          </a:prstGeom>
          <a:noFill/>
        </p:spPr>
        <p:txBody>
          <a:bodyPr wrap="square" rtlCol="0">
            <a:spAutoFit/>
          </a:bodyPr>
          <a:lstStyle/>
          <a:p>
            <a:r>
              <a:rPr lang="en-US" altLang="zh-TW" sz="1400" dirty="0">
                <a:solidFill>
                  <a:schemeClr val="bg1"/>
                </a:solidFill>
                <a:latin typeface="Times New Roman" panose="02020603050405020304" pitchFamily="18" charset="0"/>
                <a:cs typeface="Times New Roman" panose="02020603050405020304" pitchFamily="18" charset="0"/>
              </a:rPr>
              <a:t>Computer and Storage System Laboratory, CSS Lab</a:t>
            </a:r>
            <a:endParaRPr lang="zh-TW" altLang="en-US" sz="1400" dirty="0">
              <a:solidFill>
                <a:schemeClr val="bg1"/>
              </a:solidFill>
              <a:latin typeface="Times New Roman" panose="02020603050405020304" pitchFamily="18" charset="0"/>
              <a:cs typeface="Times New Roman" panose="02020603050405020304" pitchFamily="18" charset="0"/>
            </a:endParaRPr>
          </a:p>
        </p:txBody>
      </p:sp>
      <p:sp>
        <p:nvSpPr>
          <p:cNvPr id="10" name="文字方塊 9">
            <a:extLst>
              <a:ext uri="{FF2B5EF4-FFF2-40B4-BE49-F238E27FC236}">
                <a16:creationId xmlns:a16="http://schemas.microsoft.com/office/drawing/2014/main" id="{DFA25AA4-E445-4FDA-A07A-059B57155041}"/>
              </a:ext>
            </a:extLst>
          </p:cNvPr>
          <p:cNvSpPr txBox="1"/>
          <p:nvPr/>
        </p:nvSpPr>
        <p:spPr>
          <a:xfrm>
            <a:off x="8402249" y="989825"/>
            <a:ext cx="2780101" cy="276999"/>
          </a:xfrm>
          <a:prstGeom prst="rect">
            <a:avLst/>
          </a:prstGeom>
          <a:noFill/>
        </p:spPr>
        <p:txBody>
          <a:bodyPr wrap="square" rtlCol="0">
            <a:spAutoFit/>
          </a:bodyPr>
          <a:lstStyle/>
          <a:p>
            <a:r>
              <a:rPr lang="en-US" altLang="zh-TW" sz="1200" b="1" dirty="0">
                <a:latin typeface="標楷體" panose="03000509000000000000" pitchFamily="65" charset="-120"/>
                <a:ea typeface="標楷體" panose="03000509000000000000" pitchFamily="65" charset="-120"/>
              </a:rPr>
              <a:t>HTML</a:t>
            </a:r>
            <a:r>
              <a:rPr lang="zh-TW" altLang="en-US" sz="1200" b="1" dirty="0">
                <a:latin typeface="標楷體" panose="03000509000000000000" pitchFamily="65" charset="-120"/>
                <a:ea typeface="標楷體" panose="03000509000000000000" pitchFamily="65" charset="-120"/>
              </a:rPr>
              <a:t>比對之瀏覽器擴充元件設計與實作</a:t>
            </a:r>
          </a:p>
        </p:txBody>
      </p:sp>
      <p:cxnSp>
        <p:nvCxnSpPr>
          <p:cNvPr id="11" name="直線接點 10">
            <a:extLst>
              <a:ext uri="{FF2B5EF4-FFF2-40B4-BE49-F238E27FC236}">
                <a16:creationId xmlns:a16="http://schemas.microsoft.com/office/drawing/2014/main" id="{29BE97D7-AF3F-4CB6-98E1-7D0C9C613097}"/>
              </a:ext>
            </a:extLst>
          </p:cNvPr>
          <p:cNvCxnSpPr/>
          <p:nvPr/>
        </p:nvCxnSpPr>
        <p:spPr>
          <a:xfrm>
            <a:off x="1047750" y="1245855"/>
            <a:ext cx="10134600" cy="0"/>
          </a:xfrm>
          <a:prstGeom prst="line">
            <a:avLst/>
          </a:prstGeom>
        </p:spPr>
        <p:style>
          <a:lnRef idx="3">
            <a:schemeClr val="dk1"/>
          </a:lnRef>
          <a:fillRef idx="0">
            <a:schemeClr val="dk1"/>
          </a:fillRef>
          <a:effectRef idx="2">
            <a:schemeClr val="dk1"/>
          </a:effectRef>
          <a:fontRef idx="minor">
            <a:schemeClr val="tx1"/>
          </a:fontRef>
        </p:style>
      </p:cxnSp>
      <p:sp>
        <p:nvSpPr>
          <p:cNvPr id="13" name="橢圓 12">
            <a:extLst>
              <a:ext uri="{FF2B5EF4-FFF2-40B4-BE49-F238E27FC236}">
                <a16:creationId xmlns:a16="http://schemas.microsoft.com/office/drawing/2014/main" id="{92D3DBF0-C811-49BA-A3D9-2E1832EAF1F2}"/>
              </a:ext>
            </a:extLst>
          </p:cNvPr>
          <p:cNvSpPr/>
          <p:nvPr/>
        </p:nvSpPr>
        <p:spPr>
          <a:xfrm>
            <a:off x="895350" y="1130595"/>
            <a:ext cx="266700" cy="27245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cxnSp>
        <p:nvCxnSpPr>
          <p:cNvPr id="14" name="直線接點 13">
            <a:extLst>
              <a:ext uri="{FF2B5EF4-FFF2-40B4-BE49-F238E27FC236}">
                <a16:creationId xmlns:a16="http://schemas.microsoft.com/office/drawing/2014/main" id="{CA7763AC-9681-4544-BE27-F6BA31849481}"/>
              </a:ext>
            </a:extLst>
          </p:cNvPr>
          <p:cNvCxnSpPr/>
          <p:nvPr/>
        </p:nvCxnSpPr>
        <p:spPr>
          <a:xfrm>
            <a:off x="1049154" y="1293395"/>
            <a:ext cx="10134600" cy="0"/>
          </a:xfrm>
          <a:prstGeom prst="line">
            <a:avLst/>
          </a:prstGeom>
        </p:spPr>
        <p:style>
          <a:lnRef idx="3">
            <a:schemeClr val="dk1"/>
          </a:lnRef>
          <a:fillRef idx="0">
            <a:schemeClr val="dk1"/>
          </a:fillRef>
          <a:effectRef idx="2">
            <a:schemeClr val="dk1"/>
          </a:effectRef>
          <a:fontRef idx="minor">
            <a:schemeClr val="tx1"/>
          </a:fontRef>
        </p:style>
      </p:cxnSp>
      <p:sp>
        <p:nvSpPr>
          <p:cNvPr id="16" name="矩形 15">
            <a:extLst>
              <a:ext uri="{FF2B5EF4-FFF2-40B4-BE49-F238E27FC236}">
                <a16:creationId xmlns:a16="http://schemas.microsoft.com/office/drawing/2014/main" id="{E82F4884-C383-4AE1-8098-DDB49CA892B1}"/>
              </a:ext>
            </a:extLst>
          </p:cNvPr>
          <p:cNvSpPr/>
          <p:nvPr/>
        </p:nvSpPr>
        <p:spPr>
          <a:xfrm>
            <a:off x="4862176" y="320519"/>
            <a:ext cx="2467648" cy="769441"/>
          </a:xfrm>
          <a:prstGeom prst="rect">
            <a:avLst/>
          </a:prstGeom>
        </p:spPr>
        <p:txBody>
          <a:bodyPr wrap="square">
            <a:spAutoFit/>
          </a:bodyPr>
          <a:lstStyle/>
          <a:p>
            <a:r>
              <a:rPr lang="zh-TW" altLang="en-US" sz="4400" dirty="0">
                <a:solidFill>
                  <a:schemeClr val="tx1">
                    <a:lumMod val="75000"/>
                    <a:lumOff val="25000"/>
                  </a:schemeClr>
                </a:solidFill>
                <a:effectLst>
                  <a:outerShdw blurRad="38100" dist="38100" dir="2700000" algn="tl">
                    <a:srgbClr val="000000">
                      <a:alpha val="43137"/>
                    </a:srgbClr>
                  </a:outerShdw>
                </a:effectLst>
                <a:latin typeface="標楷體" panose="03000509000000000000" pitchFamily="65" charset="-120"/>
                <a:ea typeface="標楷體" panose="03000509000000000000" pitchFamily="65" charset="-120"/>
              </a:rPr>
              <a:t>系統架構</a:t>
            </a:r>
          </a:p>
        </p:txBody>
      </p:sp>
      <p:pic>
        <p:nvPicPr>
          <p:cNvPr id="4" name="圖片 3">
            <a:extLst>
              <a:ext uri="{FF2B5EF4-FFF2-40B4-BE49-F238E27FC236}">
                <a16:creationId xmlns:a16="http://schemas.microsoft.com/office/drawing/2014/main" id="{23F2651F-08BC-4C32-B7A6-1FD0775A36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0212" y="2579975"/>
            <a:ext cx="8791575" cy="2695575"/>
          </a:xfrm>
          <a:prstGeom prst="rect">
            <a:avLst/>
          </a:prstGeom>
          <a:ln w="19050">
            <a:solidFill>
              <a:schemeClr val="tx1"/>
            </a:solidFill>
          </a:ln>
        </p:spPr>
      </p:pic>
      <p:sp>
        <p:nvSpPr>
          <p:cNvPr id="15" name="矩形 14">
            <a:extLst>
              <a:ext uri="{FF2B5EF4-FFF2-40B4-BE49-F238E27FC236}">
                <a16:creationId xmlns:a16="http://schemas.microsoft.com/office/drawing/2014/main" id="{02D2A909-E13F-42E9-AD80-1E6318B23837}"/>
              </a:ext>
            </a:extLst>
          </p:cNvPr>
          <p:cNvSpPr/>
          <p:nvPr/>
        </p:nvSpPr>
        <p:spPr>
          <a:xfrm>
            <a:off x="7155339" y="2376539"/>
            <a:ext cx="1643363" cy="1153174"/>
          </a:xfrm>
          <a:prstGeom prst="rect">
            <a:avLst/>
          </a:prstGeom>
          <a:noFill/>
          <a:ln w="76200">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投影片編號版面配置區 5">
            <a:extLst>
              <a:ext uri="{FF2B5EF4-FFF2-40B4-BE49-F238E27FC236}">
                <a16:creationId xmlns:a16="http://schemas.microsoft.com/office/drawing/2014/main" id="{A065AC48-B81D-44E2-9B02-41BAD773304F}"/>
              </a:ext>
            </a:extLst>
          </p:cNvPr>
          <p:cNvSpPr>
            <a:spLocks noGrp="1"/>
          </p:cNvSpPr>
          <p:nvPr>
            <p:ph type="sldNum" sz="quarter" idx="12"/>
          </p:nvPr>
        </p:nvSpPr>
        <p:spPr/>
        <p:txBody>
          <a:bodyPr/>
          <a:lstStyle/>
          <a:p>
            <a:fld id="{997B4A21-C178-4EF4-9692-581FD3539F5E}" type="slidenum">
              <a:rPr lang="zh-CN" altLang="en-US" smtClean="0"/>
              <a:t>17</a:t>
            </a:fld>
            <a:endParaRPr lang="zh-CN" altLang="en-US"/>
          </a:p>
        </p:txBody>
      </p:sp>
    </p:spTree>
    <p:extLst>
      <p:ext uri="{BB962C8B-B14F-4D97-AF65-F5344CB8AC3E}">
        <p14:creationId xmlns:p14="http://schemas.microsoft.com/office/powerpoint/2010/main" val="10220597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任意多边形: 形状 6"/>
          <p:cNvSpPr/>
          <p:nvPr/>
        </p:nvSpPr>
        <p:spPr bwMode="auto">
          <a:xfrm>
            <a:off x="0" y="6296025"/>
            <a:ext cx="12192000" cy="561378"/>
          </a:xfrm>
          <a:custGeom>
            <a:avLst/>
            <a:gdLst>
              <a:gd name="connsiteX0" fmla="*/ 2457949 w 12192000"/>
              <a:gd name="connsiteY0" fmla="*/ 0 h 1012232"/>
              <a:gd name="connsiteX1" fmla="*/ 9057549 w 12192000"/>
              <a:gd name="connsiteY1" fmla="*/ 610553 h 1012232"/>
              <a:gd name="connsiteX2" fmla="*/ 12192000 w 12192000"/>
              <a:gd name="connsiteY2" fmla="*/ 305277 h 1012232"/>
              <a:gd name="connsiteX3" fmla="*/ 12192000 w 12192000"/>
              <a:gd name="connsiteY3" fmla="*/ 1012232 h 1012232"/>
              <a:gd name="connsiteX4" fmla="*/ 114300 w 12192000"/>
              <a:gd name="connsiteY4" fmla="*/ 1012232 h 1012232"/>
              <a:gd name="connsiteX5" fmla="*/ 0 w 12192000"/>
              <a:gd name="connsiteY5" fmla="*/ 1012232 h 1012232"/>
              <a:gd name="connsiteX6" fmla="*/ 0 w 12192000"/>
              <a:gd name="connsiteY6" fmla="*/ 160434 h 1012232"/>
              <a:gd name="connsiteX7" fmla="*/ 270087 w 12192000"/>
              <a:gd name="connsiteY7" fmla="*/ 129128 h 1012232"/>
              <a:gd name="connsiteX8" fmla="*/ 2457949 w 12192000"/>
              <a:gd name="connsiteY8" fmla="*/ 0 h 1012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1012232">
                <a:moveTo>
                  <a:pt x="2457949" y="0"/>
                </a:moveTo>
                <a:cubicBezTo>
                  <a:pt x="4506845" y="0"/>
                  <a:pt x="7360920" y="610553"/>
                  <a:pt x="9057549" y="610553"/>
                </a:cubicBezTo>
                <a:cubicBezTo>
                  <a:pt x="10754179" y="610553"/>
                  <a:pt x="12192000" y="305277"/>
                  <a:pt x="12192000" y="305277"/>
                </a:cubicBezTo>
                <a:cubicBezTo>
                  <a:pt x="12192000" y="1012232"/>
                  <a:pt x="12192000" y="1012232"/>
                  <a:pt x="12192000" y="1012232"/>
                </a:cubicBezTo>
                <a:cubicBezTo>
                  <a:pt x="5290457" y="1012232"/>
                  <a:pt x="1839686" y="1012232"/>
                  <a:pt x="114300" y="1012232"/>
                </a:cubicBezTo>
                <a:lnTo>
                  <a:pt x="0" y="1012232"/>
                </a:lnTo>
                <a:lnTo>
                  <a:pt x="0" y="160434"/>
                </a:lnTo>
                <a:lnTo>
                  <a:pt x="270087" y="129128"/>
                </a:lnTo>
                <a:cubicBezTo>
                  <a:pt x="925321" y="57390"/>
                  <a:pt x="1689613" y="0"/>
                  <a:pt x="2457949" y="0"/>
                </a:cubicBezTo>
                <a:close/>
              </a:path>
            </a:pathLst>
          </a:custGeom>
          <a:solidFill>
            <a:srgbClr val="52618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dirty="0">
              <a:solidFill>
                <a:schemeClr val="lt1"/>
              </a:solidFill>
              <a:latin typeface="Arial" panose="020B0604020202020204" pitchFamily="34" charset="0"/>
              <a:ea typeface="思源黑体 CN Normal" panose="020B0400000000000000" pitchFamily="34" charset="-122"/>
              <a:sym typeface="Arial" panose="020B0604020202020204" pitchFamily="34" charset="0"/>
            </a:endParaRPr>
          </a:p>
        </p:txBody>
      </p:sp>
      <p:sp>
        <p:nvSpPr>
          <p:cNvPr id="2" name="文字方塊 1">
            <a:extLst>
              <a:ext uri="{FF2B5EF4-FFF2-40B4-BE49-F238E27FC236}">
                <a16:creationId xmlns:a16="http://schemas.microsoft.com/office/drawing/2014/main" id="{1C32014D-4ED5-4C1A-A659-FFB1D14AF0CC}"/>
              </a:ext>
            </a:extLst>
          </p:cNvPr>
          <p:cNvSpPr txBox="1"/>
          <p:nvPr/>
        </p:nvSpPr>
        <p:spPr>
          <a:xfrm>
            <a:off x="516256" y="6451400"/>
            <a:ext cx="4274819" cy="307777"/>
          </a:xfrm>
          <a:prstGeom prst="rect">
            <a:avLst/>
          </a:prstGeom>
          <a:noFill/>
        </p:spPr>
        <p:txBody>
          <a:bodyPr wrap="square" rtlCol="0">
            <a:spAutoFit/>
          </a:bodyPr>
          <a:lstStyle/>
          <a:p>
            <a:r>
              <a:rPr lang="en-US" altLang="zh-TW" sz="1400" dirty="0">
                <a:solidFill>
                  <a:schemeClr val="bg1"/>
                </a:solidFill>
                <a:latin typeface="Times New Roman" panose="02020603050405020304" pitchFamily="18" charset="0"/>
                <a:cs typeface="Times New Roman" panose="02020603050405020304" pitchFamily="18" charset="0"/>
              </a:rPr>
              <a:t>Computer and Storage System Laboratory, CSS Lab</a:t>
            </a:r>
            <a:endParaRPr lang="zh-TW" altLang="en-US" sz="1400" dirty="0">
              <a:solidFill>
                <a:schemeClr val="bg1"/>
              </a:solidFill>
              <a:latin typeface="Times New Roman" panose="02020603050405020304" pitchFamily="18" charset="0"/>
              <a:cs typeface="Times New Roman" panose="02020603050405020304" pitchFamily="18" charset="0"/>
            </a:endParaRPr>
          </a:p>
        </p:txBody>
      </p:sp>
      <p:sp>
        <p:nvSpPr>
          <p:cNvPr id="10" name="文字方塊 9">
            <a:extLst>
              <a:ext uri="{FF2B5EF4-FFF2-40B4-BE49-F238E27FC236}">
                <a16:creationId xmlns:a16="http://schemas.microsoft.com/office/drawing/2014/main" id="{DFA25AA4-E445-4FDA-A07A-059B57155041}"/>
              </a:ext>
            </a:extLst>
          </p:cNvPr>
          <p:cNvSpPr txBox="1"/>
          <p:nvPr/>
        </p:nvSpPr>
        <p:spPr>
          <a:xfrm>
            <a:off x="8402249" y="989825"/>
            <a:ext cx="2780101" cy="276999"/>
          </a:xfrm>
          <a:prstGeom prst="rect">
            <a:avLst/>
          </a:prstGeom>
          <a:noFill/>
        </p:spPr>
        <p:txBody>
          <a:bodyPr wrap="square" rtlCol="0">
            <a:spAutoFit/>
          </a:bodyPr>
          <a:lstStyle/>
          <a:p>
            <a:r>
              <a:rPr lang="en-US" altLang="zh-TW" sz="1200" b="1" dirty="0">
                <a:latin typeface="標楷體" panose="03000509000000000000" pitchFamily="65" charset="-120"/>
                <a:ea typeface="標楷體" panose="03000509000000000000" pitchFamily="65" charset="-120"/>
              </a:rPr>
              <a:t>HTML</a:t>
            </a:r>
            <a:r>
              <a:rPr lang="zh-TW" altLang="en-US" sz="1200" b="1" dirty="0">
                <a:latin typeface="標楷體" panose="03000509000000000000" pitchFamily="65" charset="-120"/>
                <a:ea typeface="標楷體" panose="03000509000000000000" pitchFamily="65" charset="-120"/>
              </a:rPr>
              <a:t>比對之瀏覽器擴充元件設計與實作</a:t>
            </a:r>
          </a:p>
        </p:txBody>
      </p:sp>
      <p:cxnSp>
        <p:nvCxnSpPr>
          <p:cNvPr id="11" name="直線接點 10">
            <a:extLst>
              <a:ext uri="{FF2B5EF4-FFF2-40B4-BE49-F238E27FC236}">
                <a16:creationId xmlns:a16="http://schemas.microsoft.com/office/drawing/2014/main" id="{29BE97D7-AF3F-4CB6-98E1-7D0C9C613097}"/>
              </a:ext>
            </a:extLst>
          </p:cNvPr>
          <p:cNvCxnSpPr/>
          <p:nvPr/>
        </p:nvCxnSpPr>
        <p:spPr>
          <a:xfrm>
            <a:off x="1047750" y="1245855"/>
            <a:ext cx="10134600" cy="0"/>
          </a:xfrm>
          <a:prstGeom prst="line">
            <a:avLst/>
          </a:prstGeom>
        </p:spPr>
        <p:style>
          <a:lnRef idx="3">
            <a:schemeClr val="dk1"/>
          </a:lnRef>
          <a:fillRef idx="0">
            <a:schemeClr val="dk1"/>
          </a:fillRef>
          <a:effectRef idx="2">
            <a:schemeClr val="dk1"/>
          </a:effectRef>
          <a:fontRef idx="minor">
            <a:schemeClr val="tx1"/>
          </a:fontRef>
        </p:style>
      </p:cxnSp>
      <p:sp>
        <p:nvSpPr>
          <p:cNvPr id="13" name="橢圓 12">
            <a:extLst>
              <a:ext uri="{FF2B5EF4-FFF2-40B4-BE49-F238E27FC236}">
                <a16:creationId xmlns:a16="http://schemas.microsoft.com/office/drawing/2014/main" id="{92D3DBF0-C811-49BA-A3D9-2E1832EAF1F2}"/>
              </a:ext>
            </a:extLst>
          </p:cNvPr>
          <p:cNvSpPr/>
          <p:nvPr/>
        </p:nvSpPr>
        <p:spPr>
          <a:xfrm>
            <a:off x="895350" y="1130595"/>
            <a:ext cx="266700" cy="27245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cxnSp>
        <p:nvCxnSpPr>
          <p:cNvPr id="14" name="直線接點 13">
            <a:extLst>
              <a:ext uri="{FF2B5EF4-FFF2-40B4-BE49-F238E27FC236}">
                <a16:creationId xmlns:a16="http://schemas.microsoft.com/office/drawing/2014/main" id="{CA7763AC-9681-4544-BE27-F6BA31849481}"/>
              </a:ext>
            </a:extLst>
          </p:cNvPr>
          <p:cNvCxnSpPr/>
          <p:nvPr/>
        </p:nvCxnSpPr>
        <p:spPr>
          <a:xfrm>
            <a:off x="1049154" y="1293395"/>
            <a:ext cx="10134600" cy="0"/>
          </a:xfrm>
          <a:prstGeom prst="line">
            <a:avLst/>
          </a:prstGeom>
        </p:spPr>
        <p:style>
          <a:lnRef idx="3">
            <a:schemeClr val="dk1"/>
          </a:lnRef>
          <a:fillRef idx="0">
            <a:schemeClr val="dk1"/>
          </a:fillRef>
          <a:effectRef idx="2">
            <a:schemeClr val="dk1"/>
          </a:effectRef>
          <a:fontRef idx="minor">
            <a:schemeClr val="tx1"/>
          </a:fontRef>
        </p:style>
      </p:cxnSp>
      <p:sp>
        <p:nvSpPr>
          <p:cNvPr id="16" name="矩形 15">
            <a:extLst>
              <a:ext uri="{FF2B5EF4-FFF2-40B4-BE49-F238E27FC236}">
                <a16:creationId xmlns:a16="http://schemas.microsoft.com/office/drawing/2014/main" id="{E82F4884-C383-4AE1-8098-DDB49CA892B1}"/>
              </a:ext>
            </a:extLst>
          </p:cNvPr>
          <p:cNvSpPr/>
          <p:nvPr/>
        </p:nvSpPr>
        <p:spPr>
          <a:xfrm>
            <a:off x="4885472" y="320519"/>
            <a:ext cx="2421053" cy="769441"/>
          </a:xfrm>
          <a:prstGeom prst="rect">
            <a:avLst/>
          </a:prstGeom>
        </p:spPr>
        <p:txBody>
          <a:bodyPr wrap="square">
            <a:spAutoFit/>
          </a:bodyPr>
          <a:lstStyle/>
          <a:p>
            <a:r>
              <a:rPr lang="en-US" altLang="zh-TW" sz="4400" dirty="0">
                <a:solidFill>
                  <a:schemeClr val="tx1">
                    <a:lumMod val="75000"/>
                    <a:lumOff val="25000"/>
                  </a:schemeClr>
                </a:solidFill>
                <a:effectLst>
                  <a:outerShdw blurRad="38100" dist="38100" dir="2700000" algn="tl">
                    <a:srgbClr val="000000">
                      <a:alpha val="43137"/>
                    </a:srgbClr>
                  </a:outerShdw>
                </a:effectLst>
                <a:latin typeface="標楷體" panose="03000509000000000000" pitchFamily="65" charset="-120"/>
                <a:ea typeface="標楷體" panose="03000509000000000000" pitchFamily="65" charset="-120"/>
              </a:rPr>
              <a:t>HTML</a:t>
            </a:r>
            <a:r>
              <a:rPr lang="zh-TW" altLang="en-US" sz="4400" dirty="0">
                <a:solidFill>
                  <a:schemeClr val="tx1">
                    <a:lumMod val="75000"/>
                    <a:lumOff val="25000"/>
                  </a:schemeClr>
                </a:solidFill>
                <a:effectLst>
                  <a:outerShdw blurRad="38100" dist="38100" dir="2700000" algn="tl">
                    <a:srgbClr val="000000">
                      <a:alpha val="43137"/>
                    </a:srgbClr>
                  </a:outerShdw>
                </a:effectLst>
                <a:latin typeface="標楷體" panose="03000509000000000000" pitchFamily="65" charset="-120"/>
                <a:ea typeface="標楷體" panose="03000509000000000000" pitchFamily="65" charset="-120"/>
              </a:rPr>
              <a:t>比對</a:t>
            </a:r>
          </a:p>
        </p:txBody>
      </p:sp>
      <p:sp>
        <p:nvSpPr>
          <p:cNvPr id="12" name="內容版面配置區 2">
            <a:extLst>
              <a:ext uri="{FF2B5EF4-FFF2-40B4-BE49-F238E27FC236}">
                <a16:creationId xmlns:a16="http://schemas.microsoft.com/office/drawing/2014/main" id="{4152691C-3C8C-452F-806D-9E1E0B3C0D0C}"/>
              </a:ext>
            </a:extLst>
          </p:cNvPr>
          <p:cNvSpPr txBox="1">
            <a:spLocks/>
          </p:cNvSpPr>
          <p:nvPr/>
        </p:nvSpPr>
        <p:spPr>
          <a:xfrm>
            <a:off x="330808" y="2977902"/>
            <a:ext cx="4358667" cy="1743275"/>
          </a:xfrm>
          <a:prstGeom prst="rect">
            <a:avLst/>
          </a:prstGeom>
        </p:spPr>
        <p:txBody>
          <a:bodyPr vert="horz" lIns="91440" tIns="45720" rIns="91440" bIns="45720" rtlCol="0" anchor="ctr"/>
          <a:lstStyle>
            <a:defPPr>
              <a:defRPr lang="zh-C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514350" indent="-514350">
              <a:lnSpc>
                <a:spcPts val="5500"/>
              </a:lnSpc>
              <a:buFont typeface="標楷體" panose="03000509000000000000" pitchFamily="65" charset="-120"/>
              <a:buChar char="-"/>
            </a:pPr>
            <a:r>
              <a:rPr lang="zh-TW" altLang="en-US" sz="2000" dirty="0">
                <a:solidFill>
                  <a:schemeClr val="bg2">
                    <a:lumMod val="25000"/>
                  </a:schemeClr>
                </a:solidFill>
                <a:latin typeface="標楷體" panose="03000509000000000000" pitchFamily="65" charset="-120"/>
                <a:ea typeface="標楷體" panose="03000509000000000000" pitchFamily="65" charset="-120"/>
                <a:sym typeface="Wingdings" panose="05000000000000000000" pitchFamily="2" charset="2"/>
              </a:rPr>
              <a:t>以</a:t>
            </a:r>
            <a:r>
              <a:rPr lang="en-US" altLang="zh-TW" sz="2000" dirty="0">
                <a:solidFill>
                  <a:schemeClr val="bg2">
                    <a:lumMod val="25000"/>
                  </a:schemeClr>
                </a:solidFill>
                <a:latin typeface="標楷體" panose="03000509000000000000" pitchFamily="65" charset="-120"/>
                <a:ea typeface="標楷體" panose="03000509000000000000" pitchFamily="65" charset="-120"/>
                <a:sym typeface="Wingdings" panose="05000000000000000000" pitchFamily="2" charset="2"/>
              </a:rPr>
              <a:t>HIFF</a:t>
            </a:r>
            <a:r>
              <a:rPr lang="zh-TW" altLang="en-US" sz="2000" dirty="0">
                <a:solidFill>
                  <a:schemeClr val="bg2">
                    <a:lumMod val="25000"/>
                  </a:schemeClr>
                </a:solidFill>
                <a:latin typeface="標楷體" panose="03000509000000000000" pitchFamily="65" charset="-120"/>
                <a:ea typeface="標楷體" panose="03000509000000000000" pitchFamily="65" charset="-120"/>
                <a:sym typeface="Wingdings" panose="05000000000000000000" pitchFamily="2" charset="2"/>
              </a:rPr>
              <a:t>開源模組為架構進行修改</a:t>
            </a:r>
            <a:endParaRPr lang="en-US" altLang="zh-TW" sz="2000" dirty="0">
              <a:solidFill>
                <a:schemeClr val="bg2">
                  <a:lumMod val="25000"/>
                </a:schemeClr>
              </a:solidFill>
              <a:latin typeface="標楷體" panose="03000509000000000000" pitchFamily="65" charset="-120"/>
              <a:ea typeface="標楷體" panose="03000509000000000000" pitchFamily="65" charset="-120"/>
              <a:sym typeface="Wingdings" panose="05000000000000000000" pitchFamily="2" charset="2"/>
            </a:endParaRPr>
          </a:p>
          <a:p>
            <a:pPr marL="514350" indent="-514350">
              <a:lnSpc>
                <a:spcPts val="5500"/>
              </a:lnSpc>
              <a:buFont typeface="標楷體" panose="03000509000000000000" pitchFamily="65" charset="-120"/>
              <a:buChar char="-"/>
            </a:pPr>
            <a:r>
              <a:rPr lang="en-US" altLang="zh-TW" sz="2000" dirty="0">
                <a:solidFill>
                  <a:schemeClr val="bg2">
                    <a:lumMod val="25000"/>
                  </a:schemeClr>
                </a:solidFill>
                <a:latin typeface="標楷體" panose="03000509000000000000" pitchFamily="65" charset="-120"/>
                <a:ea typeface="標楷體" panose="03000509000000000000" pitchFamily="65" charset="-120"/>
                <a:sym typeface="Wingdings" panose="05000000000000000000" pitchFamily="2" charset="2"/>
              </a:rPr>
              <a:t>"HTML</a:t>
            </a:r>
            <a:r>
              <a:rPr lang="zh-TW" altLang="en-US" sz="2000" dirty="0">
                <a:solidFill>
                  <a:schemeClr val="bg2">
                    <a:lumMod val="25000"/>
                  </a:schemeClr>
                </a:solidFill>
                <a:latin typeface="標楷體" panose="03000509000000000000" pitchFamily="65" charset="-120"/>
                <a:ea typeface="標楷體" panose="03000509000000000000" pitchFamily="65" charset="-120"/>
                <a:sym typeface="Wingdings" panose="05000000000000000000" pitchFamily="2" charset="2"/>
              </a:rPr>
              <a:t>比對</a:t>
            </a:r>
            <a:r>
              <a:rPr lang="en-US" altLang="zh-TW" sz="2000" dirty="0">
                <a:solidFill>
                  <a:schemeClr val="bg2">
                    <a:lumMod val="25000"/>
                  </a:schemeClr>
                </a:solidFill>
                <a:latin typeface="標楷體" panose="03000509000000000000" pitchFamily="65" charset="-120"/>
                <a:ea typeface="標楷體" panose="03000509000000000000" pitchFamily="65" charset="-120"/>
                <a:sym typeface="Wingdings" panose="05000000000000000000" pitchFamily="2" charset="2"/>
              </a:rPr>
              <a:t>"</a:t>
            </a:r>
            <a:r>
              <a:rPr lang="zh-TW" altLang="en-US" sz="2000" dirty="0">
                <a:solidFill>
                  <a:schemeClr val="bg2">
                    <a:lumMod val="25000"/>
                  </a:schemeClr>
                </a:solidFill>
                <a:latin typeface="標楷體" panose="03000509000000000000" pitchFamily="65" charset="-120"/>
                <a:ea typeface="標楷體" panose="03000509000000000000" pitchFamily="65" charset="-120"/>
                <a:sym typeface="Wingdings" panose="05000000000000000000" pitchFamily="2" charset="2"/>
              </a:rPr>
              <a:t>作為擴充套件核心</a:t>
            </a:r>
            <a:endParaRPr lang="en-US" altLang="zh-TW" sz="2000" dirty="0">
              <a:solidFill>
                <a:schemeClr val="bg2">
                  <a:lumMod val="25000"/>
                </a:schemeClr>
              </a:solidFill>
              <a:latin typeface="標楷體" panose="03000509000000000000" pitchFamily="65" charset="-120"/>
              <a:ea typeface="標楷體" panose="03000509000000000000" pitchFamily="65" charset="-120"/>
              <a:sym typeface="Wingdings" panose="05000000000000000000" pitchFamily="2" charset="2"/>
            </a:endParaRPr>
          </a:p>
          <a:p>
            <a:pPr marL="514350" indent="-514350">
              <a:lnSpc>
                <a:spcPts val="5500"/>
              </a:lnSpc>
              <a:buFont typeface="標楷體" panose="03000509000000000000" pitchFamily="65" charset="-120"/>
              <a:buChar char="-"/>
            </a:pPr>
            <a:endParaRPr lang="en-US" altLang="zh-TW" sz="2000" dirty="0">
              <a:solidFill>
                <a:schemeClr val="bg2">
                  <a:lumMod val="25000"/>
                </a:schemeClr>
              </a:solidFill>
              <a:latin typeface="標楷體" panose="03000509000000000000" pitchFamily="65" charset="-120"/>
              <a:ea typeface="標楷體" panose="03000509000000000000" pitchFamily="65" charset="-120"/>
              <a:sym typeface="Wingdings" panose="05000000000000000000" pitchFamily="2" charset="2"/>
            </a:endParaRPr>
          </a:p>
        </p:txBody>
      </p:sp>
      <p:pic>
        <p:nvPicPr>
          <p:cNvPr id="8" name="圖片 7">
            <a:extLst>
              <a:ext uri="{FF2B5EF4-FFF2-40B4-BE49-F238E27FC236}">
                <a16:creationId xmlns:a16="http://schemas.microsoft.com/office/drawing/2014/main" id="{AEB73859-3AC7-4EBE-B26B-D405E21DFE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17298" y="1571244"/>
            <a:ext cx="7169901" cy="4724781"/>
          </a:xfrm>
          <a:prstGeom prst="rect">
            <a:avLst/>
          </a:prstGeom>
          <a:ln w="19050">
            <a:solidFill>
              <a:schemeClr val="tx1"/>
            </a:solidFill>
          </a:ln>
        </p:spPr>
      </p:pic>
      <p:sp>
        <p:nvSpPr>
          <p:cNvPr id="5" name="投影片編號版面配置區 4">
            <a:extLst>
              <a:ext uri="{FF2B5EF4-FFF2-40B4-BE49-F238E27FC236}">
                <a16:creationId xmlns:a16="http://schemas.microsoft.com/office/drawing/2014/main" id="{1CDB3032-5F3F-41CF-8C27-CD3BD8D26CEB}"/>
              </a:ext>
            </a:extLst>
          </p:cNvPr>
          <p:cNvSpPr>
            <a:spLocks noGrp="1"/>
          </p:cNvSpPr>
          <p:nvPr>
            <p:ph type="sldNum" sz="quarter" idx="12"/>
          </p:nvPr>
        </p:nvSpPr>
        <p:spPr/>
        <p:txBody>
          <a:bodyPr/>
          <a:lstStyle/>
          <a:p>
            <a:fld id="{997B4A21-C178-4EF4-9692-581FD3539F5E}" type="slidenum">
              <a:rPr lang="zh-CN" altLang="en-US" smtClean="0"/>
              <a:t>18</a:t>
            </a:fld>
            <a:endParaRPr lang="zh-CN" altLang="en-US"/>
          </a:p>
        </p:txBody>
      </p:sp>
    </p:spTree>
    <p:extLst>
      <p:ext uri="{BB962C8B-B14F-4D97-AF65-F5344CB8AC3E}">
        <p14:creationId xmlns:p14="http://schemas.microsoft.com/office/powerpoint/2010/main" val="18566060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任意多边形: 形状 6"/>
          <p:cNvSpPr/>
          <p:nvPr/>
        </p:nvSpPr>
        <p:spPr bwMode="auto">
          <a:xfrm>
            <a:off x="0" y="6296025"/>
            <a:ext cx="12192000" cy="561378"/>
          </a:xfrm>
          <a:custGeom>
            <a:avLst/>
            <a:gdLst>
              <a:gd name="connsiteX0" fmla="*/ 2457949 w 12192000"/>
              <a:gd name="connsiteY0" fmla="*/ 0 h 1012232"/>
              <a:gd name="connsiteX1" fmla="*/ 9057549 w 12192000"/>
              <a:gd name="connsiteY1" fmla="*/ 610553 h 1012232"/>
              <a:gd name="connsiteX2" fmla="*/ 12192000 w 12192000"/>
              <a:gd name="connsiteY2" fmla="*/ 305277 h 1012232"/>
              <a:gd name="connsiteX3" fmla="*/ 12192000 w 12192000"/>
              <a:gd name="connsiteY3" fmla="*/ 1012232 h 1012232"/>
              <a:gd name="connsiteX4" fmla="*/ 114300 w 12192000"/>
              <a:gd name="connsiteY4" fmla="*/ 1012232 h 1012232"/>
              <a:gd name="connsiteX5" fmla="*/ 0 w 12192000"/>
              <a:gd name="connsiteY5" fmla="*/ 1012232 h 1012232"/>
              <a:gd name="connsiteX6" fmla="*/ 0 w 12192000"/>
              <a:gd name="connsiteY6" fmla="*/ 160434 h 1012232"/>
              <a:gd name="connsiteX7" fmla="*/ 270087 w 12192000"/>
              <a:gd name="connsiteY7" fmla="*/ 129128 h 1012232"/>
              <a:gd name="connsiteX8" fmla="*/ 2457949 w 12192000"/>
              <a:gd name="connsiteY8" fmla="*/ 0 h 1012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1012232">
                <a:moveTo>
                  <a:pt x="2457949" y="0"/>
                </a:moveTo>
                <a:cubicBezTo>
                  <a:pt x="4506845" y="0"/>
                  <a:pt x="7360920" y="610553"/>
                  <a:pt x="9057549" y="610553"/>
                </a:cubicBezTo>
                <a:cubicBezTo>
                  <a:pt x="10754179" y="610553"/>
                  <a:pt x="12192000" y="305277"/>
                  <a:pt x="12192000" y="305277"/>
                </a:cubicBezTo>
                <a:cubicBezTo>
                  <a:pt x="12192000" y="1012232"/>
                  <a:pt x="12192000" y="1012232"/>
                  <a:pt x="12192000" y="1012232"/>
                </a:cubicBezTo>
                <a:cubicBezTo>
                  <a:pt x="5290457" y="1012232"/>
                  <a:pt x="1839686" y="1012232"/>
                  <a:pt x="114300" y="1012232"/>
                </a:cubicBezTo>
                <a:lnTo>
                  <a:pt x="0" y="1012232"/>
                </a:lnTo>
                <a:lnTo>
                  <a:pt x="0" y="160434"/>
                </a:lnTo>
                <a:lnTo>
                  <a:pt x="270087" y="129128"/>
                </a:lnTo>
                <a:cubicBezTo>
                  <a:pt x="925321" y="57390"/>
                  <a:pt x="1689613" y="0"/>
                  <a:pt x="2457949" y="0"/>
                </a:cubicBezTo>
                <a:close/>
              </a:path>
            </a:pathLst>
          </a:custGeom>
          <a:solidFill>
            <a:srgbClr val="52618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dirty="0">
              <a:solidFill>
                <a:schemeClr val="lt1"/>
              </a:solidFill>
              <a:latin typeface="Arial" panose="020B0604020202020204" pitchFamily="34" charset="0"/>
              <a:ea typeface="思源黑体 CN Normal" panose="020B0400000000000000" pitchFamily="34" charset="-122"/>
              <a:sym typeface="Arial" panose="020B0604020202020204" pitchFamily="34" charset="0"/>
            </a:endParaRPr>
          </a:p>
        </p:txBody>
      </p:sp>
      <p:sp>
        <p:nvSpPr>
          <p:cNvPr id="2" name="文字方塊 1">
            <a:extLst>
              <a:ext uri="{FF2B5EF4-FFF2-40B4-BE49-F238E27FC236}">
                <a16:creationId xmlns:a16="http://schemas.microsoft.com/office/drawing/2014/main" id="{1C32014D-4ED5-4C1A-A659-FFB1D14AF0CC}"/>
              </a:ext>
            </a:extLst>
          </p:cNvPr>
          <p:cNvSpPr txBox="1"/>
          <p:nvPr/>
        </p:nvSpPr>
        <p:spPr>
          <a:xfrm>
            <a:off x="516256" y="6451400"/>
            <a:ext cx="4274819" cy="307777"/>
          </a:xfrm>
          <a:prstGeom prst="rect">
            <a:avLst/>
          </a:prstGeom>
          <a:noFill/>
        </p:spPr>
        <p:txBody>
          <a:bodyPr wrap="square" rtlCol="0">
            <a:spAutoFit/>
          </a:bodyPr>
          <a:lstStyle/>
          <a:p>
            <a:r>
              <a:rPr lang="en-US" altLang="zh-TW" sz="1400" dirty="0">
                <a:solidFill>
                  <a:schemeClr val="bg1"/>
                </a:solidFill>
                <a:latin typeface="Times New Roman" panose="02020603050405020304" pitchFamily="18" charset="0"/>
                <a:cs typeface="Times New Roman" panose="02020603050405020304" pitchFamily="18" charset="0"/>
              </a:rPr>
              <a:t>Computer and Storage System Laboratory, CSS Lab</a:t>
            </a:r>
            <a:endParaRPr lang="zh-TW" altLang="en-US" sz="1400" dirty="0">
              <a:solidFill>
                <a:schemeClr val="bg1"/>
              </a:solidFill>
              <a:latin typeface="Times New Roman" panose="02020603050405020304" pitchFamily="18" charset="0"/>
              <a:cs typeface="Times New Roman" panose="02020603050405020304" pitchFamily="18" charset="0"/>
            </a:endParaRPr>
          </a:p>
        </p:txBody>
      </p:sp>
      <p:sp>
        <p:nvSpPr>
          <p:cNvPr id="42" name="內容版面配置區 2">
            <a:extLst>
              <a:ext uri="{FF2B5EF4-FFF2-40B4-BE49-F238E27FC236}">
                <a16:creationId xmlns:a16="http://schemas.microsoft.com/office/drawing/2014/main" id="{731207E0-5BA3-42CD-B8E2-F2A3729E8D49}"/>
              </a:ext>
            </a:extLst>
          </p:cNvPr>
          <p:cNvSpPr txBox="1">
            <a:spLocks/>
          </p:cNvSpPr>
          <p:nvPr/>
        </p:nvSpPr>
        <p:spPr>
          <a:xfrm>
            <a:off x="1314450" y="1777344"/>
            <a:ext cx="9867900" cy="3571876"/>
          </a:xfrm>
          <a:prstGeom prst="rect">
            <a:avLst/>
          </a:prstGeom>
        </p:spPr>
        <p:txBody>
          <a:bodyPr vert="horz" lIns="91440" tIns="45720" rIns="91440" bIns="45720" rtlCol="0" anchor="ctr"/>
          <a:lstStyle>
            <a:defPPr>
              <a:defRPr lang="zh-C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514350" indent="-514350">
              <a:lnSpc>
                <a:spcPts val="6500"/>
              </a:lnSpc>
              <a:buFont typeface="Wingdings" panose="05000000000000000000" pitchFamily="2" charset="2"/>
              <a:buChar char="n"/>
            </a:pPr>
            <a:r>
              <a:rPr lang="zh-TW" altLang="en-US" sz="2800" dirty="0">
                <a:solidFill>
                  <a:schemeClr val="tx1">
                    <a:lumMod val="75000"/>
                    <a:lumOff val="25000"/>
                  </a:schemeClr>
                </a:solidFill>
                <a:latin typeface="標楷體" panose="03000509000000000000" pitchFamily="65" charset="-120"/>
                <a:ea typeface="標楷體" panose="03000509000000000000" pitchFamily="65" charset="-120"/>
              </a:rPr>
              <a:t>背景知識</a:t>
            </a:r>
            <a:endParaRPr lang="en-US" altLang="zh-TW" sz="2800" dirty="0">
              <a:solidFill>
                <a:schemeClr val="tx1">
                  <a:lumMod val="75000"/>
                  <a:lumOff val="25000"/>
                </a:schemeClr>
              </a:solidFill>
              <a:latin typeface="標楷體" panose="03000509000000000000" pitchFamily="65" charset="-120"/>
              <a:ea typeface="標楷體" panose="03000509000000000000" pitchFamily="65" charset="-120"/>
            </a:endParaRPr>
          </a:p>
          <a:p>
            <a:pPr marL="514350" indent="-514350">
              <a:lnSpc>
                <a:spcPts val="6500"/>
              </a:lnSpc>
              <a:buFont typeface="Wingdings" panose="05000000000000000000" pitchFamily="2" charset="2"/>
              <a:buChar char="n"/>
            </a:pPr>
            <a:r>
              <a:rPr lang="zh-TW" altLang="en-US" sz="2800" dirty="0">
                <a:solidFill>
                  <a:schemeClr val="tx1">
                    <a:lumMod val="75000"/>
                    <a:lumOff val="25000"/>
                  </a:schemeClr>
                </a:solidFill>
                <a:latin typeface="標楷體" panose="03000509000000000000" pitchFamily="65" charset="-120"/>
                <a:ea typeface="標楷體" panose="03000509000000000000" pitchFamily="65" charset="-120"/>
              </a:rPr>
              <a:t>研究動機及目標</a:t>
            </a:r>
            <a:endParaRPr lang="en-US" altLang="zh-TW" sz="2800" dirty="0">
              <a:solidFill>
                <a:schemeClr val="tx1">
                  <a:lumMod val="75000"/>
                  <a:lumOff val="25000"/>
                </a:schemeClr>
              </a:solidFill>
              <a:latin typeface="標楷體" panose="03000509000000000000" pitchFamily="65" charset="-120"/>
              <a:ea typeface="標楷體" panose="03000509000000000000" pitchFamily="65" charset="-120"/>
            </a:endParaRPr>
          </a:p>
          <a:p>
            <a:pPr marL="514350" indent="-514350">
              <a:lnSpc>
                <a:spcPts val="6500"/>
              </a:lnSpc>
              <a:buFont typeface="Wingdings" panose="05000000000000000000" pitchFamily="2" charset="2"/>
              <a:buChar char="n"/>
            </a:pPr>
            <a:r>
              <a:rPr lang="en-US" altLang="zh-TW" sz="2800" dirty="0">
                <a:solidFill>
                  <a:schemeClr val="tx1">
                    <a:lumMod val="75000"/>
                    <a:lumOff val="25000"/>
                  </a:schemeClr>
                </a:solidFill>
                <a:latin typeface="標楷體" panose="03000509000000000000" pitchFamily="65" charset="-120"/>
                <a:ea typeface="標楷體" panose="03000509000000000000" pitchFamily="65" charset="-120"/>
              </a:rPr>
              <a:t>HTML</a:t>
            </a:r>
            <a:r>
              <a:rPr lang="zh-TW" altLang="en-US" sz="2800" dirty="0">
                <a:solidFill>
                  <a:schemeClr val="tx1">
                    <a:lumMod val="75000"/>
                    <a:lumOff val="25000"/>
                  </a:schemeClr>
                </a:solidFill>
                <a:latin typeface="標楷體" panose="03000509000000000000" pitchFamily="65" charset="-120"/>
                <a:ea typeface="標楷體" panose="03000509000000000000" pitchFamily="65" charset="-120"/>
              </a:rPr>
              <a:t>比對之瀏覽器擴充元件設計與實作</a:t>
            </a:r>
            <a:endParaRPr lang="en-US" altLang="zh-TW" sz="2800" dirty="0">
              <a:solidFill>
                <a:schemeClr val="tx1">
                  <a:lumMod val="75000"/>
                  <a:lumOff val="25000"/>
                </a:schemeClr>
              </a:solidFill>
              <a:latin typeface="標楷體" panose="03000509000000000000" pitchFamily="65" charset="-120"/>
              <a:ea typeface="標楷體" panose="03000509000000000000" pitchFamily="65" charset="-120"/>
            </a:endParaRPr>
          </a:p>
          <a:p>
            <a:pPr marL="514350" indent="-514350">
              <a:lnSpc>
                <a:spcPts val="6500"/>
              </a:lnSpc>
              <a:buFont typeface="Wingdings" panose="05000000000000000000" pitchFamily="2" charset="2"/>
              <a:buChar char="n"/>
            </a:pPr>
            <a:r>
              <a:rPr lang="zh-TW" altLang="en-US" sz="2800" dirty="0">
                <a:solidFill>
                  <a:schemeClr val="tx1">
                    <a:lumMod val="75000"/>
                    <a:lumOff val="25000"/>
                  </a:schemeClr>
                </a:solidFill>
                <a:latin typeface="標楷體" panose="03000509000000000000" pitchFamily="65" charset="-120"/>
                <a:ea typeface="標楷體" panose="03000509000000000000" pitchFamily="65" charset="-120"/>
              </a:rPr>
              <a:t>案例分析</a:t>
            </a:r>
            <a:endParaRPr lang="en-US" altLang="zh-TW" sz="2800" dirty="0">
              <a:solidFill>
                <a:schemeClr val="tx1">
                  <a:lumMod val="75000"/>
                  <a:lumOff val="25000"/>
                </a:schemeClr>
              </a:solidFill>
              <a:latin typeface="標楷體" panose="03000509000000000000" pitchFamily="65" charset="-120"/>
              <a:ea typeface="標楷體" panose="03000509000000000000" pitchFamily="65" charset="-120"/>
            </a:endParaRPr>
          </a:p>
          <a:p>
            <a:pPr marL="514350" indent="-514350">
              <a:lnSpc>
                <a:spcPts val="6500"/>
              </a:lnSpc>
              <a:buFont typeface="Wingdings" panose="05000000000000000000" pitchFamily="2" charset="2"/>
              <a:buChar char="n"/>
            </a:pPr>
            <a:r>
              <a:rPr lang="zh-TW" altLang="en-US" sz="2800" dirty="0">
                <a:solidFill>
                  <a:schemeClr val="tx1">
                    <a:lumMod val="75000"/>
                    <a:lumOff val="25000"/>
                  </a:schemeClr>
                </a:solidFill>
                <a:latin typeface="標楷體" panose="03000509000000000000" pitchFamily="65" charset="-120"/>
                <a:ea typeface="標楷體" panose="03000509000000000000" pitchFamily="65" charset="-120"/>
              </a:rPr>
              <a:t>結論與未來研究方向</a:t>
            </a:r>
          </a:p>
        </p:txBody>
      </p:sp>
      <p:sp>
        <p:nvSpPr>
          <p:cNvPr id="15" name="矩形 14">
            <a:extLst>
              <a:ext uri="{FF2B5EF4-FFF2-40B4-BE49-F238E27FC236}">
                <a16:creationId xmlns:a16="http://schemas.microsoft.com/office/drawing/2014/main" id="{10415208-DA66-41F3-87CD-BF44B72EDCBC}"/>
              </a:ext>
            </a:extLst>
          </p:cNvPr>
          <p:cNvSpPr/>
          <p:nvPr/>
        </p:nvSpPr>
        <p:spPr>
          <a:xfrm>
            <a:off x="5439410" y="377177"/>
            <a:ext cx="1351915" cy="769441"/>
          </a:xfrm>
          <a:prstGeom prst="rect">
            <a:avLst/>
          </a:prstGeom>
        </p:spPr>
        <p:txBody>
          <a:bodyPr wrap="square">
            <a:spAutoFit/>
          </a:bodyPr>
          <a:lstStyle/>
          <a:p>
            <a:r>
              <a:rPr lang="zh-TW" altLang="en-US" sz="4400" dirty="0">
                <a:solidFill>
                  <a:schemeClr val="tx1">
                    <a:lumMod val="75000"/>
                    <a:lumOff val="25000"/>
                  </a:schemeClr>
                </a:solidFill>
                <a:effectLst>
                  <a:outerShdw blurRad="38100" dist="38100" dir="2700000" algn="tl">
                    <a:srgbClr val="000000">
                      <a:alpha val="43137"/>
                    </a:srgbClr>
                  </a:outerShdw>
                </a:effectLst>
                <a:latin typeface="標楷體" panose="03000509000000000000" pitchFamily="65" charset="-120"/>
                <a:ea typeface="標楷體" panose="03000509000000000000" pitchFamily="65" charset="-120"/>
              </a:rPr>
              <a:t>目錄</a:t>
            </a:r>
          </a:p>
        </p:txBody>
      </p:sp>
      <p:cxnSp>
        <p:nvCxnSpPr>
          <p:cNvPr id="16" name="直線接點 15">
            <a:extLst>
              <a:ext uri="{FF2B5EF4-FFF2-40B4-BE49-F238E27FC236}">
                <a16:creationId xmlns:a16="http://schemas.microsoft.com/office/drawing/2014/main" id="{E283C0E4-48B4-4664-A1C3-3500AE52921B}"/>
              </a:ext>
            </a:extLst>
          </p:cNvPr>
          <p:cNvCxnSpPr/>
          <p:nvPr/>
        </p:nvCxnSpPr>
        <p:spPr>
          <a:xfrm>
            <a:off x="1047750" y="1245855"/>
            <a:ext cx="10134600" cy="0"/>
          </a:xfrm>
          <a:prstGeom prst="line">
            <a:avLst/>
          </a:prstGeom>
        </p:spPr>
        <p:style>
          <a:lnRef idx="3">
            <a:schemeClr val="dk1"/>
          </a:lnRef>
          <a:fillRef idx="0">
            <a:schemeClr val="dk1"/>
          </a:fillRef>
          <a:effectRef idx="2">
            <a:schemeClr val="dk1"/>
          </a:effectRef>
          <a:fontRef idx="minor">
            <a:schemeClr val="tx1"/>
          </a:fontRef>
        </p:style>
      </p:cxnSp>
      <p:sp>
        <p:nvSpPr>
          <p:cNvPr id="18" name="橢圓 17">
            <a:extLst>
              <a:ext uri="{FF2B5EF4-FFF2-40B4-BE49-F238E27FC236}">
                <a16:creationId xmlns:a16="http://schemas.microsoft.com/office/drawing/2014/main" id="{F42F3888-6585-4D17-B781-8920C4B6719A}"/>
              </a:ext>
            </a:extLst>
          </p:cNvPr>
          <p:cNvSpPr/>
          <p:nvPr/>
        </p:nvSpPr>
        <p:spPr>
          <a:xfrm>
            <a:off x="895350" y="1130595"/>
            <a:ext cx="266700" cy="27245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cxnSp>
        <p:nvCxnSpPr>
          <p:cNvPr id="19" name="直線接點 18">
            <a:extLst>
              <a:ext uri="{FF2B5EF4-FFF2-40B4-BE49-F238E27FC236}">
                <a16:creationId xmlns:a16="http://schemas.microsoft.com/office/drawing/2014/main" id="{8DB8B7CC-70E8-4A09-9096-F5DF17CFB5C8}"/>
              </a:ext>
            </a:extLst>
          </p:cNvPr>
          <p:cNvCxnSpPr/>
          <p:nvPr/>
        </p:nvCxnSpPr>
        <p:spPr>
          <a:xfrm>
            <a:off x="1049154" y="1293395"/>
            <a:ext cx="10134600" cy="0"/>
          </a:xfrm>
          <a:prstGeom prst="line">
            <a:avLst/>
          </a:prstGeom>
        </p:spPr>
        <p:style>
          <a:lnRef idx="3">
            <a:schemeClr val="dk1"/>
          </a:lnRef>
          <a:fillRef idx="0">
            <a:schemeClr val="dk1"/>
          </a:fillRef>
          <a:effectRef idx="2">
            <a:schemeClr val="dk1"/>
          </a:effectRef>
          <a:fontRef idx="minor">
            <a:schemeClr val="tx1"/>
          </a:fontRef>
        </p:style>
      </p:cxnSp>
      <p:sp>
        <p:nvSpPr>
          <p:cNvPr id="5" name="投影片編號版面配置區 4">
            <a:extLst>
              <a:ext uri="{FF2B5EF4-FFF2-40B4-BE49-F238E27FC236}">
                <a16:creationId xmlns:a16="http://schemas.microsoft.com/office/drawing/2014/main" id="{A12FC12D-AC7B-474B-ADAA-475E7FB50581}"/>
              </a:ext>
            </a:extLst>
          </p:cNvPr>
          <p:cNvSpPr>
            <a:spLocks noGrp="1"/>
          </p:cNvSpPr>
          <p:nvPr>
            <p:ph type="sldNum" sz="quarter" idx="12"/>
          </p:nvPr>
        </p:nvSpPr>
        <p:spPr>
          <a:xfrm>
            <a:off x="9311640" y="6492278"/>
            <a:ext cx="2743200" cy="365125"/>
          </a:xfrm>
        </p:spPr>
        <p:txBody>
          <a:bodyPr/>
          <a:lstStyle/>
          <a:p>
            <a:fld id="{997B4A21-C178-4EF4-9692-581FD3539F5E}" type="slidenum">
              <a:rPr lang="zh-CN" altLang="en-US" smtClean="0"/>
              <a:t>1</a:t>
            </a:fld>
            <a:endParaRPr lang="zh-CN" altLang="en-US"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任意多边形: 形状 6"/>
          <p:cNvSpPr/>
          <p:nvPr/>
        </p:nvSpPr>
        <p:spPr bwMode="auto">
          <a:xfrm>
            <a:off x="0" y="6296025"/>
            <a:ext cx="12192000" cy="561378"/>
          </a:xfrm>
          <a:custGeom>
            <a:avLst/>
            <a:gdLst>
              <a:gd name="connsiteX0" fmla="*/ 2457949 w 12192000"/>
              <a:gd name="connsiteY0" fmla="*/ 0 h 1012232"/>
              <a:gd name="connsiteX1" fmla="*/ 9057549 w 12192000"/>
              <a:gd name="connsiteY1" fmla="*/ 610553 h 1012232"/>
              <a:gd name="connsiteX2" fmla="*/ 12192000 w 12192000"/>
              <a:gd name="connsiteY2" fmla="*/ 305277 h 1012232"/>
              <a:gd name="connsiteX3" fmla="*/ 12192000 w 12192000"/>
              <a:gd name="connsiteY3" fmla="*/ 1012232 h 1012232"/>
              <a:gd name="connsiteX4" fmla="*/ 114300 w 12192000"/>
              <a:gd name="connsiteY4" fmla="*/ 1012232 h 1012232"/>
              <a:gd name="connsiteX5" fmla="*/ 0 w 12192000"/>
              <a:gd name="connsiteY5" fmla="*/ 1012232 h 1012232"/>
              <a:gd name="connsiteX6" fmla="*/ 0 w 12192000"/>
              <a:gd name="connsiteY6" fmla="*/ 160434 h 1012232"/>
              <a:gd name="connsiteX7" fmla="*/ 270087 w 12192000"/>
              <a:gd name="connsiteY7" fmla="*/ 129128 h 1012232"/>
              <a:gd name="connsiteX8" fmla="*/ 2457949 w 12192000"/>
              <a:gd name="connsiteY8" fmla="*/ 0 h 1012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1012232">
                <a:moveTo>
                  <a:pt x="2457949" y="0"/>
                </a:moveTo>
                <a:cubicBezTo>
                  <a:pt x="4506845" y="0"/>
                  <a:pt x="7360920" y="610553"/>
                  <a:pt x="9057549" y="610553"/>
                </a:cubicBezTo>
                <a:cubicBezTo>
                  <a:pt x="10754179" y="610553"/>
                  <a:pt x="12192000" y="305277"/>
                  <a:pt x="12192000" y="305277"/>
                </a:cubicBezTo>
                <a:cubicBezTo>
                  <a:pt x="12192000" y="1012232"/>
                  <a:pt x="12192000" y="1012232"/>
                  <a:pt x="12192000" y="1012232"/>
                </a:cubicBezTo>
                <a:cubicBezTo>
                  <a:pt x="5290457" y="1012232"/>
                  <a:pt x="1839686" y="1012232"/>
                  <a:pt x="114300" y="1012232"/>
                </a:cubicBezTo>
                <a:lnTo>
                  <a:pt x="0" y="1012232"/>
                </a:lnTo>
                <a:lnTo>
                  <a:pt x="0" y="160434"/>
                </a:lnTo>
                <a:lnTo>
                  <a:pt x="270087" y="129128"/>
                </a:lnTo>
                <a:cubicBezTo>
                  <a:pt x="925321" y="57390"/>
                  <a:pt x="1689613" y="0"/>
                  <a:pt x="2457949" y="0"/>
                </a:cubicBezTo>
                <a:close/>
              </a:path>
            </a:pathLst>
          </a:custGeom>
          <a:solidFill>
            <a:srgbClr val="52618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dirty="0">
              <a:solidFill>
                <a:schemeClr val="lt1"/>
              </a:solidFill>
              <a:latin typeface="Arial" panose="020B0604020202020204" pitchFamily="34" charset="0"/>
              <a:ea typeface="思源黑体 CN Normal" panose="020B0400000000000000" pitchFamily="34" charset="-122"/>
              <a:sym typeface="Arial" panose="020B0604020202020204" pitchFamily="34" charset="0"/>
            </a:endParaRPr>
          </a:p>
        </p:txBody>
      </p:sp>
      <p:sp>
        <p:nvSpPr>
          <p:cNvPr id="2" name="文字方塊 1">
            <a:extLst>
              <a:ext uri="{FF2B5EF4-FFF2-40B4-BE49-F238E27FC236}">
                <a16:creationId xmlns:a16="http://schemas.microsoft.com/office/drawing/2014/main" id="{1C32014D-4ED5-4C1A-A659-FFB1D14AF0CC}"/>
              </a:ext>
            </a:extLst>
          </p:cNvPr>
          <p:cNvSpPr txBox="1"/>
          <p:nvPr/>
        </p:nvSpPr>
        <p:spPr>
          <a:xfrm>
            <a:off x="516256" y="6451400"/>
            <a:ext cx="4274819" cy="307777"/>
          </a:xfrm>
          <a:prstGeom prst="rect">
            <a:avLst/>
          </a:prstGeom>
          <a:noFill/>
        </p:spPr>
        <p:txBody>
          <a:bodyPr wrap="square" rtlCol="0">
            <a:spAutoFit/>
          </a:bodyPr>
          <a:lstStyle/>
          <a:p>
            <a:r>
              <a:rPr lang="en-US" altLang="zh-TW" sz="1400" dirty="0">
                <a:solidFill>
                  <a:schemeClr val="bg1"/>
                </a:solidFill>
                <a:latin typeface="Times New Roman" panose="02020603050405020304" pitchFamily="18" charset="0"/>
                <a:cs typeface="Times New Roman" panose="02020603050405020304" pitchFamily="18" charset="0"/>
              </a:rPr>
              <a:t>Computer and Storage System Laboratory, CSS Lab</a:t>
            </a:r>
            <a:endParaRPr lang="zh-TW" altLang="en-US" sz="1400" dirty="0">
              <a:solidFill>
                <a:schemeClr val="bg1"/>
              </a:solidFill>
              <a:latin typeface="Times New Roman" panose="02020603050405020304" pitchFamily="18" charset="0"/>
              <a:cs typeface="Times New Roman" panose="02020603050405020304" pitchFamily="18" charset="0"/>
            </a:endParaRPr>
          </a:p>
        </p:txBody>
      </p:sp>
      <p:sp>
        <p:nvSpPr>
          <p:cNvPr id="10" name="文字方塊 9">
            <a:extLst>
              <a:ext uri="{FF2B5EF4-FFF2-40B4-BE49-F238E27FC236}">
                <a16:creationId xmlns:a16="http://schemas.microsoft.com/office/drawing/2014/main" id="{DFA25AA4-E445-4FDA-A07A-059B57155041}"/>
              </a:ext>
            </a:extLst>
          </p:cNvPr>
          <p:cNvSpPr txBox="1"/>
          <p:nvPr/>
        </p:nvSpPr>
        <p:spPr>
          <a:xfrm>
            <a:off x="8402249" y="989825"/>
            <a:ext cx="2780101" cy="276999"/>
          </a:xfrm>
          <a:prstGeom prst="rect">
            <a:avLst/>
          </a:prstGeom>
          <a:noFill/>
        </p:spPr>
        <p:txBody>
          <a:bodyPr wrap="square" rtlCol="0">
            <a:spAutoFit/>
          </a:bodyPr>
          <a:lstStyle/>
          <a:p>
            <a:r>
              <a:rPr lang="en-US" altLang="zh-TW" sz="1200" b="1" dirty="0">
                <a:latin typeface="標楷體" panose="03000509000000000000" pitchFamily="65" charset="-120"/>
                <a:ea typeface="標楷體" panose="03000509000000000000" pitchFamily="65" charset="-120"/>
              </a:rPr>
              <a:t>HTML</a:t>
            </a:r>
            <a:r>
              <a:rPr lang="zh-TW" altLang="en-US" sz="1200" b="1" dirty="0">
                <a:latin typeface="標楷體" panose="03000509000000000000" pitchFamily="65" charset="-120"/>
                <a:ea typeface="標楷體" panose="03000509000000000000" pitchFamily="65" charset="-120"/>
              </a:rPr>
              <a:t>比對之瀏覽器擴充元件設計與實作</a:t>
            </a:r>
          </a:p>
        </p:txBody>
      </p:sp>
      <p:cxnSp>
        <p:nvCxnSpPr>
          <p:cNvPr id="11" name="直線接點 10">
            <a:extLst>
              <a:ext uri="{FF2B5EF4-FFF2-40B4-BE49-F238E27FC236}">
                <a16:creationId xmlns:a16="http://schemas.microsoft.com/office/drawing/2014/main" id="{29BE97D7-AF3F-4CB6-98E1-7D0C9C613097}"/>
              </a:ext>
            </a:extLst>
          </p:cNvPr>
          <p:cNvCxnSpPr/>
          <p:nvPr/>
        </p:nvCxnSpPr>
        <p:spPr>
          <a:xfrm>
            <a:off x="1047750" y="1245855"/>
            <a:ext cx="10134600" cy="0"/>
          </a:xfrm>
          <a:prstGeom prst="line">
            <a:avLst/>
          </a:prstGeom>
        </p:spPr>
        <p:style>
          <a:lnRef idx="3">
            <a:schemeClr val="dk1"/>
          </a:lnRef>
          <a:fillRef idx="0">
            <a:schemeClr val="dk1"/>
          </a:fillRef>
          <a:effectRef idx="2">
            <a:schemeClr val="dk1"/>
          </a:effectRef>
          <a:fontRef idx="minor">
            <a:schemeClr val="tx1"/>
          </a:fontRef>
        </p:style>
      </p:cxnSp>
      <p:sp>
        <p:nvSpPr>
          <p:cNvPr id="13" name="橢圓 12">
            <a:extLst>
              <a:ext uri="{FF2B5EF4-FFF2-40B4-BE49-F238E27FC236}">
                <a16:creationId xmlns:a16="http://schemas.microsoft.com/office/drawing/2014/main" id="{92D3DBF0-C811-49BA-A3D9-2E1832EAF1F2}"/>
              </a:ext>
            </a:extLst>
          </p:cNvPr>
          <p:cNvSpPr/>
          <p:nvPr/>
        </p:nvSpPr>
        <p:spPr>
          <a:xfrm>
            <a:off x="895350" y="1130595"/>
            <a:ext cx="266700" cy="27245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cxnSp>
        <p:nvCxnSpPr>
          <p:cNvPr id="14" name="直線接點 13">
            <a:extLst>
              <a:ext uri="{FF2B5EF4-FFF2-40B4-BE49-F238E27FC236}">
                <a16:creationId xmlns:a16="http://schemas.microsoft.com/office/drawing/2014/main" id="{CA7763AC-9681-4544-BE27-F6BA31849481}"/>
              </a:ext>
            </a:extLst>
          </p:cNvPr>
          <p:cNvCxnSpPr/>
          <p:nvPr/>
        </p:nvCxnSpPr>
        <p:spPr>
          <a:xfrm>
            <a:off x="1049154" y="1293395"/>
            <a:ext cx="10134600" cy="0"/>
          </a:xfrm>
          <a:prstGeom prst="line">
            <a:avLst/>
          </a:prstGeom>
        </p:spPr>
        <p:style>
          <a:lnRef idx="3">
            <a:schemeClr val="dk1"/>
          </a:lnRef>
          <a:fillRef idx="0">
            <a:schemeClr val="dk1"/>
          </a:fillRef>
          <a:effectRef idx="2">
            <a:schemeClr val="dk1"/>
          </a:effectRef>
          <a:fontRef idx="minor">
            <a:schemeClr val="tx1"/>
          </a:fontRef>
        </p:style>
      </p:cxnSp>
      <p:sp>
        <p:nvSpPr>
          <p:cNvPr id="16" name="矩形 15">
            <a:extLst>
              <a:ext uri="{FF2B5EF4-FFF2-40B4-BE49-F238E27FC236}">
                <a16:creationId xmlns:a16="http://schemas.microsoft.com/office/drawing/2014/main" id="{E82F4884-C383-4AE1-8098-DDB49CA892B1}"/>
              </a:ext>
            </a:extLst>
          </p:cNvPr>
          <p:cNvSpPr/>
          <p:nvPr/>
        </p:nvSpPr>
        <p:spPr>
          <a:xfrm>
            <a:off x="3752523" y="328392"/>
            <a:ext cx="4686953" cy="769441"/>
          </a:xfrm>
          <a:prstGeom prst="rect">
            <a:avLst/>
          </a:prstGeom>
        </p:spPr>
        <p:txBody>
          <a:bodyPr wrap="square">
            <a:spAutoFit/>
          </a:bodyPr>
          <a:lstStyle/>
          <a:p>
            <a:r>
              <a:rPr lang="zh-TW" altLang="en-US" sz="4400" dirty="0">
                <a:solidFill>
                  <a:schemeClr val="tx1">
                    <a:lumMod val="75000"/>
                    <a:lumOff val="25000"/>
                  </a:schemeClr>
                </a:solidFill>
                <a:effectLst>
                  <a:outerShdw blurRad="38100" dist="38100" dir="2700000" algn="tl">
                    <a:srgbClr val="000000">
                      <a:alpha val="43137"/>
                    </a:srgbClr>
                  </a:outerShdw>
                </a:effectLst>
                <a:latin typeface="標楷體" panose="03000509000000000000" pitchFamily="65" charset="-120"/>
                <a:ea typeface="標楷體" panose="03000509000000000000" pitchFamily="65" charset="-120"/>
              </a:rPr>
              <a:t>判斷節點相異程度</a:t>
            </a:r>
          </a:p>
        </p:txBody>
      </p:sp>
      <p:sp>
        <p:nvSpPr>
          <p:cNvPr id="12" name="內容版面配置區 2">
            <a:extLst>
              <a:ext uri="{FF2B5EF4-FFF2-40B4-BE49-F238E27FC236}">
                <a16:creationId xmlns:a16="http://schemas.microsoft.com/office/drawing/2014/main" id="{4152691C-3C8C-452F-806D-9E1E0B3C0D0C}"/>
              </a:ext>
            </a:extLst>
          </p:cNvPr>
          <p:cNvSpPr txBox="1">
            <a:spLocks/>
          </p:cNvSpPr>
          <p:nvPr/>
        </p:nvSpPr>
        <p:spPr>
          <a:xfrm>
            <a:off x="895350" y="2612690"/>
            <a:ext cx="4539895" cy="2364041"/>
          </a:xfrm>
          <a:prstGeom prst="rect">
            <a:avLst/>
          </a:prstGeom>
        </p:spPr>
        <p:txBody>
          <a:bodyPr vert="horz" lIns="91440" tIns="45720" rIns="91440" bIns="45720" rtlCol="0" anchor="ctr"/>
          <a:lstStyle>
            <a:defPPr>
              <a:defRPr lang="zh-C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514350" indent="-514350">
              <a:lnSpc>
                <a:spcPts val="5500"/>
              </a:lnSpc>
              <a:buFont typeface="標楷體" panose="03000509000000000000" pitchFamily="65" charset="-120"/>
              <a:buChar char="-"/>
            </a:pPr>
            <a:r>
              <a:rPr lang="zh-TW" altLang="en-US" sz="2800" dirty="0">
                <a:solidFill>
                  <a:schemeClr val="bg2">
                    <a:lumMod val="25000"/>
                  </a:schemeClr>
                </a:solidFill>
                <a:latin typeface="標楷體" panose="03000509000000000000" pitchFamily="65" charset="-120"/>
                <a:ea typeface="標楷體" panose="03000509000000000000" pitchFamily="65" charset="-120"/>
                <a:sym typeface="Wingdings" panose="05000000000000000000" pitchFamily="2" charset="2"/>
              </a:rPr>
              <a:t>將節點分成三個等級</a:t>
            </a:r>
            <a:endParaRPr lang="en-US" altLang="zh-TW" sz="2800" dirty="0">
              <a:solidFill>
                <a:schemeClr val="bg2">
                  <a:lumMod val="25000"/>
                </a:schemeClr>
              </a:solidFill>
              <a:latin typeface="標楷體" panose="03000509000000000000" pitchFamily="65" charset="-120"/>
              <a:ea typeface="標楷體" panose="03000509000000000000" pitchFamily="65" charset="-120"/>
              <a:sym typeface="Wingdings" panose="05000000000000000000" pitchFamily="2" charset="2"/>
            </a:endParaRPr>
          </a:p>
          <a:p>
            <a:pPr marL="971550" lvl="1" indent="-514350">
              <a:lnSpc>
                <a:spcPts val="4000"/>
              </a:lnSpc>
              <a:buFont typeface="標楷體" panose="03000509000000000000" pitchFamily="65" charset="-120"/>
              <a:buChar char="-"/>
            </a:pPr>
            <a:r>
              <a:rPr lang="en-US" altLang="zh-TW" sz="2000" dirty="0">
                <a:solidFill>
                  <a:schemeClr val="bg2">
                    <a:lumMod val="25000"/>
                  </a:schemeClr>
                </a:solidFill>
                <a:latin typeface="標楷體" panose="03000509000000000000" pitchFamily="65" charset="-120"/>
                <a:ea typeface="標楷體" panose="03000509000000000000" pitchFamily="65" charset="-120"/>
                <a:sym typeface="Wingdings" panose="05000000000000000000" pitchFamily="2" charset="2"/>
              </a:rPr>
              <a:t>Identical</a:t>
            </a:r>
          </a:p>
          <a:p>
            <a:pPr marL="971550" lvl="1" indent="-514350">
              <a:lnSpc>
                <a:spcPts val="4000"/>
              </a:lnSpc>
              <a:buFont typeface="標楷體" panose="03000509000000000000" pitchFamily="65" charset="-120"/>
              <a:buChar char="-"/>
            </a:pPr>
            <a:r>
              <a:rPr lang="en-US" altLang="zh-TW" sz="2000" dirty="0">
                <a:solidFill>
                  <a:schemeClr val="bg2">
                    <a:lumMod val="25000"/>
                  </a:schemeClr>
                </a:solidFill>
                <a:latin typeface="標楷體" panose="03000509000000000000" pitchFamily="65" charset="-120"/>
                <a:ea typeface="標楷體" panose="03000509000000000000" pitchFamily="65" charset="-120"/>
                <a:sym typeface="Wingdings" panose="05000000000000000000" pitchFamily="2" charset="2"/>
              </a:rPr>
              <a:t>Same but different </a:t>
            </a:r>
          </a:p>
          <a:p>
            <a:pPr marL="971550" lvl="1" indent="-514350">
              <a:lnSpc>
                <a:spcPts val="4000"/>
              </a:lnSpc>
              <a:buFont typeface="標楷體" panose="03000509000000000000" pitchFamily="65" charset="-120"/>
              <a:buChar char="-"/>
            </a:pPr>
            <a:r>
              <a:rPr lang="en-US" altLang="zh-TW" sz="2000" dirty="0">
                <a:solidFill>
                  <a:schemeClr val="bg2">
                    <a:lumMod val="25000"/>
                  </a:schemeClr>
                </a:solidFill>
                <a:latin typeface="標楷體" panose="03000509000000000000" pitchFamily="65" charset="-120"/>
                <a:ea typeface="標楷體" panose="03000509000000000000" pitchFamily="65" charset="-120"/>
                <a:sym typeface="Wingdings" panose="05000000000000000000" pitchFamily="2" charset="2"/>
              </a:rPr>
              <a:t>Not the</a:t>
            </a:r>
            <a:r>
              <a:rPr lang="zh-TW" altLang="en-US" sz="2000" dirty="0">
                <a:solidFill>
                  <a:schemeClr val="bg2">
                    <a:lumMod val="25000"/>
                  </a:schemeClr>
                </a:solidFill>
                <a:latin typeface="標楷體" panose="03000509000000000000" pitchFamily="65" charset="-120"/>
                <a:ea typeface="標楷體" panose="03000509000000000000" pitchFamily="65" charset="-120"/>
                <a:sym typeface="Wingdings" panose="05000000000000000000" pitchFamily="2" charset="2"/>
              </a:rPr>
              <a:t> </a:t>
            </a:r>
            <a:r>
              <a:rPr lang="en-US" altLang="zh-TW" sz="2000" dirty="0">
                <a:solidFill>
                  <a:schemeClr val="bg2">
                    <a:lumMod val="25000"/>
                  </a:schemeClr>
                </a:solidFill>
                <a:latin typeface="標楷體" panose="03000509000000000000" pitchFamily="65" charset="-120"/>
                <a:ea typeface="標楷體" panose="03000509000000000000" pitchFamily="65" charset="-120"/>
                <a:sym typeface="Wingdings" panose="05000000000000000000" pitchFamily="2" charset="2"/>
              </a:rPr>
              <a:t>same node</a:t>
            </a:r>
          </a:p>
        </p:txBody>
      </p:sp>
      <p:pic>
        <p:nvPicPr>
          <p:cNvPr id="4" name="圖片 3">
            <a:extLst>
              <a:ext uri="{FF2B5EF4-FFF2-40B4-BE49-F238E27FC236}">
                <a16:creationId xmlns:a16="http://schemas.microsoft.com/office/drawing/2014/main" id="{155FF9AD-7C3C-4D53-AF46-F27BF73197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20852" y="1414846"/>
            <a:ext cx="5575798" cy="4991667"/>
          </a:xfrm>
          <a:prstGeom prst="rect">
            <a:avLst/>
          </a:prstGeom>
          <a:ln w="19050">
            <a:solidFill>
              <a:schemeClr val="bg2">
                <a:lumMod val="75000"/>
              </a:schemeClr>
            </a:solidFill>
          </a:ln>
        </p:spPr>
      </p:pic>
      <p:sp>
        <p:nvSpPr>
          <p:cNvPr id="6" name="投影片編號版面配置區 5">
            <a:extLst>
              <a:ext uri="{FF2B5EF4-FFF2-40B4-BE49-F238E27FC236}">
                <a16:creationId xmlns:a16="http://schemas.microsoft.com/office/drawing/2014/main" id="{564CB066-0E88-4275-BFAB-552B7103BFB4}"/>
              </a:ext>
            </a:extLst>
          </p:cNvPr>
          <p:cNvSpPr>
            <a:spLocks noGrp="1"/>
          </p:cNvSpPr>
          <p:nvPr>
            <p:ph type="sldNum" sz="quarter" idx="12"/>
          </p:nvPr>
        </p:nvSpPr>
        <p:spPr/>
        <p:txBody>
          <a:bodyPr/>
          <a:lstStyle/>
          <a:p>
            <a:fld id="{997B4A21-C178-4EF4-9692-581FD3539F5E}" type="slidenum">
              <a:rPr lang="zh-CN" altLang="en-US" smtClean="0"/>
              <a:t>19</a:t>
            </a:fld>
            <a:endParaRPr lang="zh-CN" altLang="en-US"/>
          </a:p>
        </p:txBody>
      </p:sp>
    </p:spTree>
    <p:extLst>
      <p:ext uri="{BB962C8B-B14F-4D97-AF65-F5344CB8AC3E}">
        <p14:creationId xmlns:p14="http://schemas.microsoft.com/office/powerpoint/2010/main" val="27509413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任意多边形: 形状 6"/>
          <p:cNvSpPr/>
          <p:nvPr/>
        </p:nvSpPr>
        <p:spPr bwMode="auto">
          <a:xfrm>
            <a:off x="0" y="6296025"/>
            <a:ext cx="12192000" cy="561378"/>
          </a:xfrm>
          <a:custGeom>
            <a:avLst/>
            <a:gdLst>
              <a:gd name="connsiteX0" fmla="*/ 2457949 w 12192000"/>
              <a:gd name="connsiteY0" fmla="*/ 0 h 1012232"/>
              <a:gd name="connsiteX1" fmla="*/ 9057549 w 12192000"/>
              <a:gd name="connsiteY1" fmla="*/ 610553 h 1012232"/>
              <a:gd name="connsiteX2" fmla="*/ 12192000 w 12192000"/>
              <a:gd name="connsiteY2" fmla="*/ 305277 h 1012232"/>
              <a:gd name="connsiteX3" fmla="*/ 12192000 w 12192000"/>
              <a:gd name="connsiteY3" fmla="*/ 1012232 h 1012232"/>
              <a:gd name="connsiteX4" fmla="*/ 114300 w 12192000"/>
              <a:gd name="connsiteY4" fmla="*/ 1012232 h 1012232"/>
              <a:gd name="connsiteX5" fmla="*/ 0 w 12192000"/>
              <a:gd name="connsiteY5" fmla="*/ 1012232 h 1012232"/>
              <a:gd name="connsiteX6" fmla="*/ 0 w 12192000"/>
              <a:gd name="connsiteY6" fmla="*/ 160434 h 1012232"/>
              <a:gd name="connsiteX7" fmla="*/ 270087 w 12192000"/>
              <a:gd name="connsiteY7" fmla="*/ 129128 h 1012232"/>
              <a:gd name="connsiteX8" fmla="*/ 2457949 w 12192000"/>
              <a:gd name="connsiteY8" fmla="*/ 0 h 1012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1012232">
                <a:moveTo>
                  <a:pt x="2457949" y="0"/>
                </a:moveTo>
                <a:cubicBezTo>
                  <a:pt x="4506845" y="0"/>
                  <a:pt x="7360920" y="610553"/>
                  <a:pt x="9057549" y="610553"/>
                </a:cubicBezTo>
                <a:cubicBezTo>
                  <a:pt x="10754179" y="610553"/>
                  <a:pt x="12192000" y="305277"/>
                  <a:pt x="12192000" y="305277"/>
                </a:cubicBezTo>
                <a:cubicBezTo>
                  <a:pt x="12192000" y="1012232"/>
                  <a:pt x="12192000" y="1012232"/>
                  <a:pt x="12192000" y="1012232"/>
                </a:cubicBezTo>
                <a:cubicBezTo>
                  <a:pt x="5290457" y="1012232"/>
                  <a:pt x="1839686" y="1012232"/>
                  <a:pt x="114300" y="1012232"/>
                </a:cubicBezTo>
                <a:lnTo>
                  <a:pt x="0" y="1012232"/>
                </a:lnTo>
                <a:lnTo>
                  <a:pt x="0" y="160434"/>
                </a:lnTo>
                <a:lnTo>
                  <a:pt x="270087" y="129128"/>
                </a:lnTo>
                <a:cubicBezTo>
                  <a:pt x="925321" y="57390"/>
                  <a:pt x="1689613" y="0"/>
                  <a:pt x="2457949" y="0"/>
                </a:cubicBezTo>
                <a:close/>
              </a:path>
            </a:pathLst>
          </a:custGeom>
          <a:solidFill>
            <a:srgbClr val="52618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dirty="0">
              <a:solidFill>
                <a:schemeClr val="lt1"/>
              </a:solidFill>
              <a:latin typeface="Arial" panose="020B0604020202020204" pitchFamily="34" charset="0"/>
              <a:ea typeface="思源黑体 CN Normal" panose="020B0400000000000000" pitchFamily="34" charset="-122"/>
              <a:sym typeface="Arial" panose="020B0604020202020204" pitchFamily="34" charset="0"/>
            </a:endParaRPr>
          </a:p>
        </p:txBody>
      </p:sp>
      <p:sp>
        <p:nvSpPr>
          <p:cNvPr id="2" name="文字方塊 1">
            <a:extLst>
              <a:ext uri="{FF2B5EF4-FFF2-40B4-BE49-F238E27FC236}">
                <a16:creationId xmlns:a16="http://schemas.microsoft.com/office/drawing/2014/main" id="{1C32014D-4ED5-4C1A-A659-FFB1D14AF0CC}"/>
              </a:ext>
            </a:extLst>
          </p:cNvPr>
          <p:cNvSpPr txBox="1"/>
          <p:nvPr/>
        </p:nvSpPr>
        <p:spPr>
          <a:xfrm>
            <a:off x="516256" y="6451400"/>
            <a:ext cx="4274819" cy="307777"/>
          </a:xfrm>
          <a:prstGeom prst="rect">
            <a:avLst/>
          </a:prstGeom>
          <a:noFill/>
        </p:spPr>
        <p:txBody>
          <a:bodyPr wrap="square" rtlCol="0">
            <a:spAutoFit/>
          </a:bodyPr>
          <a:lstStyle/>
          <a:p>
            <a:r>
              <a:rPr lang="en-US" altLang="zh-TW" sz="1400" dirty="0">
                <a:solidFill>
                  <a:schemeClr val="bg1"/>
                </a:solidFill>
                <a:latin typeface="Times New Roman" panose="02020603050405020304" pitchFamily="18" charset="0"/>
                <a:cs typeface="Times New Roman" panose="02020603050405020304" pitchFamily="18" charset="0"/>
              </a:rPr>
              <a:t>Computer and Storage System Laboratory, CSS Lab</a:t>
            </a:r>
            <a:endParaRPr lang="zh-TW" altLang="en-US" sz="1400" dirty="0">
              <a:solidFill>
                <a:schemeClr val="bg1"/>
              </a:solidFill>
              <a:latin typeface="Times New Roman" panose="02020603050405020304" pitchFamily="18" charset="0"/>
              <a:cs typeface="Times New Roman" panose="02020603050405020304" pitchFamily="18" charset="0"/>
            </a:endParaRPr>
          </a:p>
        </p:txBody>
      </p:sp>
      <p:sp>
        <p:nvSpPr>
          <p:cNvPr id="10" name="文字方塊 9">
            <a:extLst>
              <a:ext uri="{FF2B5EF4-FFF2-40B4-BE49-F238E27FC236}">
                <a16:creationId xmlns:a16="http://schemas.microsoft.com/office/drawing/2014/main" id="{DFA25AA4-E445-4FDA-A07A-059B57155041}"/>
              </a:ext>
            </a:extLst>
          </p:cNvPr>
          <p:cNvSpPr txBox="1"/>
          <p:nvPr/>
        </p:nvSpPr>
        <p:spPr>
          <a:xfrm>
            <a:off x="8402249" y="989825"/>
            <a:ext cx="2780101" cy="276999"/>
          </a:xfrm>
          <a:prstGeom prst="rect">
            <a:avLst/>
          </a:prstGeom>
          <a:noFill/>
        </p:spPr>
        <p:txBody>
          <a:bodyPr wrap="square" rtlCol="0">
            <a:spAutoFit/>
          </a:bodyPr>
          <a:lstStyle/>
          <a:p>
            <a:r>
              <a:rPr lang="en-US" altLang="zh-TW" sz="1200" b="1" dirty="0">
                <a:latin typeface="標楷體" panose="03000509000000000000" pitchFamily="65" charset="-120"/>
                <a:ea typeface="標楷體" panose="03000509000000000000" pitchFamily="65" charset="-120"/>
              </a:rPr>
              <a:t>HTML</a:t>
            </a:r>
            <a:r>
              <a:rPr lang="zh-TW" altLang="en-US" sz="1200" b="1" dirty="0">
                <a:latin typeface="標楷體" panose="03000509000000000000" pitchFamily="65" charset="-120"/>
                <a:ea typeface="標楷體" panose="03000509000000000000" pitchFamily="65" charset="-120"/>
              </a:rPr>
              <a:t>比對之瀏覽器擴充元件設計與實作</a:t>
            </a:r>
          </a:p>
        </p:txBody>
      </p:sp>
      <p:cxnSp>
        <p:nvCxnSpPr>
          <p:cNvPr id="11" name="直線接點 10">
            <a:extLst>
              <a:ext uri="{FF2B5EF4-FFF2-40B4-BE49-F238E27FC236}">
                <a16:creationId xmlns:a16="http://schemas.microsoft.com/office/drawing/2014/main" id="{29BE97D7-AF3F-4CB6-98E1-7D0C9C613097}"/>
              </a:ext>
            </a:extLst>
          </p:cNvPr>
          <p:cNvCxnSpPr/>
          <p:nvPr/>
        </p:nvCxnSpPr>
        <p:spPr>
          <a:xfrm>
            <a:off x="1047750" y="1245855"/>
            <a:ext cx="10134600" cy="0"/>
          </a:xfrm>
          <a:prstGeom prst="line">
            <a:avLst/>
          </a:prstGeom>
        </p:spPr>
        <p:style>
          <a:lnRef idx="3">
            <a:schemeClr val="dk1"/>
          </a:lnRef>
          <a:fillRef idx="0">
            <a:schemeClr val="dk1"/>
          </a:fillRef>
          <a:effectRef idx="2">
            <a:schemeClr val="dk1"/>
          </a:effectRef>
          <a:fontRef idx="minor">
            <a:schemeClr val="tx1"/>
          </a:fontRef>
        </p:style>
      </p:cxnSp>
      <p:sp>
        <p:nvSpPr>
          <p:cNvPr id="13" name="橢圓 12">
            <a:extLst>
              <a:ext uri="{FF2B5EF4-FFF2-40B4-BE49-F238E27FC236}">
                <a16:creationId xmlns:a16="http://schemas.microsoft.com/office/drawing/2014/main" id="{92D3DBF0-C811-49BA-A3D9-2E1832EAF1F2}"/>
              </a:ext>
            </a:extLst>
          </p:cNvPr>
          <p:cNvSpPr/>
          <p:nvPr/>
        </p:nvSpPr>
        <p:spPr>
          <a:xfrm>
            <a:off x="895350" y="1130595"/>
            <a:ext cx="266700" cy="27245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cxnSp>
        <p:nvCxnSpPr>
          <p:cNvPr id="14" name="直線接點 13">
            <a:extLst>
              <a:ext uri="{FF2B5EF4-FFF2-40B4-BE49-F238E27FC236}">
                <a16:creationId xmlns:a16="http://schemas.microsoft.com/office/drawing/2014/main" id="{CA7763AC-9681-4544-BE27-F6BA31849481}"/>
              </a:ext>
            </a:extLst>
          </p:cNvPr>
          <p:cNvCxnSpPr/>
          <p:nvPr/>
        </p:nvCxnSpPr>
        <p:spPr>
          <a:xfrm>
            <a:off x="1049154" y="1293395"/>
            <a:ext cx="10134600" cy="0"/>
          </a:xfrm>
          <a:prstGeom prst="line">
            <a:avLst/>
          </a:prstGeom>
        </p:spPr>
        <p:style>
          <a:lnRef idx="3">
            <a:schemeClr val="dk1"/>
          </a:lnRef>
          <a:fillRef idx="0">
            <a:schemeClr val="dk1"/>
          </a:fillRef>
          <a:effectRef idx="2">
            <a:schemeClr val="dk1"/>
          </a:effectRef>
          <a:fontRef idx="minor">
            <a:schemeClr val="tx1"/>
          </a:fontRef>
        </p:style>
      </p:cxnSp>
      <p:sp>
        <p:nvSpPr>
          <p:cNvPr id="16" name="矩形 15">
            <a:extLst>
              <a:ext uri="{FF2B5EF4-FFF2-40B4-BE49-F238E27FC236}">
                <a16:creationId xmlns:a16="http://schemas.microsoft.com/office/drawing/2014/main" id="{E82F4884-C383-4AE1-8098-DDB49CA892B1}"/>
              </a:ext>
            </a:extLst>
          </p:cNvPr>
          <p:cNvSpPr/>
          <p:nvPr/>
        </p:nvSpPr>
        <p:spPr>
          <a:xfrm>
            <a:off x="3919494" y="320519"/>
            <a:ext cx="3588255" cy="769441"/>
          </a:xfrm>
          <a:prstGeom prst="rect">
            <a:avLst/>
          </a:prstGeom>
        </p:spPr>
        <p:txBody>
          <a:bodyPr wrap="square">
            <a:spAutoFit/>
          </a:bodyPr>
          <a:lstStyle/>
          <a:p>
            <a:r>
              <a:rPr lang="zh-TW" altLang="en-US" sz="4400" dirty="0">
                <a:solidFill>
                  <a:schemeClr val="tx1">
                    <a:lumMod val="75000"/>
                    <a:lumOff val="25000"/>
                  </a:schemeClr>
                </a:solidFill>
                <a:effectLst>
                  <a:outerShdw blurRad="38100" dist="38100" dir="2700000" algn="tl">
                    <a:srgbClr val="000000">
                      <a:alpha val="43137"/>
                    </a:srgbClr>
                  </a:outerShdw>
                </a:effectLst>
                <a:latin typeface="標楷體" panose="03000509000000000000" pitchFamily="65" charset="-120"/>
                <a:ea typeface="標楷體" panose="03000509000000000000" pitchFamily="65" charset="-120"/>
              </a:rPr>
              <a:t>比對輸出結果</a:t>
            </a:r>
          </a:p>
        </p:txBody>
      </p:sp>
      <p:pic>
        <p:nvPicPr>
          <p:cNvPr id="3" name="圖片 2">
            <a:extLst>
              <a:ext uri="{FF2B5EF4-FFF2-40B4-BE49-F238E27FC236}">
                <a16:creationId xmlns:a16="http://schemas.microsoft.com/office/drawing/2014/main" id="{DC21E173-F120-4696-8525-B5753410F64A}"/>
              </a:ext>
            </a:extLst>
          </p:cNvPr>
          <p:cNvPicPr>
            <a:picLocks noChangeAspect="1"/>
          </p:cNvPicPr>
          <p:nvPr/>
        </p:nvPicPr>
        <p:blipFill>
          <a:blip r:embed="rId3"/>
          <a:stretch>
            <a:fillRect/>
          </a:stretch>
        </p:blipFill>
        <p:spPr>
          <a:xfrm>
            <a:off x="1" y="2637333"/>
            <a:ext cx="6113066" cy="2452614"/>
          </a:xfrm>
          <a:prstGeom prst="rect">
            <a:avLst/>
          </a:prstGeom>
          <a:ln w="12700">
            <a:solidFill>
              <a:schemeClr val="tx1"/>
            </a:solidFill>
          </a:ln>
        </p:spPr>
      </p:pic>
      <p:pic>
        <p:nvPicPr>
          <p:cNvPr id="5" name="圖片 4">
            <a:extLst>
              <a:ext uri="{FF2B5EF4-FFF2-40B4-BE49-F238E27FC236}">
                <a16:creationId xmlns:a16="http://schemas.microsoft.com/office/drawing/2014/main" id="{89EC184D-0226-46D9-9189-5E1569375989}"/>
              </a:ext>
            </a:extLst>
          </p:cNvPr>
          <p:cNvPicPr>
            <a:picLocks noChangeAspect="1"/>
          </p:cNvPicPr>
          <p:nvPr/>
        </p:nvPicPr>
        <p:blipFill>
          <a:blip r:embed="rId4"/>
          <a:stretch>
            <a:fillRect/>
          </a:stretch>
        </p:blipFill>
        <p:spPr>
          <a:xfrm>
            <a:off x="6215262" y="1695502"/>
            <a:ext cx="5925585" cy="2068420"/>
          </a:xfrm>
          <a:prstGeom prst="rect">
            <a:avLst/>
          </a:prstGeom>
          <a:ln w="12700">
            <a:solidFill>
              <a:schemeClr val="tx1"/>
            </a:solidFill>
          </a:ln>
        </p:spPr>
      </p:pic>
      <p:pic>
        <p:nvPicPr>
          <p:cNvPr id="6" name="圖片 5">
            <a:extLst>
              <a:ext uri="{FF2B5EF4-FFF2-40B4-BE49-F238E27FC236}">
                <a16:creationId xmlns:a16="http://schemas.microsoft.com/office/drawing/2014/main" id="{E25ED7F4-659C-40E2-A03A-2FEB2944B411}"/>
              </a:ext>
            </a:extLst>
          </p:cNvPr>
          <p:cNvPicPr>
            <a:picLocks noChangeAspect="1"/>
          </p:cNvPicPr>
          <p:nvPr/>
        </p:nvPicPr>
        <p:blipFill>
          <a:blip r:embed="rId5"/>
          <a:stretch>
            <a:fillRect/>
          </a:stretch>
        </p:blipFill>
        <p:spPr>
          <a:xfrm>
            <a:off x="6215262" y="3967359"/>
            <a:ext cx="5925585" cy="1337473"/>
          </a:xfrm>
          <a:prstGeom prst="rect">
            <a:avLst/>
          </a:prstGeom>
          <a:ln w="19050">
            <a:solidFill>
              <a:schemeClr val="tx1"/>
            </a:solidFill>
          </a:ln>
        </p:spPr>
      </p:pic>
      <p:pic>
        <p:nvPicPr>
          <p:cNvPr id="8" name="圖片 7">
            <a:extLst>
              <a:ext uri="{FF2B5EF4-FFF2-40B4-BE49-F238E27FC236}">
                <a16:creationId xmlns:a16="http://schemas.microsoft.com/office/drawing/2014/main" id="{A0B515A8-1613-4B4D-9302-48FE3E07E24E}"/>
              </a:ext>
            </a:extLst>
          </p:cNvPr>
          <p:cNvPicPr>
            <a:picLocks noChangeAspect="1"/>
          </p:cNvPicPr>
          <p:nvPr/>
        </p:nvPicPr>
        <p:blipFill>
          <a:blip r:embed="rId6"/>
          <a:stretch>
            <a:fillRect/>
          </a:stretch>
        </p:blipFill>
        <p:spPr>
          <a:xfrm>
            <a:off x="6208868" y="5304832"/>
            <a:ext cx="5925585" cy="710139"/>
          </a:xfrm>
          <a:prstGeom prst="rect">
            <a:avLst/>
          </a:prstGeom>
          <a:ln w="12700">
            <a:solidFill>
              <a:schemeClr val="tx1"/>
            </a:solidFill>
          </a:ln>
        </p:spPr>
      </p:pic>
      <p:cxnSp>
        <p:nvCxnSpPr>
          <p:cNvPr id="15" name="直線接點 14">
            <a:extLst>
              <a:ext uri="{FF2B5EF4-FFF2-40B4-BE49-F238E27FC236}">
                <a16:creationId xmlns:a16="http://schemas.microsoft.com/office/drawing/2014/main" id="{2582F6F5-63AF-4ADB-9E02-1801F0795E25}"/>
              </a:ext>
            </a:extLst>
          </p:cNvPr>
          <p:cNvCxnSpPr>
            <a:cxnSpLocks/>
          </p:cNvCxnSpPr>
          <p:nvPr/>
        </p:nvCxnSpPr>
        <p:spPr>
          <a:xfrm>
            <a:off x="6215262" y="5304832"/>
            <a:ext cx="5925586" cy="0"/>
          </a:xfrm>
          <a:prstGeom prst="line">
            <a:avLst/>
          </a:prstGeom>
          <a:ln w="285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12" name="投影片編號版面配置區 11">
            <a:extLst>
              <a:ext uri="{FF2B5EF4-FFF2-40B4-BE49-F238E27FC236}">
                <a16:creationId xmlns:a16="http://schemas.microsoft.com/office/drawing/2014/main" id="{7A73789A-A1CB-4C46-80D5-3873AE50FFC3}"/>
              </a:ext>
            </a:extLst>
          </p:cNvPr>
          <p:cNvSpPr>
            <a:spLocks noGrp="1"/>
          </p:cNvSpPr>
          <p:nvPr>
            <p:ph type="sldNum" sz="quarter" idx="12"/>
          </p:nvPr>
        </p:nvSpPr>
        <p:spPr/>
        <p:txBody>
          <a:bodyPr/>
          <a:lstStyle/>
          <a:p>
            <a:fld id="{997B4A21-C178-4EF4-9692-581FD3539F5E}" type="slidenum">
              <a:rPr lang="zh-CN" altLang="en-US" smtClean="0"/>
              <a:t>20</a:t>
            </a:fld>
            <a:endParaRPr lang="zh-CN" altLang="en-US"/>
          </a:p>
        </p:txBody>
      </p:sp>
      <p:cxnSp>
        <p:nvCxnSpPr>
          <p:cNvPr id="9" name="直線接點 8">
            <a:extLst>
              <a:ext uri="{FF2B5EF4-FFF2-40B4-BE49-F238E27FC236}">
                <a16:creationId xmlns:a16="http://schemas.microsoft.com/office/drawing/2014/main" id="{09288D46-3B1D-4582-AB00-F606CDDDC6F2}"/>
              </a:ext>
            </a:extLst>
          </p:cNvPr>
          <p:cNvCxnSpPr/>
          <p:nvPr/>
        </p:nvCxnSpPr>
        <p:spPr>
          <a:xfrm>
            <a:off x="731520" y="4686300"/>
            <a:ext cx="4762500"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17" name="直線接點 16">
            <a:extLst>
              <a:ext uri="{FF2B5EF4-FFF2-40B4-BE49-F238E27FC236}">
                <a16:creationId xmlns:a16="http://schemas.microsoft.com/office/drawing/2014/main" id="{8D840EBE-5526-4E3E-AF2A-1537FE81B5FB}"/>
              </a:ext>
            </a:extLst>
          </p:cNvPr>
          <p:cNvCxnSpPr/>
          <p:nvPr/>
        </p:nvCxnSpPr>
        <p:spPr>
          <a:xfrm>
            <a:off x="6560820" y="3360420"/>
            <a:ext cx="4762500"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18" name="直線接點 17">
            <a:extLst>
              <a:ext uri="{FF2B5EF4-FFF2-40B4-BE49-F238E27FC236}">
                <a16:creationId xmlns:a16="http://schemas.microsoft.com/office/drawing/2014/main" id="{4D3FE55E-F877-4067-B85E-AD2D595ACF5B}"/>
              </a:ext>
            </a:extLst>
          </p:cNvPr>
          <p:cNvCxnSpPr/>
          <p:nvPr/>
        </p:nvCxnSpPr>
        <p:spPr>
          <a:xfrm>
            <a:off x="6560820" y="5615940"/>
            <a:ext cx="4762500" cy="0"/>
          </a:xfrm>
          <a:prstGeom prst="line">
            <a:avLst/>
          </a:prstGeom>
        </p:spPr>
        <p:style>
          <a:lnRef idx="3">
            <a:schemeClr val="accent2"/>
          </a:lnRef>
          <a:fillRef idx="0">
            <a:schemeClr val="accent2"/>
          </a:fillRef>
          <a:effectRef idx="2">
            <a:schemeClr val="accent2"/>
          </a:effectRef>
          <a:fontRef idx="minor">
            <a:schemeClr val="tx1"/>
          </a:fontRef>
        </p:style>
      </p:cxnSp>
      <p:sp>
        <p:nvSpPr>
          <p:cNvPr id="19" name="矩形 18">
            <a:extLst>
              <a:ext uri="{FF2B5EF4-FFF2-40B4-BE49-F238E27FC236}">
                <a16:creationId xmlns:a16="http://schemas.microsoft.com/office/drawing/2014/main" id="{40B5006B-27F3-4B52-8372-B740A62A7455}"/>
              </a:ext>
            </a:extLst>
          </p:cNvPr>
          <p:cNvSpPr/>
          <p:nvPr/>
        </p:nvSpPr>
        <p:spPr>
          <a:xfrm>
            <a:off x="1257300" y="3672840"/>
            <a:ext cx="815340" cy="213342"/>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矩形 19">
            <a:extLst>
              <a:ext uri="{FF2B5EF4-FFF2-40B4-BE49-F238E27FC236}">
                <a16:creationId xmlns:a16="http://schemas.microsoft.com/office/drawing/2014/main" id="{12764359-677A-4DCF-9AC0-F5E51714CC78}"/>
              </a:ext>
            </a:extLst>
          </p:cNvPr>
          <p:cNvSpPr/>
          <p:nvPr/>
        </p:nvSpPr>
        <p:spPr>
          <a:xfrm>
            <a:off x="7484889" y="2385183"/>
            <a:ext cx="815340" cy="213342"/>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矩形 20">
            <a:extLst>
              <a:ext uri="{FF2B5EF4-FFF2-40B4-BE49-F238E27FC236}">
                <a16:creationId xmlns:a16="http://schemas.microsoft.com/office/drawing/2014/main" id="{783A6B9A-BAD5-4A96-9F2C-54D08DD2FC7B}"/>
              </a:ext>
            </a:extLst>
          </p:cNvPr>
          <p:cNvSpPr/>
          <p:nvPr/>
        </p:nvSpPr>
        <p:spPr>
          <a:xfrm>
            <a:off x="7421880" y="4640823"/>
            <a:ext cx="815340" cy="213342"/>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4069395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任意多边形: 形状 6"/>
          <p:cNvSpPr/>
          <p:nvPr/>
        </p:nvSpPr>
        <p:spPr bwMode="auto">
          <a:xfrm>
            <a:off x="0" y="6296025"/>
            <a:ext cx="12192000" cy="561378"/>
          </a:xfrm>
          <a:custGeom>
            <a:avLst/>
            <a:gdLst>
              <a:gd name="connsiteX0" fmla="*/ 2457949 w 12192000"/>
              <a:gd name="connsiteY0" fmla="*/ 0 h 1012232"/>
              <a:gd name="connsiteX1" fmla="*/ 9057549 w 12192000"/>
              <a:gd name="connsiteY1" fmla="*/ 610553 h 1012232"/>
              <a:gd name="connsiteX2" fmla="*/ 12192000 w 12192000"/>
              <a:gd name="connsiteY2" fmla="*/ 305277 h 1012232"/>
              <a:gd name="connsiteX3" fmla="*/ 12192000 w 12192000"/>
              <a:gd name="connsiteY3" fmla="*/ 1012232 h 1012232"/>
              <a:gd name="connsiteX4" fmla="*/ 114300 w 12192000"/>
              <a:gd name="connsiteY4" fmla="*/ 1012232 h 1012232"/>
              <a:gd name="connsiteX5" fmla="*/ 0 w 12192000"/>
              <a:gd name="connsiteY5" fmla="*/ 1012232 h 1012232"/>
              <a:gd name="connsiteX6" fmla="*/ 0 w 12192000"/>
              <a:gd name="connsiteY6" fmla="*/ 160434 h 1012232"/>
              <a:gd name="connsiteX7" fmla="*/ 270087 w 12192000"/>
              <a:gd name="connsiteY7" fmla="*/ 129128 h 1012232"/>
              <a:gd name="connsiteX8" fmla="*/ 2457949 w 12192000"/>
              <a:gd name="connsiteY8" fmla="*/ 0 h 1012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1012232">
                <a:moveTo>
                  <a:pt x="2457949" y="0"/>
                </a:moveTo>
                <a:cubicBezTo>
                  <a:pt x="4506845" y="0"/>
                  <a:pt x="7360920" y="610553"/>
                  <a:pt x="9057549" y="610553"/>
                </a:cubicBezTo>
                <a:cubicBezTo>
                  <a:pt x="10754179" y="610553"/>
                  <a:pt x="12192000" y="305277"/>
                  <a:pt x="12192000" y="305277"/>
                </a:cubicBezTo>
                <a:cubicBezTo>
                  <a:pt x="12192000" y="1012232"/>
                  <a:pt x="12192000" y="1012232"/>
                  <a:pt x="12192000" y="1012232"/>
                </a:cubicBezTo>
                <a:cubicBezTo>
                  <a:pt x="5290457" y="1012232"/>
                  <a:pt x="1839686" y="1012232"/>
                  <a:pt x="114300" y="1012232"/>
                </a:cubicBezTo>
                <a:lnTo>
                  <a:pt x="0" y="1012232"/>
                </a:lnTo>
                <a:lnTo>
                  <a:pt x="0" y="160434"/>
                </a:lnTo>
                <a:lnTo>
                  <a:pt x="270087" y="129128"/>
                </a:lnTo>
                <a:cubicBezTo>
                  <a:pt x="925321" y="57390"/>
                  <a:pt x="1689613" y="0"/>
                  <a:pt x="2457949" y="0"/>
                </a:cubicBezTo>
                <a:close/>
              </a:path>
            </a:pathLst>
          </a:custGeom>
          <a:solidFill>
            <a:srgbClr val="52618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dirty="0">
              <a:solidFill>
                <a:schemeClr val="lt1"/>
              </a:solidFill>
              <a:latin typeface="Arial" panose="020B0604020202020204" pitchFamily="34" charset="0"/>
              <a:ea typeface="思源黑体 CN Normal" panose="020B0400000000000000" pitchFamily="34" charset="-122"/>
              <a:sym typeface="Arial" panose="020B0604020202020204" pitchFamily="34" charset="0"/>
            </a:endParaRPr>
          </a:p>
        </p:txBody>
      </p:sp>
      <p:sp>
        <p:nvSpPr>
          <p:cNvPr id="2" name="文字方塊 1">
            <a:extLst>
              <a:ext uri="{FF2B5EF4-FFF2-40B4-BE49-F238E27FC236}">
                <a16:creationId xmlns:a16="http://schemas.microsoft.com/office/drawing/2014/main" id="{1C32014D-4ED5-4C1A-A659-FFB1D14AF0CC}"/>
              </a:ext>
            </a:extLst>
          </p:cNvPr>
          <p:cNvSpPr txBox="1"/>
          <p:nvPr/>
        </p:nvSpPr>
        <p:spPr>
          <a:xfrm>
            <a:off x="516256" y="6451400"/>
            <a:ext cx="4274819" cy="307777"/>
          </a:xfrm>
          <a:prstGeom prst="rect">
            <a:avLst/>
          </a:prstGeom>
          <a:noFill/>
        </p:spPr>
        <p:txBody>
          <a:bodyPr wrap="square" rtlCol="0">
            <a:spAutoFit/>
          </a:bodyPr>
          <a:lstStyle/>
          <a:p>
            <a:r>
              <a:rPr lang="en-US" altLang="zh-TW" sz="1400" dirty="0">
                <a:solidFill>
                  <a:schemeClr val="bg1"/>
                </a:solidFill>
                <a:latin typeface="Times New Roman" panose="02020603050405020304" pitchFamily="18" charset="0"/>
                <a:cs typeface="Times New Roman" panose="02020603050405020304" pitchFamily="18" charset="0"/>
              </a:rPr>
              <a:t>Computer and Storage System Laboratory, CSS Lab</a:t>
            </a:r>
            <a:endParaRPr lang="zh-TW" altLang="en-US" sz="1400" dirty="0">
              <a:solidFill>
                <a:schemeClr val="bg1"/>
              </a:solidFill>
              <a:latin typeface="Times New Roman" panose="02020603050405020304" pitchFamily="18" charset="0"/>
              <a:cs typeface="Times New Roman" panose="02020603050405020304" pitchFamily="18" charset="0"/>
            </a:endParaRPr>
          </a:p>
        </p:txBody>
      </p:sp>
      <p:sp>
        <p:nvSpPr>
          <p:cNvPr id="10" name="文字方塊 9">
            <a:extLst>
              <a:ext uri="{FF2B5EF4-FFF2-40B4-BE49-F238E27FC236}">
                <a16:creationId xmlns:a16="http://schemas.microsoft.com/office/drawing/2014/main" id="{DFA25AA4-E445-4FDA-A07A-059B57155041}"/>
              </a:ext>
            </a:extLst>
          </p:cNvPr>
          <p:cNvSpPr txBox="1"/>
          <p:nvPr/>
        </p:nvSpPr>
        <p:spPr>
          <a:xfrm>
            <a:off x="8402249" y="989825"/>
            <a:ext cx="2780101" cy="276999"/>
          </a:xfrm>
          <a:prstGeom prst="rect">
            <a:avLst/>
          </a:prstGeom>
          <a:noFill/>
        </p:spPr>
        <p:txBody>
          <a:bodyPr wrap="square" rtlCol="0">
            <a:spAutoFit/>
          </a:bodyPr>
          <a:lstStyle/>
          <a:p>
            <a:r>
              <a:rPr lang="en-US" altLang="zh-TW" sz="1200" b="1" dirty="0">
                <a:latin typeface="標楷體" panose="03000509000000000000" pitchFamily="65" charset="-120"/>
                <a:ea typeface="標楷體" panose="03000509000000000000" pitchFamily="65" charset="-120"/>
              </a:rPr>
              <a:t>HTML</a:t>
            </a:r>
            <a:r>
              <a:rPr lang="zh-TW" altLang="en-US" sz="1200" b="1" dirty="0">
                <a:latin typeface="標楷體" panose="03000509000000000000" pitchFamily="65" charset="-120"/>
                <a:ea typeface="標楷體" panose="03000509000000000000" pitchFamily="65" charset="-120"/>
              </a:rPr>
              <a:t>比對之瀏覽器擴充元件設計與實作</a:t>
            </a:r>
          </a:p>
        </p:txBody>
      </p:sp>
      <p:cxnSp>
        <p:nvCxnSpPr>
          <p:cNvPr id="11" name="直線接點 10">
            <a:extLst>
              <a:ext uri="{FF2B5EF4-FFF2-40B4-BE49-F238E27FC236}">
                <a16:creationId xmlns:a16="http://schemas.microsoft.com/office/drawing/2014/main" id="{29BE97D7-AF3F-4CB6-98E1-7D0C9C613097}"/>
              </a:ext>
            </a:extLst>
          </p:cNvPr>
          <p:cNvCxnSpPr/>
          <p:nvPr/>
        </p:nvCxnSpPr>
        <p:spPr>
          <a:xfrm>
            <a:off x="1047750" y="1245855"/>
            <a:ext cx="10134600" cy="0"/>
          </a:xfrm>
          <a:prstGeom prst="line">
            <a:avLst/>
          </a:prstGeom>
        </p:spPr>
        <p:style>
          <a:lnRef idx="3">
            <a:schemeClr val="dk1"/>
          </a:lnRef>
          <a:fillRef idx="0">
            <a:schemeClr val="dk1"/>
          </a:fillRef>
          <a:effectRef idx="2">
            <a:schemeClr val="dk1"/>
          </a:effectRef>
          <a:fontRef idx="minor">
            <a:schemeClr val="tx1"/>
          </a:fontRef>
        </p:style>
      </p:cxnSp>
      <p:sp>
        <p:nvSpPr>
          <p:cNvPr id="13" name="橢圓 12">
            <a:extLst>
              <a:ext uri="{FF2B5EF4-FFF2-40B4-BE49-F238E27FC236}">
                <a16:creationId xmlns:a16="http://schemas.microsoft.com/office/drawing/2014/main" id="{92D3DBF0-C811-49BA-A3D9-2E1832EAF1F2}"/>
              </a:ext>
            </a:extLst>
          </p:cNvPr>
          <p:cNvSpPr/>
          <p:nvPr/>
        </p:nvSpPr>
        <p:spPr>
          <a:xfrm>
            <a:off x="895350" y="1130595"/>
            <a:ext cx="266700" cy="27245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cxnSp>
        <p:nvCxnSpPr>
          <p:cNvPr id="14" name="直線接點 13">
            <a:extLst>
              <a:ext uri="{FF2B5EF4-FFF2-40B4-BE49-F238E27FC236}">
                <a16:creationId xmlns:a16="http://schemas.microsoft.com/office/drawing/2014/main" id="{CA7763AC-9681-4544-BE27-F6BA31849481}"/>
              </a:ext>
            </a:extLst>
          </p:cNvPr>
          <p:cNvCxnSpPr/>
          <p:nvPr/>
        </p:nvCxnSpPr>
        <p:spPr>
          <a:xfrm>
            <a:off x="1049154" y="1293395"/>
            <a:ext cx="10134600" cy="0"/>
          </a:xfrm>
          <a:prstGeom prst="line">
            <a:avLst/>
          </a:prstGeom>
        </p:spPr>
        <p:style>
          <a:lnRef idx="3">
            <a:schemeClr val="dk1"/>
          </a:lnRef>
          <a:fillRef idx="0">
            <a:schemeClr val="dk1"/>
          </a:fillRef>
          <a:effectRef idx="2">
            <a:schemeClr val="dk1"/>
          </a:effectRef>
          <a:fontRef idx="minor">
            <a:schemeClr val="tx1"/>
          </a:fontRef>
        </p:style>
      </p:cxnSp>
      <p:sp>
        <p:nvSpPr>
          <p:cNvPr id="16" name="矩形 15">
            <a:extLst>
              <a:ext uri="{FF2B5EF4-FFF2-40B4-BE49-F238E27FC236}">
                <a16:creationId xmlns:a16="http://schemas.microsoft.com/office/drawing/2014/main" id="{E82F4884-C383-4AE1-8098-DDB49CA892B1}"/>
              </a:ext>
            </a:extLst>
          </p:cNvPr>
          <p:cNvSpPr/>
          <p:nvPr/>
        </p:nvSpPr>
        <p:spPr>
          <a:xfrm>
            <a:off x="4862176" y="320519"/>
            <a:ext cx="2467648" cy="769441"/>
          </a:xfrm>
          <a:prstGeom prst="rect">
            <a:avLst/>
          </a:prstGeom>
        </p:spPr>
        <p:txBody>
          <a:bodyPr wrap="square">
            <a:spAutoFit/>
          </a:bodyPr>
          <a:lstStyle/>
          <a:p>
            <a:r>
              <a:rPr lang="zh-TW" altLang="en-US" sz="4400" dirty="0">
                <a:solidFill>
                  <a:schemeClr val="tx1">
                    <a:lumMod val="75000"/>
                    <a:lumOff val="25000"/>
                  </a:schemeClr>
                </a:solidFill>
                <a:effectLst>
                  <a:outerShdw blurRad="38100" dist="38100" dir="2700000" algn="tl">
                    <a:srgbClr val="000000">
                      <a:alpha val="43137"/>
                    </a:srgbClr>
                  </a:outerShdw>
                </a:effectLst>
                <a:latin typeface="標楷體" panose="03000509000000000000" pitchFamily="65" charset="-120"/>
                <a:ea typeface="標楷體" panose="03000509000000000000" pitchFamily="65" charset="-120"/>
              </a:rPr>
              <a:t>系統架構</a:t>
            </a:r>
          </a:p>
        </p:txBody>
      </p:sp>
      <p:pic>
        <p:nvPicPr>
          <p:cNvPr id="4" name="圖片 3">
            <a:extLst>
              <a:ext uri="{FF2B5EF4-FFF2-40B4-BE49-F238E27FC236}">
                <a16:creationId xmlns:a16="http://schemas.microsoft.com/office/drawing/2014/main" id="{23F2651F-08BC-4C32-B7A6-1FD0775A36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0212" y="2579975"/>
            <a:ext cx="8791575" cy="2695575"/>
          </a:xfrm>
          <a:prstGeom prst="rect">
            <a:avLst/>
          </a:prstGeom>
          <a:ln w="19050">
            <a:solidFill>
              <a:schemeClr val="tx1"/>
            </a:solidFill>
          </a:ln>
        </p:spPr>
      </p:pic>
      <p:sp>
        <p:nvSpPr>
          <p:cNvPr id="15" name="矩形 14">
            <a:extLst>
              <a:ext uri="{FF2B5EF4-FFF2-40B4-BE49-F238E27FC236}">
                <a16:creationId xmlns:a16="http://schemas.microsoft.com/office/drawing/2014/main" id="{02D2A909-E13F-42E9-AD80-1E6318B23837}"/>
              </a:ext>
            </a:extLst>
          </p:cNvPr>
          <p:cNvSpPr/>
          <p:nvPr/>
        </p:nvSpPr>
        <p:spPr>
          <a:xfrm>
            <a:off x="3218813" y="2257756"/>
            <a:ext cx="3815033" cy="2154357"/>
          </a:xfrm>
          <a:prstGeom prst="rect">
            <a:avLst/>
          </a:prstGeom>
          <a:noFill/>
          <a:ln w="76200">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投影片編號版面配置區 5">
            <a:extLst>
              <a:ext uri="{FF2B5EF4-FFF2-40B4-BE49-F238E27FC236}">
                <a16:creationId xmlns:a16="http://schemas.microsoft.com/office/drawing/2014/main" id="{CF7D6156-9691-4320-8EF8-8C95EDBDE927}"/>
              </a:ext>
            </a:extLst>
          </p:cNvPr>
          <p:cNvSpPr>
            <a:spLocks noGrp="1"/>
          </p:cNvSpPr>
          <p:nvPr>
            <p:ph type="sldNum" sz="quarter" idx="12"/>
          </p:nvPr>
        </p:nvSpPr>
        <p:spPr/>
        <p:txBody>
          <a:bodyPr/>
          <a:lstStyle/>
          <a:p>
            <a:fld id="{997B4A21-C178-4EF4-9692-581FD3539F5E}" type="slidenum">
              <a:rPr lang="zh-CN" altLang="en-US" smtClean="0"/>
              <a:t>21</a:t>
            </a:fld>
            <a:endParaRPr lang="zh-CN" altLang="en-US"/>
          </a:p>
        </p:txBody>
      </p:sp>
    </p:spTree>
    <p:extLst>
      <p:ext uri="{BB962C8B-B14F-4D97-AF65-F5344CB8AC3E}">
        <p14:creationId xmlns:p14="http://schemas.microsoft.com/office/powerpoint/2010/main" val="3447172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任意多边形: 形状 6"/>
          <p:cNvSpPr/>
          <p:nvPr/>
        </p:nvSpPr>
        <p:spPr bwMode="auto">
          <a:xfrm>
            <a:off x="0" y="6296025"/>
            <a:ext cx="12192000" cy="561378"/>
          </a:xfrm>
          <a:custGeom>
            <a:avLst/>
            <a:gdLst>
              <a:gd name="connsiteX0" fmla="*/ 2457949 w 12192000"/>
              <a:gd name="connsiteY0" fmla="*/ 0 h 1012232"/>
              <a:gd name="connsiteX1" fmla="*/ 9057549 w 12192000"/>
              <a:gd name="connsiteY1" fmla="*/ 610553 h 1012232"/>
              <a:gd name="connsiteX2" fmla="*/ 12192000 w 12192000"/>
              <a:gd name="connsiteY2" fmla="*/ 305277 h 1012232"/>
              <a:gd name="connsiteX3" fmla="*/ 12192000 w 12192000"/>
              <a:gd name="connsiteY3" fmla="*/ 1012232 h 1012232"/>
              <a:gd name="connsiteX4" fmla="*/ 114300 w 12192000"/>
              <a:gd name="connsiteY4" fmla="*/ 1012232 h 1012232"/>
              <a:gd name="connsiteX5" fmla="*/ 0 w 12192000"/>
              <a:gd name="connsiteY5" fmla="*/ 1012232 h 1012232"/>
              <a:gd name="connsiteX6" fmla="*/ 0 w 12192000"/>
              <a:gd name="connsiteY6" fmla="*/ 160434 h 1012232"/>
              <a:gd name="connsiteX7" fmla="*/ 270087 w 12192000"/>
              <a:gd name="connsiteY7" fmla="*/ 129128 h 1012232"/>
              <a:gd name="connsiteX8" fmla="*/ 2457949 w 12192000"/>
              <a:gd name="connsiteY8" fmla="*/ 0 h 1012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1012232">
                <a:moveTo>
                  <a:pt x="2457949" y="0"/>
                </a:moveTo>
                <a:cubicBezTo>
                  <a:pt x="4506845" y="0"/>
                  <a:pt x="7360920" y="610553"/>
                  <a:pt x="9057549" y="610553"/>
                </a:cubicBezTo>
                <a:cubicBezTo>
                  <a:pt x="10754179" y="610553"/>
                  <a:pt x="12192000" y="305277"/>
                  <a:pt x="12192000" y="305277"/>
                </a:cubicBezTo>
                <a:cubicBezTo>
                  <a:pt x="12192000" y="1012232"/>
                  <a:pt x="12192000" y="1012232"/>
                  <a:pt x="12192000" y="1012232"/>
                </a:cubicBezTo>
                <a:cubicBezTo>
                  <a:pt x="5290457" y="1012232"/>
                  <a:pt x="1839686" y="1012232"/>
                  <a:pt x="114300" y="1012232"/>
                </a:cubicBezTo>
                <a:lnTo>
                  <a:pt x="0" y="1012232"/>
                </a:lnTo>
                <a:lnTo>
                  <a:pt x="0" y="160434"/>
                </a:lnTo>
                <a:lnTo>
                  <a:pt x="270087" y="129128"/>
                </a:lnTo>
                <a:cubicBezTo>
                  <a:pt x="925321" y="57390"/>
                  <a:pt x="1689613" y="0"/>
                  <a:pt x="2457949" y="0"/>
                </a:cubicBezTo>
                <a:close/>
              </a:path>
            </a:pathLst>
          </a:custGeom>
          <a:solidFill>
            <a:srgbClr val="52618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dirty="0">
              <a:solidFill>
                <a:schemeClr val="lt1"/>
              </a:solidFill>
              <a:latin typeface="Arial" panose="020B0604020202020204" pitchFamily="34" charset="0"/>
              <a:ea typeface="思源黑体 CN Normal" panose="020B0400000000000000" pitchFamily="34" charset="-122"/>
              <a:sym typeface="Arial" panose="020B0604020202020204" pitchFamily="34" charset="0"/>
            </a:endParaRPr>
          </a:p>
        </p:txBody>
      </p:sp>
      <p:sp>
        <p:nvSpPr>
          <p:cNvPr id="2" name="文字方塊 1">
            <a:extLst>
              <a:ext uri="{FF2B5EF4-FFF2-40B4-BE49-F238E27FC236}">
                <a16:creationId xmlns:a16="http://schemas.microsoft.com/office/drawing/2014/main" id="{1C32014D-4ED5-4C1A-A659-FFB1D14AF0CC}"/>
              </a:ext>
            </a:extLst>
          </p:cNvPr>
          <p:cNvSpPr txBox="1"/>
          <p:nvPr/>
        </p:nvSpPr>
        <p:spPr>
          <a:xfrm>
            <a:off x="516256" y="6451400"/>
            <a:ext cx="4274819" cy="307777"/>
          </a:xfrm>
          <a:prstGeom prst="rect">
            <a:avLst/>
          </a:prstGeom>
          <a:noFill/>
        </p:spPr>
        <p:txBody>
          <a:bodyPr wrap="square" rtlCol="0">
            <a:spAutoFit/>
          </a:bodyPr>
          <a:lstStyle/>
          <a:p>
            <a:r>
              <a:rPr lang="en-US" altLang="zh-TW" sz="1400" dirty="0">
                <a:solidFill>
                  <a:schemeClr val="bg1"/>
                </a:solidFill>
                <a:latin typeface="Times New Roman" panose="02020603050405020304" pitchFamily="18" charset="0"/>
                <a:cs typeface="Times New Roman" panose="02020603050405020304" pitchFamily="18" charset="0"/>
              </a:rPr>
              <a:t>Computer and Storage System Laboratory, CSS Lab</a:t>
            </a:r>
            <a:endParaRPr lang="zh-TW" altLang="en-US" sz="1400" dirty="0">
              <a:solidFill>
                <a:schemeClr val="bg1"/>
              </a:solidFill>
              <a:latin typeface="Times New Roman" panose="02020603050405020304" pitchFamily="18" charset="0"/>
              <a:cs typeface="Times New Roman" panose="02020603050405020304" pitchFamily="18" charset="0"/>
            </a:endParaRPr>
          </a:p>
        </p:txBody>
      </p:sp>
      <p:sp>
        <p:nvSpPr>
          <p:cNvPr id="10" name="文字方塊 9">
            <a:extLst>
              <a:ext uri="{FF2B5EF4-FFF2-40B4-BE49-F238E27FC236}">
                <a16:creationId xmlns:a16="http://schemas.microsoft.com/office/drawing/2014/main" id="{DFA25AA4-E445-4FDA-A07A-059B57155041}"/>
              </a:ext>
            </a:extLst>
          </p:cNvPr>
          <p:cNvSpPr txBox="1"/>
          <p:nvPr/>
        </p:nvSpPr>
        <p:spPr>
          <a:xfrm>
            <a:off x="8402249" y="989825"/>
            <a:ext cx="2780101" cy="276999"/>
          </a:xfrm>
          <a:prstGeom prst="rect">
            <a:avLst/>
          </a:prstGeom>
          <a:noFill/>
        </p:spPr>
        <p:txBody>
          <a:bodyPr wrap="square" rtlCol="0">
            <a:spAutoFit/>
          </a:bodyPr>
          <a:lstStyle/>
          <a:p>
            <a:r>
              <a:rPr lang="en-US" altLang="zh-TW" sz="1200" b="1" dirty="0">
                <a:latin typeface="標楷體" panose="03000509000000000000" pitchFamily="65" charset="-120"/>
                <a:ea typeface="標楷體" panose="03000509000000000000" pitchFamily="65" charset="-120"/>
              </a:rPr>
              <a:t>HTML</a:t>
            </a:r>
            <a:r>
              <a:rPr lang="zh-TW" altLang="en-US" sz="1200" b="1" dirty="0">
                <a:latin typeface="標楷體" panose="03000509000000000000" pitchFamily="65" charset="-120"/>
                <a:ea typeface="標楷體" panose="03000509000000000000" pitchFamily="65" charset="-120"/>
              </a:rPr>
              <a:t>比對之瀏覽器擴充元件設計與實作</a:t>
            </a:r>
          </a:p>
        </p:txBody>
      </p:sp>
      <p:cxnSp>
        <p:nvCxnSpPr>
          <p:cNvPr id="11" name="直線接點 10">
            <a:extLst>
              <a:ext uri="{FF2B5EF4-FFF2-40B4-BE49-F238E27FC236}">
                <a16:creationId xmlns:a16="http://schemas.microsoft.com/office/drawing/2014/main" id="{29BE97D7-AF3F-4CB6-98E1-7D0C9C613097}"/>
              </a:ext>
            </a:extLst>
          </p:cNvPr>
          <p:cNvCxnSpPr/>
          <p:nvPr/>
        </p:nvCxnSpPr>
        <p:spPr>
          <a:xfrm>
            <a:off x="1047750" y="1245855"/>
            <a:ext cx="10134600" cy="0"/>
          </a:xfrm>
          <a:prstGeom prst="line">
            <a:avLst/>
          </a:prstGeom>
        </p:spPr>
        <p:style>
          <a:lnRef idx="3">
            <a:schemeClr val="dk1"/>
          </a:lnRef>
          <a:fillRef idx="0">
            <a:schemeClr val="dk1"/>
          </a:fillRef>
          <a:effectRef idx="2">
            <a:schemeClr val="dk1"/>
          </a:effectRef>
          <a:fontRef idx="minor">
            <a:schemeClr val="tx1"/>
          </a:fontRef>
        </p:style>
      </p:cxnSp>
      <p:sp>
        <p:nvSpPr>
          <p:cNvPr id="13" name="橢圓 12">
            <a:extLst>
              <a:ext uri="{FF2B5EF4-FFF2-40B4-BE49-F238E27FC236}">
                <a16:creationId xmlns:a16="http://schemas.microsoft.com/office/drawing/2014/main" id="{92D3DBF0-C811-49BA-A3D9-2E1832EAF1F2}"/>
              </a:ext>
            </a:extLst>
          </p:cNvPr>
          <p:cNvSpPr/>
          <p:nvPr/>
        </p:nvSpPr>
        <p:spPr>
          <a:xfrm>
            <a:off x="895350" y="1130595"/>
            <a:ext cx="266700" cy="27245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cxnSp>
        <p:nvCxnSpPr>
          <p:cNvPr id="14" name="直線接點 13">
            <a:extLst>
              <a:ext uri="{FF2B5EF4-FFF2-40B4-BE49-F238E27FC236}">
                <a16:creationId xmlns:a16="http://schemas.microsoft.com/office/drawing/2014/main" id="{CA7763AC-9681-4544-BE27-F6BA31849481}"/>
              </a:ext>
            </a:extLst>
          </p:cNvPr>
          <p:cNvCxnSpPr/>
          <p:nvPr/>
        </p:nvCxnSpPr>
        <p:spPr>
          <a:xfrm>
            <a:off x="1049154" y="1293395"/>
            <a:ext cx="10134600" cy="0"/>
          </a:xfrm>
          <a:prstGeom prst="line">
            <a:avLst/>
          </a:prstGeom>
        </p:spPr>
        <p:style>
          <a:lnRef idx="3">
            <a:schemeClr val="dk1"/>
          </a:lnRef>
          <a:fillRef idx="0">
            <a:schemeClr val="dk1"/>
          </a:fillRef>
          <a:effectRef idx="2">
            <a:schemeClr val="dk1"/>
          </a:effectRef>
          <a:fontRef idx="minor">
            <a:schemeClr val="tx1"/>
          </a:fontRef>
        </p:style>
      </p:cxnSp>
      <p:sp>
        <p:nvSpPr>
          <p:cNvPr id="16" name="矩形 15">
            <a:extLst>
              <a:ext uri="{FF2B5EF4-FFF2-40B4-BE49-F238E27FC236}">
                <a16:creationId xmlns:a16="http://schemas.microsoft.com/office/drawing/2014/main" id="{E82F4884-C383-4AE1-8098-DDB49CA892B1}"/>
              </a:ext>
            </a:extLst>
          </p:cNvPr>
          <p:cNvSpPr/>
          <p:nvPr/>
        </p:nvSpPr>
        <p:spPr>
          <a:xfrm>
            <a:off x="4241196" y="327693"/>
            <a:ext cx="4117851" cy="769441"/>
          </a:xfrm>
          <a:prstGeom prst="rect">
            <a:avLst/>
          </a:prstGeom>
        </p:spPr>
        <p:txBody>
          <a:bodyPr wrap="square">
            <a:spAutoFit/>
          </a:bodyPr>
          <a:lstStyle/>
          <a:p>
            <a:r>
              <a:rPr lang="en-US" altLang="zh-TW" sz="4400" dirty="0">
                <a:solidFill>
                  <a:schemeClr val="tx1">
                    <a:lumMod val="75000"/>
                    <a:lumOff val="25000"/>
                  </a:schemeClr>
                </a:solidFill>
                <a:effectLst>
                  <a:outerShdw blurRad="38100" dist="38100" dir="2700000" algn="tl">
                    <a:srgbClr val="000000">
                      <a:alpha val="43137"/>
                    </a:srgbClr>
                  </a:outerShdw>
                </a:effectLst>
                <a:latin typeface="標楷體" panose="03000509000000000000" pitchFamily="65" charset="-120"/>
                <a:ea typeface="標楷體" panose="03000509000000000000" pitchFamily="65" charset="-120"/>
              </a:rPr>
              <a:t>Chrome</a:t>
            </a:r>
            <a:r>
              <a:rPr lang="zh-TW" altLang="en-US" sz="4400" dirty="0">
                <a:solidFill>
                  <a:schemeClr val="tx1">
                    <a:lumMod val="75000"/>
                    <a:lumOff val="25000"/>
                  </a:schemeClr>
                </a:solidFill>
                <a:effectLst>
                  <a:outerShdw blurRad="38100" dist="38100" dir="2700000" algn="tl">
                    <a:srgbClr val="000000">
                      <a:alpha val="43137"/>
                    </a:srgbClr>
                  </a:outerShdw>
                </a:effectLst>
                <a:latin typeface="標楷體" panose="03000509000000000000" pitchFamily="65" charset="-120"/>
                <a:ea typeface="標楷體" panose="03000509000000000000" pitchFamily="65" charset="-120"/>
              </a:rPr>
              <a:t>擴充套件</a:t>
            </a:r>
          </a:p>
        </p:txBody>
      </p:sp>
      <p:sp>
        <p:nvSpPr>
          <p:cNvPr id="12" name="內容版面配置區 2">
            <a:extLst>
              <a:ext uri="{FF2B5EF4-FFF2-40B4-BE49-F238E27FC236}">
                <a16:creationId xmlns:a16="http://schemas.microsoft.com/office/drawing/2014/main" id="{4152691C-3C8C-452F-806D-9E1E0B3C0D0C}"/>
              </a:ext>
            </a:extLst>
          </p:cNvPr>
          <p:cNvSpPr txBox="1">
            <a:spLocks/>
          </p:cNvSpPr>
          <p:nvPr/>
        </p:nvSpPr>
        <p:spPr>
          <a:xfrm>
            <a:off x="895350" y="1721246"/>
            <a:ext cx="4783682" cy="4002369"/>
          </a:xfrm>
          <a:prstGeom prst="rect">
            <a:avLst/>
          </a:prstGeom>
        </p:spPr>
        <p:txBody>
          <a:bodyPr vert="horz" lIns="91440" tIns="45720" rIns="91440" bIns="45720" rtlCol="0" anchor="ctr"/>
          <a:lstStyle>
            <a:defPPr>
              <a:defRPr lang="zh-C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514350" indent="-514350">
              <a:lnSpc>
                <a:spcPts val="5500"/>
              </a:lnSpc>
              <a:buFont typeface="標楷體" panose="03000509000000000000" pitchFamily="65" charset="-120"/>
              <a:buChar char="-"/>
            </a:pPr>
            <a:r>
              <a:rPr lang="zh-TW" altLang="en-US" sz="2000" dirty="0">
                <a:solidFill>
                  <a:schemeClr val="bg2">
                    <a:lumMod val="25000"/>
                  </a:schemeClr>
                </a:solidFill>
                <a:latin typeface="標楷體" panose="03000509000000000000" pitchFamily="65" charset="-120"/>
                <a:ea typeface="標楷體" panose="03000509000000000000" pitchFamily="65" charset="-120"/>
                <a:sym typeface="Wingdings" panose="05000000000000000000" pitchFamily="2" charset="2"/>
              </a:rPr>
              <a:t>以</a:t>
            </a:r>
            <a:r>
              <a:rPr lang="en-US" altLang="zh-TW" sz="2000" dirty="0">
                <a:solidFill>
                  <a:schemeClr val="bg2">
                    <a:lumMod val="25000"/>
                  </a:schemeClr>
                </a:solidFill>
                <a:latin typeface="標楷體" panose="03000509000000000000" pitchFamily="65" charset="-120"/>
                <a:ea typeface="標楷體" panose="03000509000000000000" pitchFamily="65" charset="-120"/>
                <a:sym typeface="Wingdings" panose="05000000000000000000" pitchFamily="2" charset="2"/>
              </a:rPr>
              <a:t>Chrome</a:t>
            </a:r>
            <a:r>
              <a:rPr lang="zh-TW" altLang="en-US" sz="2000" dirty="0">
                <a:solidFill>
                  <a:schemeClr val="bg2">
                    <a:lumMod val="25000"/>
                  </a:schemeClr>
                </a:solidFill>
                <a:latin typeface="標楷體" panose="03000509000000000000" pitchFamily="65" charset="-120"/>
                <a:ea typeface="標楷體" panose="03000509000000000000" pitchFamily="65" charset="-120"/>
                <a:sym typeface="Wingdings" panose="05000000000000000000" pitchFamily="2" charset="2"/>
              </a:rPr>
              <a:t>作為擴充元件的瀏覽器</a:t>
            </a:r>
            <a:endParaRPr lang="en-US" altLang="zh-TW" sz="2000" dirty="0">
              <a:solidFill>
                <a:schemeClr val="bg2">
                  <a:lumMod val="25000"/>
                </a:schemeClr>
              </a:solidFill>
              <a:latin typeface="標楷體" panose="03000509000000000000" pitchFamily="65" charset="-120"/>
              <a:ea typeface="標楷體" panose="03000509000000000000" pitchFamily="65" charset="-120"/>
              <a:sym typeface="Wingdings" panose="05000000000000000000" pitchFamily="2" charset="2"/>
            </a:endParaRPr>
          </a:p>
          <a:p>
            <a:pPr marL="514350" indent="-514350">
              <a:lnSpc>
                <a:spcPts val="5500"/>
              </a:lnSpc>
              <a:buFont typeface="標楷體" panose="03000509000000000000" pitchFamily="65" charset="-120"/>
              <a:buChar char="-"/>
            </a:pPr>
            <a:r>
              <a:rPr lang="zh-TW" altLang="en-US" sz="2000" dirty="0">
                <a:solidFill>
                  <a:schemeClr val="bg2">
                    <a:lumMod val="25000"/>
                  </a:schemeClr>
                </a:solidFill>
                <a:latin typeface="標楷體" panose="03000509000000000000" pitchFamily="65" charset="-120"/>
                <a:ea typeface="標楷體" panose="03000509000000000000" pitchFamily="65" charset="-120"/>
                <a:sym typeface="Wingdings" panose="05000000000000000000" pitchFamily="2" charset="2"/>
              </a:rPr>
              <a:t>多個不同功能的腳本透過</a:t>
            </a:r>
            <a:r>
              <a:rPr lang="en-US" altLang="zh-TW" sz="2000" dirty="0">
                <a:solidFill>
                  <a:schemeClr val="bg2">
                    <a:lumMod val="25000"/>
                  </a:schemeClr>
                </a:solidFill>
                <a:latin typeface="標楷體" panose="03000509000000000000" pitchFamily="65" charset="-120"/>
                <a:ea typeface="標楷體" panose="03000509000000000000" pitchFamily="65" charset="-120"/>
                <a:sym typeface="Wingdings" panose="05000000000000000000" pitchFamily="2" charset="2"/>
              </a:rPr>
              <a:t>API</a:t>
            </a:r>
            <a:r>
              <a:rPr lang="zh-TW" altLang="en-US" sz="2000" dirty="0">
                <a:solidFill>
                  <a:schemeClr val="bg2">
                    <a:lumMod val="25000"/>
                  </a:schemeClr>
                </a:solidFill>
                <a:latin typeface="標楷體" panose="03000509000000000000" pitchFamily="65" charset="-120"/>
                <a:ea typeface="標楷體" panose="03000509000000000000" pitchFamily="65" charset="-120"/>
                <a:sym typeface="Wingdings" panose="05000000000000000000" pitchFamily="2" charset="2"/>
              </a:rPr>
              <a:t>來溝通</a:t>
            </a:r>
            <a:endParaRPr lang="en-US" altLang="zh-TW" sz="2000" dirty="0">
              <a:solidFill>
                <a:schemeClr val="bg2">
                  <a:lumMod val="25000"/>
                </a:schemeClr>
              </a:solidFill>
              <a:latin typeface="標楷體" panose="03000509000000000000" pitchFamily="65" charset="-120"/>
              <a:ea typeface="標楷體" panose="03000509000000000000" pitchFamily="65" charset="-120"/>
              <a:sym typeface="Wingdings" panose="05000000000000000000" pitchFamily="2" charset="2"/>
            </a:endParaRPr>
          </a:p>
          <a:p>
            <a:pPr marL="971550" lvl="1" indent="-514350">
              <a:lnSpc>
                <a:spcPts val="4000"/>
              </a:lnSpc>
              <a:buFont typeface="標楷體" panose="03000509000000000000" pitchFamily="65" charset="-120"/>
              <a:buChar char="-"/>
            </a:pPr>
            <a:r>
              <a:rPr lang="en-US" altLang="zh-TW" sz="2000" dirty="0">
                <a:solidFill>
                  <a:schemeClr val="bg2">
                    <a:lumMod val="25000"/>
                  </a:schemeClr>
                </a:solidFill>
                <a:latin typeface="標楷體" panose="03000509000000000000" pitchFamily="65" charset="-120"/>
                <a:ea typeface="標楷體" panose="03000509000000000000" pitchFamily="65" charset="-120"/>
                <a:sym typeface="Wingdings" panose="05000000000000000000" pitchFamily="2" charset="2"/>
              </a:rPr>
              <a:t>★ Background Script</a:t>
            </a:r>
          </a:p>
          <a:p>
            <a:pPr marL="971550" lvl="1" indent="-514350">
              <a:lnSpc>
                <a:spcPts val="4000"/>
              </a:lnSpc>
              <a:buFont typeface="標楷體" panose="03000509000000000000" pitchFamily="65" charset="-120"/>
              <a:buChar char="-"/>
            </a:pPr>
            <a:r>
              <a:rPr lang="en-US" altLang="zh-TW" sz="2000" dirty="0">
                <a:solidFill>
                  <a:schemeClr val="bg2">
                    <a:lumMod val="25000"/>
                  </a:schemeClr>
                </a:solidFill>
                <a:latin typeface="標楷體" panose="03000509000000000000" pitchFamily="65" charset="-120"/>
                <a:ea typeface="標楷體" panose="03000509000000000000" pitchFamily="65" charset="-120"/>
                <a:sym typeface="Wingdings" panose="05000000000000000000" pitchFamily="2" charset="2"/>
              </a:rPr>
              <a:t>☆ Content Script</a:t>
            </a:r>
          </a:p>
          <a:p>
            <a:pPr marL="971550" lvl="1" indent="-514350">
              <a:lnSpc>
                <a:spcPts val="4000"/>
              </a:lnSpc>
              <a:buFont typeface="標楷體" panose="03000509000000000000" pitchFamily="65" charset="-120"/>
              <a:buChar char="-"/>
            </a:pPr>
            <a:r>
              <a:rPr lang="en-US" altLang="zh-TW" sz="2000" dirty="0">
                <a:solidFill>
                  <a:schemeClr val="bg2">
                    <a:lumMod val="25000"/>
                  </a:schemeClr>
                </a:solidFill>
                <a:latin typeface="標楷體" panose="03000509000000000000" pitchFamily="65" charset="-120"/>
                <a:ea typeface="標楷體" panose="03000509000000000000" pitchFamily="65" charset="-120"/>
                <a:sym typeface="Wingdings" panose="05000000000000000000" pitchFamily="2" charset="2"/>
              </a:rPr>
              <a:t>☆ Popup Script</a:t>
            </a:r>
          </a:p>
          <a:p>
            <a:pPr marL="971550" lvl="1" indent="-514350">
              <a:lnSpc>
                <a:spcPts val="4000"/>
              </a:lnSpc>
              <a:buFont typeface="標楷體" panose="03000509000000000000" pitchFamily="65" charset="-120"/>
              <a:buChar char="-"/>
            </a:pPr>
            <a:r>
              <a:rPr lang="en-US" altLang="zh-TW" sz="2000" dirty="0">
                <a:solidFill>
                  <a:schemeClr val="bg2">
                    <a:lumMod val="25000"/>
                  </a:schemeClr>
                </a:solidFill>
                <a:latin typeface="標楷體" panose="03000509000000000000" pitchFamily="65" charset="-120"/>
                <a:ea typeface="標楷體" panose="03000509000000000000" pitchFamily="65" charset="-120"/>
                <a:sym typeface="Wingdings" panose="05000000000000000000" pitchFamily="2" charset="2"/>
              </a:rPr>
              <a:t>★ </a:t>
            </a:r>
            <a:r>
              <a:rPr lang="en-US" altLang="zh-TW" sz="2000" dirty="0" err="1">
                <a:solidFill>
                  <a:schemeClr val="bg2">
                    <a:lumMod val="25000"/>
                  </a:schemeClr>
                </a:solidFill>
                <a:latin typeface="標楷體" panose="03000509000000000000" pitchFamily="65" charset="-120"/>
                <a:ea typeface="標楷體" panose="03000509000000000000" pitchFamily="65" charset="-120"/>
                <a:sym typeface="Wingdings" panose="05000000000000000000" pitchFamily="2" charset="2"/>
              </a:rPr>
              <a:t>DevTools</a:t>
            </a:r>
            <a:r>
              <a:rPr lang="en-US" altLang="zh-TW" sz="2000" dirty="0">
                <a:solidFill>
                  <a:schemeClr val="bg2">
                    <a:lumMod val="25000"/>
                  </a:schemeClr>
                </a:solidFill>
                <a:latin typeface="標楷體" panose="03000509000000000000" pitchFamily="65" charset="-120"/>
                <a:ea typeface="標楷體" panose="03000509000000000000" pitchFamily="65" charset="-120"/>
                <a:sym typeface="Wingdings" panose="05000000000000000000" pitchFamily="2" charset="2"/>
              </a:rPr>
              <a:t> Script</a:t>
            </a:r>
            <a:endParaRPr lang="en-US" altLang="zh-TW" sz="2600" dirty="0">
              <a:solidFill>
                <a:schemeClr val="bg2">
                  <a:lumMod val="25000"/>
                </a:schemeClr>
              </a:solidFill>
              <a:latin typeface="標楷體" panose="03000509000000000000" pitchFamily="65" charset="-120"/>
              <a:ea typeface="標楷體" panose="03000509000000000000" pitchFamily="65" charset="-120"/>
              <a:sym typeface="Wingdings" panose="05000000000000000000" pitchFamily="2" charset="2"/>
            </a:endParaRPr>
          </a:p>
        </p:txBody>
      </p:sp>
      <p:pic>
        <p:nvPicPr>
          <p:cNvPr id="3" name="圖片 2">
            <a:extLst>
              <a:ext uri="{FF2B5EF4-FFF2-40B4-BE49-F238E27FC236}">
                <a16:creationId xmlns:a16="http://schemas.microsoft.com/office/drawing/2014/main" id="{BF3EDD95-8B2C-4CD6-B090-DC19DBE6ED4E}"/>
              </a:ext>
            </a:extLst>
          </p:cNvPr>
          <p:cNvPicPr>
            <a:picLocks noChangeAspect="1"/>
          </p:cNvPicPr>
          <p:nvPr/>
        </p:nvPicPr>
        <p:blipFill>
          <a:blip r:embed="rId3"/>
          <a:stretch>
            <a:fillRect/>
          </a:stretch>
        </p:blipFill>
        <p:spPr>
          <a:xfrm>
            <a:off x="5679033" y="1732893"/>
            <a:ext cx="6429841" cy="4417067"/>
          </a:xfrm>
          <a:prstGeom prst="rect">
            <a:avLst/>
          </a:prstGeom>
          <a:ln w="12700">
            <a:solidFill>
              <a:schemeClr val="tx1"/>
            </a:solidFill>
          </a:ln>
        </p:spPr>
      </p:pic>
      <p:sp>
        <p:nvSpPr>
          <p:cNvPr id="15" name="矩形 14">
            <a:extLst>
              <a:ext uri="{FF2B5EF4-FFF2-40B4-BE49-F238E27FC236}">
                <a16:creationId xmlns:a16="http://schemas.microsoft.com/office/drawing/2014/main" id="{BF09AC46-321B-4B74-90AC-0DDC63B6E86A}"/>
              </a:ext>
            </a:extLst>
          </p:cNvPr>
          <p:cNvSpPr/>
          <p:nvPr/>
        </p:nvSpPr>
        <p:spPr>
          <a:xfrm>
            <a:off x="9655553" y="2172414"/>
            <a:ext cx="2453322" cy="3977546"/>
          </a:xfrm>
          <a:prstGeom prst="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矩形 16">
            <a:extLst>
              <a:ext uri="{FF2B5EF4-FFF2-40B4-BE49-F238E27FC236}">
                <a16:creationId xmlns:a16="http://schemas.microsoft.com/office/drawing/2014/main" id="{633634FA-E466-4113-85B3-8FD0FF336EEF}"/>
              </a:ext>
            </a:extLst>
          </p:cNvPr>
          <p:cNvSpPr/>
          <p:nvPr/>
        </p:nvSpPr>
        <p:spPr>
          <a:xfrm>
            <a:off x="11182350" y="1865806"/>
            <a:ext cx="558311" cy="224766"/>
          </a:xfrm>
          <a:prstGeom prst="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投影片編號版面配置區 5">
            <a:extLst>
              <a:ext uri="{FF2B5EF4-FFF2-40B4-BE49-F238E27FC236}">
                <a16:creationId xmlns:a16="http://schemas.microsoft.com/office/drawing/2014/main" id="{73B8E3E4-649A-42B7-B45E-359FBC1D5882}"/>
              </a:ext>
            </a:extLst>
          </p:cNvPr>
          <p:cNvSpPr>
            <a:spLocks noGrp="1"/>
          </p:cNvSpPr>
          <p:nvPr>
            <p:ph type="sldNum" sz="quarter" idx="12"/>
          </p:nvPr>
        </p:nvSpPr>
        <p:spPr/>
        <p:txBody>
          <a:bodyPr/>
          <a:lstStyle/>
          <a:p>
            <a:fld id="{997B4A21-C178-4EF4-9692-581FD3539F5E}" type="slidenum">
              <a:rPr lang="zh-CN" altLang="en-US" smtClean="0"/>
              <a:t>22</a:t>
            </a:fld>
            <a:endParaRPr lang="zh-CN" altLang="en-US"/>
          </a:p>
        </p:txBody>
      </p:sp>
    </p:spTree>
    <p:extLst>
      <p:ext uri="{BB962C8B-B14F-4D97-AF65-F5344CB8AC3E}">
        <p14:creationId xmlns:p14="http://schemas.microsoft.com/office/powerpoint/2010/main" val="19458488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任意多边形: 形状 6"/>
          <p:cNvSpPr/>
          <p:nvPr/>
        </p:nvSpPr>
        <p:spPr bwMode="auto">
          <a:xfrm>
            <a:off x="0" y="6296025"/>
            <a:ext cx="12192000" cy="561378"/>
          </a:xfrm>
          <a:custGeom>
            <a:avLst/>
            <a:gdLst>
              <a:gd name="connsiteX0" fmla="*/ 2457949 w 12192000"/>
              <a:gd name="connsiteY0" fmla="*/ 0 h 1012232"/>
              <a:gd name="connsiteX1" fmla="*/ 9057549 w 12192000"/>
              <a:gd name="connsiteY1" fmla="*/ 610553 h 1012232"/>
              <a:gd name="connsiteX2" fmla="*/ 12192000 w 12192000"/>
              <a:gd name="connsiteY2" fmla="*/ 305277 h 1012232"/>
              <a:gd name="connsiteX3" fmla="*/ 12192000 w 12192000"/>
              <a:gd name="connsiteY3" fmla="*/ 1012232 h 1012232"/>
              <a:gd name="connsiteX4" fmla="*/ 114300 w 12192000"/>
              <a:gd name="connsiteY4" fmla="*/ 1012232 h 1012232"/>
              <a:gd name="connsiteX5" fmla="*/ 0 w 12192000"/>
              <a:gd name="connsiteY5" fmla="*/ 1012232 h 1012232"/>
              <a:gd name="connsiteX6" fmla="*/ 0 w 12192000"/>
              <a:gd name="connsiteY6" fmla="*/ 160434 h 1012232"/>
              <a:gd name="connsiteX7" fmla="*/ 270087 w 12192000"/>
              <a:gd name="connsiteY7" fmla="*/ 129128 h 1012232"/>
              <a:gd name="connsiteX8" fmla="*/ 2457949 w 12192000"/>
              <a:gd name="connsiteY8" fmla="*/ 0 h 1012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1012232">
                <a:moveTo>
                  <a:pt x="2457949" y="0"/>
                </a:moveTo>
                <a:cubicBezTo>
                  <a:pt x="4506845" y="0"/>
                  <a:pt x="7360920" y="610553"/>
                  <a:pt x="9057549" y="610553"/>
                </a:cubicBezTo>
                <a:cubicBezTo>
                  <a:pt x="10754179" y="610553"/>
                  <a:pt x="12192000" y="305277"/>
                  <a:pt x="12192000" y="305277"/>
                </a:cubicBezTo>
                <a:cubicBezTo>
                  <a:pt x="12192000" y="1012232"/>
                  <a:pt x="12192000" y="1012232"/>
                  <a:pt x="12192000" y="1012232"/>
                </a:cubicBezTo>
                <a:cubicBezTo>
                  <a:pt x="5290457" y="1012232"/>
                  <a:pt x="1839686" y="1012232"/>
                  <a:pt x="114300" y="1012232"/>
                </a:cubicBezTo>
                <a:lnTo>
                  <a:pt x="0" y="1012232"/>
                </a:lnTo>
                <a:lnTo>
                  <a:pt x="0" y="160434"/>
                </a:lnTo>
                <a:lnTo>
                  <a:pt x="270087" y="129128"/>
                </a:lnTo>
                <a:cubicBezTo>
                  <a:pt x="925321" y="57390"/>
                  <a:pt x="1689613" y="0"/>
                  <a:pt x="2457949" y="0"/>
                </a:cubicBezTo>
                <a:close/>
              </a:path>
            </a:pathLst>
          </a:custGeom>
          <a:solidFill>
            <a:srgbClr val="52618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dirty="0">
              <a:solidFill>
                <a:schemeClr val="lt1"/>
              </a:solidFill>
              <a:latin typeface="Arial" panose="020B0604020202020204" pitchFamily="34" charset="0"/>
              <a:ea typeface="思源黑体 CN Normal" panose="020B0400000000000000" pitchFamily="34" charset="-122"/>
              <a:sym typeface="Arial" panose="020B0604020202020204" pitchFamily="34" charset="0"/>
            </a:endParaRPr>
          </a:p>
        </p:txBody>
      </p:sp>
      <p:sp>
        <p:nvSpPr>
          <p:cNvPr id="2" name="文字方塊 1">
            <a:extLst>
              <a:ext uri="{FF2B5EF4-FFF2-40B4-BE49-F238E27FC236}">
                <a16:creationId xmlns:a16="http://schemas.microsoft.com/office/drawing/2014/main" id="{1C32014D-4ED5-4C1A-A659-FFB1D14AF0CC}"/>
              </a:ext>
            </a:extLst>
          </p:cNvPr>
          <p:cNvSpPr txBox="1"/>
          <p:nvPr/>
        </p:nvSpPr>
        <p:spPr>
          <a:xfrm>
            <a:off x="516256" y="6451400"/>
            <a:ext cx="4274819" cy="307777"/>
          </a:xfrm>
          <a:prstGeom prst="rect">
            <a:avLst/>
          </a:prstGeom>
          <a:noFill/>
        </p:spPr>
        <p:txBody>
          <a:bodyPr wrap="square" rtlCol="0">
            <a:spAutoFit/>
          </a:bodyPr>
          <a:lstStyle/>
          <a:p>
            <a:r>
              <a:rPr lang="en-US" altLang="zh-TW" sz="1400" dirty="0">
                <a:solidFill>
                  <a:schemeClr val="bg1"/>
                </a:solidFill>
                <a:latin typeface="Times New Roman" panose="02020603050405020304" pitchFamily="18" charset="0"/>
                <a:cs typeface="Times New Roman" panose="02020603050405020304" pitchFamily="18" charset="0"/>
              </a:rPr>
              <a:t>Computer and Storage System Laboratory, CSS Lab</a:t>
            </a:r>
            <a:endParaRPr lang="zh-TW" altLang="en-US" sz="1400" dirty="0">
              <a:solidFill>
                <a:schemeClr val="bg1"/>
              </a:solidFill>
              <a:latin typeface="Times New Roman" panose="02020603050405020304" pitchFamily="18" charset="0"/>
              <a:cs typeface="Times New Roman" panose="02020603050405020304" pitchFamily="18" charset="0"/>
            </a:endParaRPr>
          </a:p>
        </p:txBody>
      </p:sp>
      <p:cxnSp>
        <p:nvCxnSpPr>
          <p:cNvPr id="12" name="直線接點 11">
            <a:extLst>
              <a:ext uri="{FF2B5EF4-FFF2-40B4-BE49-F238E27FC236}">
                <a16:creationId xmlns:a16="http://schemas.microsoft.com/office/drawing/2014/main" id="{38E95E4E-51A7-49F3-8363-461D86EA158E}"/>
              </a:ext>
            </a:extLst>
          </p:cNvPr>
          <p:cNvCxnSpPr/>
          <p:nvPr/>
        </p:nvCxnSpPr>
        <p:spPr>
          <a:xfrm>
            <a:off x="1047750" y="1266825"/>
            <a:ext cx="10134600" cy="0"/>
          </a:xfrm>
          <a:prstGeom prst="line">
            <a:avLst/>
          </a:prstGeom>
        </p:spPr>
        <p:style>
          <a:lnRef idx="3">
            <a:schemeClr val="dk1"/>
          </a:lnRef>
          <a:fillRef idx="0">
            <a:schemeClr val="dk1"/>
          </a:fillRef>
          <a:effectRef idx="2">
            <a:schemeClr val="dk1"/>
          </a:effectRef>
          <a:fontRef idx="minor">
            <a:schemeClr val="tx1"/>
          </a:fontRef>
        </p:style>
      </p:cxnSp>
      <p:sp>
        <p:nvSpPr>
          <p:cNvPr id="17" name="橢圓 16">
            <a:extLst>
              <a:ext uri="{FF2B5EF4-FFF2-40B4-BE49-F238E27FC236}">
                <a16:creationId xmlns:a16="http://schemas.microsoft.com/office/drawing/2014/main" id="{90F8D2D5-41F8-4EBD-AE11-54B3F6A4EE5D}"/>
              </a:ext>
            </a:extLst>
          </p:cNvPr>
          <p:cNvSpPr/>
          <p:nvPr/>
        </p:nvSpPr>
        <p:spPr>
          <a:xfrm>
            <a:off x="895350" y="1130595"/>
            <a:ext cx="266700" cy="27245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pic>
        <p:nvPicPr>
          <p:cNvPr id="4" name="圖片 3">
            <a:extLst>
              <a:ext uri="{FF2B5EF4-FFF2-40B4-BE49-F238E27FC236}">
                <a16:creationId xmlns:a16="http://schemas.microsoft.com/office/drawing/2014/main" id="{88214BB0-5908-454A-942F-3ECFBCCF7C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46830" y="2156110"/>
            <a:ext cx="5098340" cy="4041689"/>
          </a:xfrm>
          <a:prstGeom prst="rect">
            <a:avLst/>
          </a:prstGeom>
          <a:ln>
            <a:solidFill>
              <a:schemeClr val="tx1"/>
            </a:solidFill>
          </a:ln>
        </p:spPr>
      </p:pic>
      <p:sp>
        <p:nvSpPr>
          <p:cNvPr id="11" name="矩形 10">
            <a:extLst>
              <a:ext uri="{FF2B5EF4-FFF2-40B4-BE49-F238E27FC236}">
                <a16:creationId xmlns:a16="http://schemas.microsoft.com/office/drawing/2014/main" id="{A486DEDE-C6CD-4E07-8C22-8FF20F2094D7}"/>
              </a:ext>
            </a:extLst>
          </p:cNvPr>
          <p:cNvSpPr/>
          <p:nvPr/>
        </p:nvSpPr>
        <p:spPr>
          <a:xfrm>
            <a:off x="4241196" y="327693"/>
            <a:ext cx="4117851" cy="769441"/>
          </a:xfrm>
          <a:prstGeom prst="rect">
            <a:avLst/>
          </a:prstGeom>
        </p:spPr>
        <p:txBody>
          <a:bodyPr wrap="square">
            <a:spAutoFit/>
          </a:bodyPr>
          <a:lstStyle/>
          <a:p>
            <a:r>
              <a:rPr lang="en-US" altLang="zh-TW" sz="4400" dirty="0">
                <a:solidFill>
                  <a:schemeClr val="tx1">
                    <a:lumMod val="75000"/>
                    <a:lumOff val="25000"/>
                  </a:schemeClr>
                </a:solidFill>
                <a:effectLst>
                  <a:outerShdw blurRad="38100" dist="38100" dir="2700000" algn="tl">
                    <a:srgbClr val="000000">
                      <a:alpha val="43137"/>
                    </a:srgbClr>
                  </a:outerShdw>
                </a:effectLst>
                <a:latin typeface="標楷體" panose="03000509000000000000" pitchFamily="65" charset="-120"/>
                <a:ea typeface="標楷體" panose="03000509000000000000" pitchFamily="65" charset="-120"/>
              </a:rPr>
              <a:t>Chrome</a:t>
            </a:r>
            <a:r>
              <a:rPr lang="zh-TW" altLang="en-US" sz="4400" dirty="0">
                <a:solidFill>
                  <a:schemeClr val="tx1">
                    <a:lumMod val="75000"/>
                    <a:lumOff val="25000"/>
                  </a:schemeClr>
                </a:solidFill>
                <a:effectLst>
                  <a:outerShdw blurRad="38100" dist="38100" dir="2700000" algn="tl">
                    <a:srgbClr val="000000">
                      <a:alpha val="43137"/>
                    </a:srgbClr>
                  </a:outerShdw>
                </a:effectLst>
                <a:latin typeface="標楷體" panose="03000509000000000000" pitchFamily="65" charset="-120"/>
                <a:ea typeface="標楷體" panose="03000509000000000000" pitchFamily="65" charset="-120"/>
              </a:rPr>
              <a:t>擴充套件</a:t>
            </a:r>
          </a:p>
        </p:txBody>
      </p:sp>
      <p:sp>
        <p:nvSpPr>
          <p:cNvPr id="6" name="投影片編號版面配置區 5">
            <a:extLst>
              <a:ext uri="{FF2B5EF4-FFF2-40B4-BE49-F238E27FC236}">
                <a16:creationId xmlns:a16="http://schemas.microsoft.com/office/drawing/2014/main" id="{EC1680AA-86D9-4D0B-A11C-70137D1AB787}"/>
              </a:ext>
            </a:extLst>
          </p:cNvPr>
          <p:cNvSpPr>
            <a:spLocks noGrp="1"/>
          </p:cNvSpPr>
          <p:nvPr>
            <p:ph type="sldNum" sz="quarter" idx="12"/>
          </p:nvPr>
        </p:nvSpPr>
        <p:spPr/>
        <p:txBody>
          <a:bodyPr/>
          <a:lstStyle/>
          <a:p>
            <a:fld id="{997B4A21-C178-4EF4-9692-581FD3539F5E}" type="slidenum">
              <a:rPr lang="zh-CN" altLang="en-US" smtClean="0"/>
              <a:t>23</a:t>
            </a:fld>
            <a:endParaRPr lang="zh-CN" altLang="en-US"/>
          </a:p>
        </p:txBody>
      </p:sp>
    </p:spTree>
    <p:extLst>
      <p:ext uri="{BB962C8B-B14F-4D97-AF65-F5344CB8AC3E}">
        <p14:creationId xmlns:p14="http://schemas.microsoft.com/office/powerpoint/2010/main" val="185847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任意多边形: 形状 6"/>
          <p:cNvSpPr/>
          <p:nvPr/>
        </p:nvSpPr>
        <p:spPr bwMode="auto">
          <a:xfrm>
            <a:off x="0" y="6296025"/>
            <a:ext cx="12192000" cy="561378"/>
          </a:xfrm>
          <a:custGeom>
            <a:avLst/>
            <a:gdLst>
              <a:gd name="connsiteX0" fmla="*/ 2457949 w 12192000"/>
              <a:gd name="connsiteY0" fmla="*/ 0 h 1012232"/>
              <a:gd name="connsiteX1" fmla="*/ 9057549 w 12192000"/>
              <a:gd name="connsiteY1" fmla="*/ 610553 h 1012232"/>
              <a:gd name="connsiteX2" fmla="*/ 12192000 w 12192000"/>
              <a:gd name="connsiteY2" fmla="*/ 305277 h 1012232"/>
              <a:gd name="connsiteX3" fmla="*/ 12192000 w 12192000"/>
              <a:gd name="connsiteY3" fmla="*/ 1012232 h 1012232"/>
              <a:gd name="connsiteX4" fmla="*/ 114300 w 12192000"/>
              <a:gd name="connsiteY4" fmla="*/ 1012232 h 1012232"/>
              <a:gd name="connsiteX5" fmla="*/ 0 w 12192000"/>
              <a:gd name="connsiteY5" fmla="*/ 1012232 h 1012232"/>
              <a:gd name="connsiteX6" fmla="*/ 0 w 12192000"/>
              <a:gd name="connsiteY6" fmla="*/ 160434 h 1012232"/>
              <a:gd name="connsiteX7" fmla="*/ 270087 w 12192000"/>
              <a:gd name="connsiteY7" fmla="*/ 129128 h 1012232"/>
              <a:gd name="connsiteX8" fmla="*/ 2457949 w 12192000"/>
              <a:gd name="connsiteY8" fmla="*/ 0 h 1012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1012232">
                <a:moveTo>
                  <a:pt x="2457949" y="0"/>
                </a:moveTo>
                <a:cubicBezTo>
                  <a:pt x="4506845" y="0"/>
                  <a:pt x="7360920" y="610553"/>
                  <a:pt x="9057549" y="610553"/>
                </a:cubicBezTo>
                <a:cubicBezTo>
                  <a:pt x="10754179" y="610553"/>
                  <a:pt x="12192000" y="305277"/>
                  <a:pt x="12192000" y="305277"/>
                </a:cubicBezTo>
                <a:cubicBezTo>
                  <a:pt x="12192000" y="1012232"/>
                  <a:pt x="12192000" y="1012232"/>
                  <a:pt x="12192000" y="1012232"/>
                </a:cubicBezTo>
                <a:cubicBezTo>
                  <a:pt x="5290457" y="1012232"/>
                  <a:pt x="1839686" y="1012232"/>
                  <a:pt x="114300" y="1012232"/>
                </a:cubicBezTo>
                <a:lnTo>
                  <a:pt x="0" y="1012232"/>
                </a:lnTo>
                <a:lnTo>
                  <a:pt x="0" y="160434"/>
                </a:lnTo>
                <a:lnTo>
                  <a:pt x="270087" y="129128"/>
                </a:lnTo>
                <a:cubicBezTo>
                  <a:pt x="925321" y="57390"/>
                  <a:pt x="1689613" y="0"/>
                  <a:pt x="2457949" y="0"/>
                </a:cubicBezTo>
                <a:close/>
              </a:path>
            </a:pathLst>
          </a:custGeom>
          <a:solidFill>
            <a:srgbClr val="52618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dirty="0">
              <a:solidFill>
                <a:schemeClr val="lt1"/>
              </a:solidFill>
              <a:latin typeface="Arial" panose="020B0604020202020204" pitchFamily="34" charset="0"/>
              <a:ea typeface="思源黑体 CN Normal" panose="020B0400000000000000" pitchFamily="34" charset="-122"/>
              <a:sym typeface="Arial" panose="020B0604020202020204" pitchFamily="34" charset="0"/>
            </a:endParaRPr>
          </a:p>
        </p:txBody>
      </p:sp>
      <p:sp>
        <p:nvSpPr>
          <p:cNvPr id="2" name="文字方塊 1">
            <a:extLst>
              <a:ext uri="{FF2B5EF4-FFF2-40B4-BE49-F238E27FC236}">
                <a16:creationId xmlns:a16="http://schemas.microsoft.com/office/drawing/2014/main" id="{1C32014D-4ED5-4C1A-A659-FFB1D14AF0CC}"/>
              </a:ext>
            </a:extLst>
          </p:cNvPr>
          <p:cNvSpPr txBox="1"/>
          <p:nvPr/>
        </p:nvSpPr>
        <p:spPr>
          <a:xfrm>
            <a:off x="516256" y="6451400"/>
            <a:ext cx="4274819" cy="307777"/>
          </a:xfrm>
          <a:prstGeom prst="rect">
            <a:avLst/>
          </a:prstGeom>
          <a:noFill/>
        </p:spPr>
        <p:txBody>
          <a:bodyPr wrap="square" rtlCol="0">
            <a:spAutoFit/>
          </a:bodyPr>
          <a:lstStyle/>
          <a:p>
            <a:r>
              <a:rPr lang="en-US" altLang="zh-TW" sz="1400" dirty="0">
                <a:solidFill>
                  <a:schemeClr val="bg1"/>
                </a:solidFill>
                <a:latin typeface="Times New Roman" panose="02020603050405020304" pitchFamily="18" charset="0"/>
                <a:cs typeface="Times New Roman" panose="02020603050405020304" pitchFamily="18" charset="0"/>
              </a:rPr>
              <a:t>Computer and Storage System Laboratory, CSS Lab</a:t>
            </a:r>
            <a:endParaRPr lang="zh-TW" altLang="en-US" sz="1400" dirty="0">
              <a:solidFill>
                <a:schemeClr val="bg1"/>
              </a:solidFill>
              <a:latin typeface="Times New Roman" panose="02020603050405020304" pitchFamily="18" charset="0"/>
              <a:cs typeface="Times New Roman" panose="02020603050405020304" pitchFamily="18" charset="0"/>
            </a:endParaRPr>
          </a:p>
        </p:txBody>
      </p:sp>
      <p:sp>
        <p:nvSpPr>
          <p:cNvPr id="10" name="文字方塊 9">
            <a:extLst>
              <a:ext uri="{FF2B5EF4-FFF2-40B4-BE49-F238E27FC236}">
                <a16:creationId xmlns:a16="http://schemas.microsoft.com/office/drawing/2014/main" id="{DFA25AA4-E445-4FDA-A07A-059B57155041}"/>
              </a:ext>
            </a:extLst>
          </p:cNvPr>
          <p:cNvSpPr txBox="1"/>
          <p:nvPr/>
        </p:nvSpPr>
        <p:spPr>
          <a:xfrm>
            <a:off x="8402249" y="989825"/>
            <a:ext cx="2780101" cy="276999"/>
          </a:xfrm>
          <a:prstGeom prst="rect">
            <a:avLst/>
          </a:prstGeom>
          <a:noFill/>
        </p:spPr>
        <p:txBody>
          <a:bodyPr wrap="square" rtlCol="0">
            <a:spAutoFit/>
          </a:bodyPr>
          <a:lstStyle/>
          <a:p>
            <a:r>
              <a:rPr lang="en-US" altLang="zh-TW" sz="1200" b="1" dirty="0">
                <a:latin typeface="標楷體" panose="03000509000000000000" pitchFamily="65" charset="-120"/>
                <a:ea typeface="標楷體" panose="03000509000000000000" pitchFamily="65" charset="-120"/>
              </a:rPr>
              <a:t>HTML</a:t>
            </a:r>
            <a:r>
              <a:rPr lang="zh-TW" altLang="en-US" sz="1200" b="1" dirty="0">
                <a:latin typeface="標楷體" panose="03000509000000000000" pitchFamily="65" charset="-120"/>
                <a:ea typeface="標楷體" panose="03000509000000000000" pitchFamily="65" charset="-120"/>
              </a:rPr>
              <a:t>比對之瀏覽器擴充元件設計與實作</a:t>
            </a:r>
          </a:p>
        </p:txBody>
      </p:sp>
      <p:cxnSp>
        <p:nvCxnSpPr>
          <p:cNvPr id="11" name="直線接點 10">
            <a:extLst>
              <a:ext uri="{FF2B5EF4-FFF2-40B4-BE49-F238E27FC236}">
                <a16:creationId xmlns:a16="http://schemas.microsoft.com/office/drawing/2014/main" id="{29BE97D7-AF3F-4CB6-98E1-7D0C9C613097}"/>
              </a:ext>
            </a:extLst>
          </p:cNvPr>
          <p:cNvCxnSpPr/>
          <p:nvPr/>
        </p:nvCxnSpPr>
        <p:spPr>
          <a:xfrm>
            <a:off x="1047750" y="1245855"/>
            <a:ext cx="10134600" cy="0"/>
          </a:xfrm>
          <a:prstGeom prst="line">
            <a:avLst/>
          </a:prstGeom>
        </p:spPr>
        <p:style>
          <a:lnRef idx="3">
            <a:schemeClr val="dk1"/>
          </a:lnRef>
          <a:fillRef idx="0">
            <a:schemeClr val="dk1"/>
          </a:fillRef>
          <a:effectRef idx="2">
            <a:schemeClr val="dk1"/>
          </a:effectRef>
          <a:fontRef idx="minor">
            <a:schemeClr val="tx1"/>
          </a:fontRef>
        </p:style>
      </p:cxnSp>
      <p:sp>
        <p:nvSpPr>
          <p:cNvPr id="13" name="橢圓 12">
            <a:extLst>
              <a:ext uri="{FF2B5EF4-FFF2-40B4-BE49-F238E27FC236}">
                <a16:creationId xmlns:a16="http://schemas.microsoft.com/office/drawing/2014/main" id="{92D3DBF0-C811-49BA-A3D9-2E1832EAF1F2}"/>
              </a:ext>
            </a:extLst>
          </p:cNvPr>
          <p:cNvSpPr/>
          <p:nvPr/>
        </p:nvSpPr>
        <p:spPr>
          <a:xfrm>
            <a:off x="895350" y="1130595"/>
            <a:ext cx="266700" cy="27245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cxnSp>
        <p:nvCxnSpPr>
          <p:cNvPr id="14" name="直線接點 13">
            <a:extLst>
              <a:ext uri="{FF2B5EF4-FFF2-40B4-BE49-F238E27FC236}">
                <a16:creationId xmlns:a16="http://schemas.microsoft.com/office/drawing/2014/main" id="{CA7763AC-9681-4544-BE27-F6BA31849481}"/>
              </a:ext>
            </a:extLst>
          </p:cNvPr>
          <p:cNvCxnSpPr/>
          <p:nvPr/>
        </p:nvCxnSpPr>
        <p:spPr>
          <a:xfrm>
            <a:off x="1049154" y="1293395"/>
            <a:ext cx="10134600" cy="0"/>
          </a:xfrm>
          <a:prstGeom prst="line">
            <a:avLst/>
          </a:prstGeom>
        </p:spPr>
        <p:style>
          <a:lnRef idx="3">
            <a:schemeClr val="dk1"/>
          </a:lnRef>
          <a:fillRef idx="0">
            <a:schemeClr val="dk1"/>
          </a:fillRef>
          <a:effectRef idx="2">
            <a:schemeClr val="dk1"/>
          </a:effectRef>
          <a:fontRef idx="minor">
            <a:schemeClr val="tx1"/>
          </a:fontRef>
        </p:style>
      </p:cxnSp>
      <p:sp>
        <p:nvSpPr>
          <p:cNvPr id="16" name="矩形 15">
            <a:extLst>
              <a:ext uri="{FF2B5EF4-FFF2-40B4-BE49-F238E27FC236}">
                <a16:creationId xmlns:a16="http://schemas.microsoft.com/office/drawing/2014/main" id="{E82F4884-C383-4AE1-8098-DDB49CA892B1}"/>
              </a:ext>
            </a:extLst>
          </p:cNvPr>
          <p:cNvSpPr/>
          <p:nvPr/>
        </p:nvSpPr>
        <p:spPr>
          <a:xfrm>
            <a:off x="2914287" y="320519"/>
            <a:ext cx="6363426" cy="769441"/>
          </a:xfrm>
          <a:prstGeom prst="rect">
            <a:avLst/>
          </a:prstGeom>
        </p:spPr>
        <p:txBody>
          <a:bodyPr wrap="square">
            <a:spAutoFit/>
          </a:bodyPr>
          <a:lstStyle/>
          <a:p>
            <a:r>
              <a:rPr lang="en-US" altLang="zh-TW" sz="4400" dirty="0">
                <a:solidFill>
                  <a:schemeClr val="tx1">
                    <a:lumMod val="75000"/>
                    <a:lumOff val="25000"/>
                  </a:schemeClr>
                </a:solidFill>
                <a:effectLst>
                  <a:outerShdw blurRad="38100" dist="38100" dir="2700000" algn="tl">
                    <a:srgbClr val="000000">
                      <a:alpha val="43137"/>
                    </a:srgbClr>
                  </a:outerShdw>
                </a:effectLst>
                <a:latin typeface="標楷體" panose="03000509000000000000" pitchFamily="65" charset="-120"/>
                <a:ea typeface="標楷體" panose="03000509000000000000" pitchFamily="65" charset="-120"/>
              </a:rPr>
              <a:t>Chrome</a:t>
            </a:r>
            <a:r>
              <a:rPr lang="zh-TW" altLang="en-US" sz="4400" dirty="0">
                <a:solidFill>
                  <a:schemeClr val="tx1">
                    <a:lumMod val="75000"/>
                    <a:lumOff val="25000"/>
                  </a:schemeClr>
                </a:solidFill>
                <a:effectLst>
                  <a:outerShdw blurRad="38100" dist="38100" dir="2700000" algn="tl">
                    <a:srgbClr val="000000">
                      <a:alpha val="43137"/>
                    </a:srgbClr>
                  </a:outerShdw>
                </a:effectLst>
                <a:latin typeface="標楷體" panose="03000509000000000000" pitchFamily="65" charset="-120"/>
                <a:ea typeface="標楷體" panose="03000509000000000000" pitchFamily="65" charset="-120"/>
              </a:rPr>
              <a:t>擴充套件溝通流程</a:t>
            </a:r>
            <a:endParaRPr lang="en-US" altLang="zh-TW" sz="4400" dirty="0">
              <a:solidFill>
                <a:schemeClr val="tx1">
                  <a:lumMod val="75000"/>
                  <a:lumOff val="25000"/>
                </a:schemeClr>
              </a:solidFill>
              <a:effectLst>
                <a:outerShdw blurRad="38100" dist="38100" dir="2700000" algn="tl">
                  <a:srgbClr val="000000">
                    <a:alpha val="43137"/>
                  </a:srgbClr>
                </a:outerShdw>
              </a:effectLst>
              <a:latin typeface="標楷體" panose="03000509000000000000" pitchFamily="65" charset="-120"/>
              <a:ea typeface="標楷體" panose="03000509000000000000" pitchFamily="65" charset="-120"/>
            </a:endParaRPr>
          </a:p>
        </p:txBody>
      </p:sp>
      <p:pic>
        <p:nvPicPr>
          <p:cNvPr id="15" name="圖片 14">
            <a:extLst>
              <a:ext uri="{FF2B5EF4-FFF2-40B4-BE49-F238E27FC236}">
                <a16:creationId xmlns:a16="http://schemas.microsoft.com/office/drawing/2014/main" id="{22EB783F-F559-4F49-A02F-B22E8458DA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95450" y="1501886"/>
            <a:ext cx="8801100" cy="2447925"/>
          </a:xfrm>
          <a:prstGeom prst="rect">
            <a:avLst/>
          </a:prstGeom>
          <a:ln>
            <a:solidFill>
              <a:schemeClr val="tx1"/>
            </a:solidFill>
          </a:ln>
        </p:spPr>
      </p:pic>
      <p:sp>
        <p:nvSpPr>
          <p:cNvPr id="17" name="內容版面配置區 2">
            <a:extLst>
              <a:ext uri="{FF2B5EF4-FFF2-40B4-BE49-F238E27FC236}">
                <a16:creationId xmlns:a16="http://schemas.microsoft.com/office/drawing/2014/main" id="{64CEE231-634F-4638-8A10-DC8BDFA98F32}"/>
              </a:ext>
            </a:extLst>
          </p:cNvPr>
          <p:cNvSpPr txBox="1">
            <a:spLocks/>
          </p:cNvSpPr>
          <p:nvPr/>
        </p:nvSpPr>
        <p:spPr>
          <a:xfrm>
            <a:off x="1417827" y="4048105"/>
            <a:ext cx="4011023" cy="1934826"/>
          </a:xfrm>
          <a:prstGeom prst="rect">
            <a:avLst/>
          </a:prstGeom>
        </p:spPr>
        <p:txBody>
          <a:bodyPr vert="horz" lIns="91440" tIns="45720" rIns="91440" bIns="45720" rtlCol="0" anchor="ctr"/>
          <a:lstStyle>
            <a:defPPr>
              <a:defRPr lang="zh-C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971550" lvl="1" indent="-514350">
              <a:lnSpc>
                <a:spcPts val="3500"/>
              </a:lnSpc>
              <a:buFont typeface="標楷體" panose="03000509000000000000" pitchFamily="65" charset="-120"/>
              <a:buChar char="-"/>
            </a:pPr>
            <a:r>
              <a:rPr lang="en-US" altLang="zh-TW" b="1" dirty="0" err="1">
                <a:solidFill>
                  <a:schemeClr val="tx1">
                    <a:lumMod val="75000"/>
                    <a:lumOff val="25000"/>
                  </a:schemeClr>
                </a:solidFill>
                <a:latin typeface="標楷體" panose="03000509000000000000" pitchFamily="65" charset="-120"/>
                <a:ea typeface="標楷體" panose="03000509000000000000" pitchFamily="65" charset="-120"/>
              </a:rPr>
              <a:t>SidePanel</a:t>
            </a:r>
            <a:r>
              <a:rPr lang="en-US" altLang="zh-TW" b="1" dirty="0">
                <a:solidFill>
                  <a:schemeClr val="tx1">
                    <a:lumMod val="75000"/>
                    <a:lumOff val="25000"/>
                  </a:schemeClr>
                </a:solidFill>
                <a:latin typeface="標楷體" panose="03000509000000000000" pitchFamily="65" charset="-120"/>
                <a:ea typeface="標楷體" panose="03000509000000000000" pitchFamily="65" charset="-120"/>
              </a:rPr>
              <a:t> Script</a:t>
            </a:r>
          </a:p>
          <a:p>
            <a:pPr marL="971550" lvl="1" indent="-514350">
              <a:lnSpc>
                <a:spcPts val="3500"/>
              </a:lnSpc>
              <a:buFont typeface="標楷體" panose="03000509000000000000" pitchFamily="65" charset="-120"/>
              <a:buChar char="-"/>
            </a:pPr>
            <a:r>
              <a:rPr lang="en-US" altLang="zh-TW" b="1" dirty="0">
                <a:solidFill>
                  <a:schemeClr val="tx1">
                    <a:lumMod val="75000"/>
                    <a:lumOff val="25000"/>
                  </a:schemeClr>
                </a:solidFill>
                <a:latin typeface="標楷體" panose="03000509000000000000" pitchFamily="65" charset="-120"/>
                <a:ea typeface="標楷體" panose="03000509000000000000" pitchFamily="65" charset="-120"/>
              </a:rPr>
              <a:t>Develop Tool </a:t>
            </a:r>
            <a:r>
              <a:rPr lang="en-US" altLang="zh-TW" sz="1200" b="1" dirty="0">
                <a:solidFill>
                  <a:schemeClr val="tx1">
                    <a:lumMod val="75000"/>
                    <a:lumOff val="25000"/>
                  </a:schemeClr>
                </a:solidFill>
                <a:latin typeface="標楷體" panose="03000509000000000000" pitchFamily="65" charset="-120"/>
                <a:ea typeface="標楷體" panose="03000509000000000000" pitchFamily="65" charset="-120"/>
              </a:rPr>
              <a:t>Element Panel</a:t>
            </a:r>
            <a:endParaRPr lang="en-US" altLang="zh-TW" b="1" dirty="0">
              <a:solidFill>
                <a:schemeClr val="tx1">
                  <a:lumMod val="75000"/>
                  <a:lumOff val="25000"/>
                </a:schemeClr>
              </a:solidFill>
              <a:latin typeface="標楷體" panose="03000509000000000000" pitchFamily="65" charset="-120"/>
              <a:ea typeface="標楷體" panose="03000509000000000000" pitchFamily="65" charset="-120"/>
            </a:endParaRPr>
          </a:p>
          <a:p>
            <a:pPr marL="971550" lvl="1" indent="-514350">
              <a:lnSpc>
                <a:spcPts val="3500"/>
              </a:lnSpc>
              <a:buFont typeface="標楷體" panose="03000509000000000000" pitchFamily="65" charset="-120"/>
              <a:buChar char="-"/>
            </a:pPr>
            <a:r>
              <a:rPr lang="en-US" altLang="zh-TW" b="1" dirty="0">
                <a:solidFill>
                  <a:schemeClr val="tx1">
                    <a:lumMod val="75000"/>
                    <a:lumOff val="25000"/>
                  </a:schemeClr>
                </a:solidFill>
                <a:latin typeface="標楷體" panose="03000509000000000000" pitchFamily="65" charset="-120"/>
                <a:ea typeface="標楷體" panose="03000509000000000000" pitchFamily="65" charset="-120"/>
              </a:rPr>
              <a:t>Background Script</a:t>
            </a:r>
            <a:endParaRPr lang="zh-TW" altLang="en-US" b="1" dirty="0">
              <a:solidFill>
                <a:schemeClr val="tx1">
                  <a:lumMod val="75000"/>
                  <a:lumOff val="25000"/>
                </a:schemeClr>
              </a:solidFill>
              <a:latin typeface="標楷體" panose="03000509000000000000" pitchFamily="65" charset="-120"/>
              <a:ea typeface="標楷體" panose="03000509000000000000" pitchFamily="65" charset="-120"/>
            </a:endParaRPr>
          </a:p>
        </p:txBody>
      </p:sp>
      <p:sp>
        <p:nvSpPr>
          <p:cNvPr id="5" name="投影片編號版面配置區 4">
            <a:extLst>
              <a:ext uri="{FF2B5EF4-FFF2-40B4-BE49-F238E27FC236}">
                <a16:creationId xmlns:a16="http://schemas.microsoft.com/office/drawing/2014/main" id="{DA6EAD22-3777-4338-AC67-694F58B75C34}"/>
              </a:ext>
            </a:extLst>
          </p:cNvPr>
          <p:cNvSpPr>
            <a:spLocks noGrp="1"/>
          </p:cNvSpPr>
          <p:nvPr>
            <p:ph type="sldNum" sz="quarter" idx="12"/>
          </p:nvPr>
        </p:nvSpPr>
        <p:spPr/>
        <p:txBody>
          <a:bodyPr/>
          <a:lstStyle/>
          <a:p>
            <a:fld id="{997B4A21-C178-4EF4-9692-581FD3539F5E}" type="slidenum">
              <a:rPr lang="zh-CN" altLang="en-US" smtClean="0"/>
              <a:t>24</a:t>
            </a:fld>
            <a:endParaRPr lang="zh-CN" altLang="en-US"/>
          </a:p>
        </p:txBody>
      </p:sp>
    </p:spTree>
    <p:extLst>
      <p:ext uri="{BB962C8B-B14F-4D97-AF65-F5344CB8AC3E}">
        <p14:creationId xmlns:p14="http://schemas.microsoft.com/office/powerpoint/2010/main" val="14163502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任意多边形: 形状 6"/>
          <p:cNvSpPr/>
          <p:nvPr/>
        </p:nvSpPr>
        <p:spPr bwMode="auto">
          <a:xfrm>
            <a:off x="0" y="6296025"/>
            <a:ext cx="12192000" cy="561378"/>
          </a:xfrm>
          <a:custGeom>
            <a:avLst/>
            <a:gdLst>
              <a:gd name="connsiteX0" fmla="*/ 2457949 w 12192000"/>
              <a:gd name="connsiteY0" fmla="*/ 0 h 1012232"/>
              <a:gd name="connsiteX1" fmla="*/ 9057549 w 12192000"/>
              <a:gd name="connsiteY1" fmla="*/ 610553 h 1012232"/>
              <a:gd name="connsiteX2" fmla="*/ 12192000 w 12192000"/>
              <a:gd name="connsiteY2" fmla="*/ 305277 h 1012232"/>
              <a:gd name="connsiteX3" fmla="*/ 12192000 w 12192000"/>
              <a:gd name="connsiteY3" fmla="*/ 1012232 h 1012232"/>
              <a:gd name="connsiteX4" fmla="*/ 114300 w 12192000"/>
              <a:gd name="connsiteY4" fmla="*/ 1012232 h 1012232"/>
              <a:gd name="connsiteX5" fmla="*/ 0 w 12192000"/>
              <a:gd name="connsiteY5" fmla="*/ 1012232 h 1012232"/>
              <a:gd name="connsiteX6" fmla="*/ 0 w 12192000"/>
              <a:gd name="connsiteY6" fmla="*/ 160434 h 1012232"/>
              <a:gd name="connsiteX7" fmla="*/ 270087 w 12192000"/>
              <a:gd name="connsiteY7" fmla="*/ 129128 h 1012232"/>
              <a:gd name="connsiteX8" fmla="*/ 2457949 w 12192000"/>
              <a:gd name="connsiteY8" fmla="*/ 0 h 1012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1012232">
                <a:moveTo>
                  <a:pt x="2457949" y="0"/>
                </a:moveTo>
                <a:cubicBezTo>
                  <a:pt x="4506845" y="0"/>
                  <a:pt x="7360920" y="610553"/>
                  <a:pt x="9057549" y="610553"/>
                </a:cubicBezTo>
                <a:cubicBezTo>
                  <a:pt x="10754179" y="610553"/>
                  <a:pt x="12192000" y="305277"/>
                  <a:pt x="12192000" y="305277"/>
                </a:cubicBezTo>
                <a:cubicBezTo>
                  <a:pt x="12192000" y="1012232"/>
                  <a:pt x="12192000" y="1012232"/>
                  <a:pt x="12192000" y="1012232"/>
                </a:cubicBezTo>
                <a:cubicBezTo>
                  <a:pt x="5290457" y="1012232"/>
                  <a:pt x="1839686" y="1012232"/>
                  <a:pt x="114300" y="1012232"/>
                </a:cubicBezTo>
                <a:lnTo>
                  <a:pt x="0" y="1012232"/>
                </a:lnTo>
                <a:lnTo>
                  <a:pt x="0" y="160434"/>
                </a:lnTo>
                <a:lnTo>
                  <a:pt x="270087" y="129128"/>
                </a:lnTo>
                <a:cubicBezTo>
                  <a:pt x="925321" y="57390"/>
                  <a:pt x="1689613" y="0"/>
                  <a:pt x="2457949" y="0"/>
                </a:cubicBezTo>
                <a:close/>
              </a:path>
            </a:pathLst>
          </a:custGeom>
          <a:solidFill>
            <a:srgbClr val="52618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dirty="0">
              <a:solidFill>
                <a:schemeClr val="lt1"/>
              </a:solidFill>
              <a:latin typeface="Arial" panose="020B0604020202020204" pitchFamily="34" charset="0"/>
              <a:ea typeface="思源黑体 CN Normal" panose="020B0400000000000000" pitchFamily="34" charset="-122"/>
              <a:sym typeface="Arial" panose="020B0604020202020204" pitchFamily="34" charset="0"/>
            </a:endParaRPr>
          </a:p>
        </p:txBody>
      </p:sp>
      <p:sp>
        <p:nvSpPr>
          <p:cNvPr id="2" name="文字方塊 1">
            <a:extLst>
              <a:ext uri="{FF2B5EF4-FFF2-40B4-BE49-F238E27FC236}">
                <a16:creationId xmlns:a16="http://schemas.microsoft.com/office/drawing/2014/main" id="{1C32014D-4ED5-4C1A-A659-FFB1D14AF0CC}"/>
              </a:ext>
            </a:extLst>
          </p:cNvPr>
          <p:cNvSpPr txBox="1"/>
          <p:nvPr/>
        </p:nvSpPr>
        <p:spPr>
          <a:xfrm>
            <a:off x="516256" y="6451400"/>
            <a:ext cx="4274819" cy="307777"/>
          </a:xfrm>
          <a:prstGeom prst="rect">
            <a:avLst/>
          </a:prstGeom>
          <a:noFill/>
        </p:spPr>
        <p:txBody>
          <a:bodyPr wrap="square" rtlCol="0">
            <a:spAutoFit/>
          </a:bodyPr>
          <a:lstStyle/>
          <a:p>
            <a:r>
              <a:rPr lang="en-US" altLang="zh-TW" sz="1400" dirty="0">
                <a:solidFill>
                  <a:schemeClr val="bg1"/>
                </a:solidFill>
                <a:latin typeface="Times New Roman" panose="02020603050405020304" pitchFamily="18" charset="0"/>
                <a:cs typeface="Times New Roman" panose="02020603050405020304" pitchFamily="18" charset="0"/>
              </a:rPr>
              <a:t>Computer and Storage System Laboratory, CSS Lab</a:t>
            </a:r>
            <a:endParaRPr lang="zh-TW" altLang="en-US" sz="1400" dirty="0">
              <a:solidFill>
                <a:schemeClr val="bg1"/>
              </a:solidFill>
              <a:latin typeface="Times New Roman" panose="02020603050405020304" pitchFamily="18" charset="0"/>
              <a:cs typeface="Times New Roman" panose="02020603050405020304" pitchFamily="18" charset="0"/>
            </a:endParaRPr>
          </a:p>
        </p:txBody>
      </p:sp>
      <p:sp>
        <p:nvSpPr>
          <p:cNvPr id="10" name="文字方塊 9">
            <a:extLst>
              <a:ext uri="{FF2B5EF4-FFF2-40B4-BE49-F238E27FC236}">
                <a16:creationId xmlns:a16="http://schemas.microsoft.com/office/drawing/2014/main" id="{DFA25AA4-E445-4FDA-A07A-059B57155041}"/>
              </a:ext>
            </a:extLst>
          </p:cNvPr>
          <p:cNvSpPr txBox="1"/>
          <p:nvPr/>
        </p:nvSpPr>
        <p:spPr>
          <a:xfrm>
            <a:off x="8402249" y="989825"/>
            <a:ext cx="2780101" cy="276999"/>
          </a:xfrm>
          <a:prstGeom prst="rect">
            <a:avLst/>
          </a:prstGeom>
          <a:noFill/>
        </p:spPr>
        <p:txBody>
          <a:bodyPr wrap="square" rtlCol="0">
            <a:spAutoFit/>
          </a:bodyPr>
          <a:lstStyle/>
          <a:p>
            <a:r>
              <a:rPr lang="en-US" altLang="zh-TW" sz="1200" b="1" dirty="0">
                <a:latin typeface="標楷體" panose="03000509000000000000" pitchFamily="65" charset="-120"/>
                <a:ea typeface="標楷體" panose="03000509000000000000" pitchFamily="65" charset="-120"/>
              </a:rPr>
              <a:t>HTML</a:t>
            </a:r>
            <a:r>
              <a:rPr lang="zh-TW" altLang="en-US" sz="1200" b="1" dirty="0">
                <a:latin typeface="標楷體" panose="03000509000000000000" pitchFamily="65" charset="-120"/>
                <a:ea typeface="標楷體" panose="03000509000000000000" pitchFamily="65" charset="-120"/>
              </a:rPr>
              <a:t>比對之瀏覽器擴充元件設計與實作</a:t>
            </a:r>
          </a:p>
        </p:txBody>
      </p:sp>
      <p:cxnSp>
        <p:nvCxnSpPr>
          <p:cNvPr id="11" name="直線接點 10">
            <a:extLst>
              <a:ext uri="{FF2B5EF4-FFF2-40B4-BE49-F238E27FC236}">
                <a16:creationId xmlns:a16="http://schemas.microsoft.com/office/drawing/2014/main" id="{29BE97D7-AF3F-4CB6-98E1-7D0C9C613097}"/>
              </a:ext>
            </a:extLst>
          </p:cNvPr>
          <p:cNvCxnSpPr/>
          <p:nvPr/>
        </p:nvCxnSpPr>
        <p:spPr>
          <a:xfrm>
            <a:off x="1047750" y="1245855"/>
            <a:ext cx="10134600" cy="0"/>
          </a:xfrm>
          <a:prstGeom prst="line">
            <a:avLst/>
          </a:prstGeom>
        </p:spPr>
        <p:style>
          <a:lnRef idx="3">
            <a:schemeClr val="dk1"/>
          </a:lnRef>
          <a:fillRef idx="0">
            <a:schemeClr val="dk1"/>
          </a:fillRef>
          <a:effectRef idx="2">
            <a:schemeClr val="dk1"/>
          </a:effectRef>
          <a:fontRef idx="minor">
            <a:schemeClr val="tx1"/>
          </a:fontRef>
        </p:style>
      </p:cxnSp>
      <p:sp>
        <p:nvSpPr>
          <p:cNvPr id="13" name="橢圓 12">
            <a:extLst>
              <a:ext uri="{FF2B5EF4-FFF2-40B4-BE49-F238E27FC236}">
                <a16:creationId xmlns:a16="http://schemas.microsoft.com/office/drawing/2014/main" id="{92D3DBF0-C811-49BA-A3D9-2E1832EAF1F2}"/>
              </a:ext>
            </a:extLst>
          </p:cNvPr>
          <p:cNvSpPr/>
          <p:nvPr/>
        </p:nvSpPr>
        <p:spPr>
          <a:xfrm>
            <a:off x="895350" y="1130595"/>
            <a:ext cx="266700" cy="27245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cxnSp>
        <p:nvCxnSpPr>
          <p:cNvPr id="14" name="直線接點 13">
            <a:extLst>
              <a:ext uri="{FF2B5EF4-FFF2-40B4-BE49-F238E27FC236}">
                <a16:creationId xmlns:a16="http://schemas.microsoft.com/office/drawing/2014/main" id="{CA7763AC-9681-4544-BE27-F6BA31849481}"/>
              </a:ext>
            </a:extLst>
          </p:cNvPr>
          <p:cNvCxnSpPr/>
          <p:nvPr/>
        </p:nvCxnSpPr>
        <p:spPr>
          <a:xfrm>
            <a:off x="1049154" y="1293395"/>
            <a:ext cx="10134600" cy="0"/>
          </a:xfrm>
          <a:prstGeom prst="line">
            <a:avLst/>
          </a:prstGeom>
        </p:spPr>
        <p:style>
          <a:lnRef idx="3">
            <a:schemeClr val="dk1"/>
          </a:lnRef>
          <a:fillRef idx="0">
            <a:schemeClr val="dk1"/>
          </a:fillRef>
          <a:effectRef idx="2">
            <a:schemeClr val="dk1"/>
          </a:effectRef>
          <a:fontRef idx="minor">
            <a:schemeClr val="tx1"/>
          </a:fontRef>
        </p:style>
      </p:cxnSp>
      <p:sp>
        <p:nvSpPr>
          <p:cNvPr id="16" name="矩形 15">
            <a:extLst>
              <a:ext uri="{FF2B5EF4-FFF2-40B4-BE49-F238E27FC236}">
                <a16:creationId xmlns:a16="http://schemas.microsoft.com/office/drawing/2014/main" id="{E82F4884-C383-4AE1-8098-DDB49CA892B1}"/>
              </a:ext>
            </a:extLst>
          </p:cNvPr>
          <p:cNvSpPr/>
          <p:nvPr/>
        </p:nvSpPr>
        <p:spPr>
          <a:xfrm>
            <a:off x="4862176" y="320519"/>
            <a:ext cx="2467648" cy="769441"/>
          </a:xfrm>
          <a:prstGeom prst="rect">
            <a:avLst/>
          </a:prstGeom>
        </p:spPr>
        <p:txBody>
          <a:bodyPr wrap="square">
            <a:spAutoFit/>
          </a:bodyPr>
          <a:lstStyle/>
          <a:p>
            <a:r>
              <a:rPr lang="zh-TW" altLang="en-US" sz="4400" dirty="0">
                <a:solidFill>
                  <a:schemeClr val="tx1">
                    <a:lumMod val="75000"/>
                    <a:lumOff val="25000"/>
                  </a:schemeClr>
                </a:solidFill>
                <a:effectLst>
                  <a:outerShdw blurRad="38100" dist="38100" dir="2700000" algn="tl">
                    <a:srgbClr val="000000">
                      <a:alpha val="43137"/>
                    </a:srgbClr>
                  </a:outerShdw>
                </a:effectLst>
                <a:latin typeface="標楷體" panose="03000509000000000000" pitchFamily="65" charset="-120"/>
                <a:ea typeface="標楷體" panose="03000509000000000000" pitchFamily="65" charset="-120"/>
              </a:rPr>
              <a:t>系統架構</a:t>
            </a:r>
          </a:p>
        </p:txBody>
      </p:sp>
      <p:pic>
        <p:nvPicPr>
          <p:cNvPr id="4" name="圖片 3">
            <a:extLst>
              <a:ext uri="{FF2B5EF4-FFF2-40B4-BE49-F238E27FC236}">
                <a16:creationId xmlns:a16="http://schemas.microsoft.com/office/drawing/2014/main" id="{23F2651F-08BC-4C32-B7A6-1FD0775A36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0212" y="2579975"/>
            <a:ext cx="8791575" cy="2695575"/>
          </a:xfrm>
          <a:prstGeom prst="rect">
            <a:avLst/>
          </a:prstGeom>
          <a:ln w="19050">
            <a:solidFill>
              <a:schemeClr val="tx1"/>
            </a:solidFill>
          </a:ln>
        </p:spPr>
      </p:pic>
      <p:sp>
        <p:nvSpPr>
          <p:cNvPr id="15" name="矩形 14">
            <a:extLst>
              <a:ext uri="{FF2B5EF4-FFF2-40B4-BE49-F238E27FC236}">
                <a16:creationId xmlns:a16="http://schemas.microsoft.com/office/drawing/2014/main" id="{02D2A909-E13F-42E9-AD80-1E6318B23837}"/>
              </a:ext>
            </a:extLst>
          </p:cNvPr>
          <p:cNvSpPr/>
          <p:nvPr/>
        </p:nvSpPr>
        <p:spPr>
          <a:xfrm>
            <a:off x="5326540" y="4351995"/>
            <a:ext cx="1720095" cy="1126260"/>
          </a:xfrm>
          <a:prstGeom prst="rect">
            <a:avLst/>
          </a:prstGeom>
          <a:noFill/>
          <a:ln w="76200">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投影片編號版面配置區 5">
            <a:extLst>
              <a:ext uri="{FF2B5EF4-FFF2-40B4-BE49-F238E27FC236}">
                <a16:creationId xmlns:a16="http://schemas.microsoft.com/office/drawing/2014/main" id="{BCD81FFF-4B97-44EF-B735-0022457210BE}"/>
              </a:ext>
            </a:extLst>
          </p:cNvPr>
          <p:cNvSpPr>
            <a:spLocks noGrp="1"/>
          </p:cNvSpPr>
          <p:nvPr>
            <p:ph type="sldNum" sz="quarter" idx="12"/>
          </p:nvPr>
        </p:nvSpPr>
        <p:spPr/>
        <p:txBody>
          <a:bodyPr/>
          <a:lstStyle/>
          <a:p>
            <a:fld id="{997B4A21-C178-4EF4-9692-581FD3539F5E}" type="slidenum">
              <a:rPr lang="zh-CN" altLang="en-US" smtClean="0"/>
              <a:t>25</a:t>
            </a:fld>
            <a:endParaRPr lang="zh-CN" altLang="en-US"/>
          </a:p>
        </p:txBody>
      </p:sp>
    </p:spTree>
    <p:extLst>
      <p:ext uri="{BB962C8B-B14F-4D97-AF65-F5344CB8AC3E}">
        <p14:creationId xmlns:p14="http://schemas.microsoft.com/office/powerpoint/2010/main" val="33997640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任意多边形: 形状 6"/>
          <p:cNvSpPr/>
          <p:nvPr/>
        </p:nvSpPr>
        <p:spPr bwMode="auto">
          <a:xfrm>
            <a:off x="0" y="6296025"/>
            <a:ext cx="12192000" cy="561378"/>
          </a:xfrm>
          <a:custGeom>
            <a:avLst/>
            <a:gdLst>
              <a:gd name="connsiteX0" fmla="*/ 2457949 w 12192000"/>
              <a:gd name="connsiteY0" fmla="*/ 0 h 1012232"/>
              <a:gd name="connsiteX1" fmla="*/ 9057549 w 12192000"/>
              <a:gd name="connsiteY1" fmla="*/ 610553 h 1012232"/>
              <a:gd name="connsiteX2" fmla="*/ 12192000 w 12192000"/>
              <a:gd name="connsiteY2" fmla="*/ 305277 h 1012232"/>
              <a:gd name="connsiteX3" fmla="*/ 12192000 w 12192000"/>
              <a:gd name="connsiteY3" fmla="*/ 1012232 h 1012232"/>
              <a:gd name="connsiteX4" fmla="*/ 114300 w 12192000"/>
              <a:gd name="connsiteY4" fmla="*/ 1012232 h 1012232"/>
              <a:gd name="connsiteX5" fmla="*/ 0 w 12192000"/>
              <a:gd name="connsiteY5" fmla="*/ 1012232 h 1012232"/>
              <a:gd name="connsiteX6" fmla="*/ 0 w 12192000"/>
              <a:gd name="connsiteY6" fmla="*/ 160434 h 1012232"/>
              <a:gd name="connsiteX7" fmla="*/ 270087 w 12192000"/>
              <a:gd name="connsiteY7" fmla="*/ 129128 h 1012232"/>
              <a:gd name="connsiteX8" fmla="*/ 2457949 w 12192000"/>
              <a:gd name="connsiteY8" fmla="*/ 0 h 1012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1012232">
                <a:moveTo>
                  <a:pt x="2457949" y="0"/>
                </a:moveTo>
                <a:cubicBezTo>
                  <a:pt x="4506845" y="0"/>
                  <a:pt x="7360920" y="610553"/>
                  <a:pt x="9057549" y="610553"/>
                </a:cubicBezTo>
                <a:cubicBezTo>
                  <a:pt x="10754179" y="610553"/>
                  <a:pt x="12192000" y="305277"/>
                  <a:pt x="12192000" y="305277"/>
                </a:cubicBezTo>
                <a:cubicBezTo>
                  <a:pt x="12192000" y="1012232"/>
                  <a:pt x="12192000" y="1012232"/>
                  <a:pt x="12192000" y="1012232"/>
                </a:cubicBezTo>
                <a:cubicBezTo>
                  <a:pt x="5290457" y="1012232"/>
                  <a:pt x="1839686" y="1012232"/>
                  <a:pt x="114300" y="1012232"/>
                </a:cubicBezTo>
                <a:lnTo>
                  <a:pt x="0" y="1012232"/>
                </a:lnTo>
                <a:lnTo>
                  <a:pt x="0" y="160434"/>
                </a:lnTo>
                <a:lnTo>
                  <a:pt x="270087" y="129128"/>
                </a:lnTo>
                <a:cubicBezTo>
                  <a:pt x="925321" y="57390"/>
                  <a:pt x="1689613" y="0"/>
                  <a:pt x="2457949" y="0"/>
                </a:cubicBezTo>
                <a:close/>
              </a:path>
            </a:pathLst>
          </a:custGeom>
          <a:solidFill>
            <a:srgbClr val="52618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dirty="0">
              <a:solidFill>
                <a:schemeClr val="lt1"/>
              </a:solidFill>
              <a:latin typeface="Arial" panose="020B0604020202020204" pitchFamily="34" charset="0"/>
              <a:ea typeface="思源黑体 CN Normal" panose="020B0400000000000000" pitchFamily="34" charset="-122"/>
              <a:sym typeface="Arial" panose="020B0604020202020204" pitchFamily="34" charset="0"/>
            </a:endParaRPr>
          </a:p>
        </p:txBody>
      </p:sp>
      <p:sp>
        <p:nvSpPr>
          <p:cNvPr id="2" name="文字方塊 1">
            <a:extLst>
              <a:ext uri="{FF2B5EF4-FFF2-40B4-BE49-F238E27FC236}">
                <a16:creationId xmlns:a16="http://schemas.microsoft.com/office/drawing/2014/main" id="{1C32014D-4ED5-4C1A-A659-FFB1D14AF0CC}"/>
              </a:ext>
            </a:extLst>
          </p:cNvPr>
          <p:cNvSpPr txBox="1"/>
          <p:nvPr/>
        </p:nvSpPr>
        <p:spPr>
          <a:xfrm>
            <a:off x="516256" y="6451400"/>
            <a:ext cx="4274819" cy="307777"/>
          </a:xfrm>
          <a:prstGeom prst="rect">
            <a:avLst/>
          </a:prstGeom>
          <a:noFill/>
        </p:spPr>
        <p:txBody>
          <a:bodyPr wrap="square" rtlCol="0">
            <a:spAutoFit/>
          </a:bodyPr>
          <a:lstStyle/>
          <a:p>
            <a:r>
              <a:rPr lang="en-US" altLang="zh-TW" sz="1400" dirty="0">
                <a:solidFill>
                  <a:schemeClr val="bg1"/>
                </a:solidFill>
                <a:latin typeface="Times New Roman" panose="02020603050405020304" pitchFamily="18" charset="0"/>
                <a:cs typeface="Times New Roman" panose="02020603050405020304" pitchFamily="18" charset="0"/>
              </a:rPr>
              <a:t>Computer and Storage System Laboratory, CSS Lab</a:t>
            </a:r>
            <a:endParaRPr lang="zh-TW" altLang="en-US" sz="1400" dirty="0">
              <a:solidFill>
                <a:schemeClr val="bg1"/>
              </a:solidFill>
              <a:latin typeface="Times New Roman" panose="02020603050405020304" pitchFamily="18" charset="0"/>
              <a:cs typeface="Times New Roman" panose="02020603050405020304" pitchFamily="18" charset="0"/>
            </a:endParaRPr>
          </a:p>
        </p:txBody>
      </p:sp>
      <p:sp>
        <p:nvSpPr>
          <p:cNvPr id="10" name="文字方塊 9">
            <a:extLst>
              <a:ext uri="{FF2B5EF4-FFF2-40B4-BE49-F238E27FC236}">
                <a16:creationId xmlns:a16="http://schemas.microsoft.com/office/drawing/2014/main" id="{DFA25AA4-E445-4FDA-A07A-059B57155041}"/>
              </a:ext>
            </a:extLst>
          </p:cNvPr>
          <p:cNvSpPr txBox="1"/>
          <p:nvPr/>
        </p:nvSpPr>
        <p:spPr>
          <a:xfrm>
            <a:off x="8402249" y="989825"/>
            <a:ext cx="2780101" cy="276999"/>
          </a:xfrm>
          <a:prstGeom prst="rect">
            <a:avLst/>
          </a:prstGeom>
          <a:noFill/>
        </p:spPr>
        <p:txBody>
          <a:bodyPr wrap="square" rtlCol="0">
            <a:spAutoFit/>
          </a:bodyPr>
          <a:lstStyle/>
          <a:p>
            <a:r>
              <a:rPr lang="en-US" altLang="zh-TW" sz="1200" b="1" dirty="0">
                <a:latin typeface="標楷體" panose="03000509000000000000" pitchFamily="65" charset="-120"/>
                <a:ea typeface="標楷體" panose="03000509000000000000" pitchFamily="65" charset="-120"/>
              </a:rPr>
              <a:t>HTML</a:t>
            </a:r>
            <a:r>
              <a:rPr lang="zh-TW" altLang="en-US" sz="1200" b="1" dirty="0">
                <a:latin typeface="標楷體" panose="03000509000000000000" pitchFamily="65" charset="-120"/>
                <a:ea typeface="標楷體" panose="03000509000000000000" pitchFamily="65" charset="-120"/>
              </a:rPr>
              <a:t>比對之瀏覽器擴充元件設計與實作</a:t>
            </a:r>
          </a:p>
        </p:txBody>
      </p:sp>
      <p:cxnSp>
        <p:nvCxnSpPr>
          <p:cNvPr id="11" name="直線接點 10">
            <a:extLst>
              <a:ext uri="{FF2B5EF4-FFF2-40B4-BE49-F238E27FC236}">
                <a16:creationId xmlns:a16="http://schemas.microsoft.com/office/drawing/2014/main" id="{29BE97D7-AF3F-4CB6-98E1-7D0C9C613097}"/>
              </a:ext>
            </a:extLst>
          </p:cNvPr>
          <p:cNvCxnSpPr/>
          <p:nvPr/>
        </p:nvCxnSpPr>
        <p:spPr>
          <a:xfrm>
            <a:off x="1047750" y="1245855"/>
            <a:ext cx="10134600" cy="0"/>
          </a:xfrm>
          <a:prstGeom prst="line">
            <a:avLst/>
          </a:prstGeom>
        </p:spPr>
        <p:style>
          <a:lnRef idx="3">
            <a:schemeClr val="dk1"/>
          </a:lnRef>
          <a:fillRef idx="0">
            <a:schemeClr val="dk1"/>
          </a:fillRef>
          <a:effectRef idx="2">
            <a:schemeClr val="dk1"/>
          </a:effectRef>
          <a:fontRef idx="minor">
            <a:schemeClr val="tx1"/>
          </a:fontRef>
        </p:style>
      </p:cxnSp>
      <p:sp>
        <p:nvSpPr>
          <p:cNvPr id="13" name="橢圓 12">
            <a:extLst>
              <a:ext uri="{FF2B5EF4-FFF2-40B4-BE49-F238E27FC236}">
                <a16:creationId xmlns:a16="http://schemas.microsoft.com/office/drawing/2014/main" id="{92D3DBF0-C811-49BA-A3D9-2E1832EAF1F2}"/>
              </a:ext>
            </a:extLst>
          </p:cNvPr>
          <p:cNvSpPr/>
          <p:nvPr/>
        </p:nvSpPr>
        <p:spPr>
          <a:xfrm>
            <a:off x="895350" y="1130595"/>
            <a:ext cx="266700" cy="27245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cxnSp>
        <p:nvCxnSpPr>
          <p:cNvPr id="14" name="直線接點 13">
            <a:extLst>
              <a:ext uri="{FF2B5EF4-FFF2-40B4-BE49-F238E27FC236}">
                <a16:creationId xmlns:a16="http://schemas.microsoft.com/office/drawing/2014/main" id="{CA7763AC-9681-4544-BE27-F6BA31849481}"/>
              </a:ext>
            </a:extLst>
          </p:cNvPr>
          <p:cNvCxnSpPr/>
          <p:nvPr/>
        </p:nvCxnSpPr>
        <p:spPr>
          <a:xfrm>
            <a:off x="1049154" y="1293395"/>
            <a:ext cx="10134600" cy="0"/>
          </a:xfrm>
          <a:prstGeom prst="line">
            <a:avLst/>
          </a:prstGeom>
        </p:spPr>
        <p:style>
          <a:lnRef idx="3">
            <a:schemeClr val="dk1"/>
          </a:lnRef>
          <a:fillRef idx="0">
            <a:schemeClr val="dk1"/>
          </a:fillRef>
          <a:effectRef idx="2">
            <a:schemeClr val="dk1"/>
          </a:effectRef>
          <a:fontRef idx="minor">
            <a:schemeClr val="tx1"/>
          </a:fontRef>
        </p:style>
      </p:cxnSp>
      <p:sp>
        <p:nvSpPr>
          <p:cNvPr id="16" name="矩形 15">
            <a:extLst>
              <a:ext uri="{FF2B5EF4-FFF2-40B4-BE49-F238E27FC236}">
                <a16:creationId xmlns:a16="http://schemas.microsoft.com/office/drawing/2014/main" id="{E82F4884-C383-4AE1-8098-DDB49CA892B1}"/>
              </a:ext>
            </a:extLst>
          </p:cNvPr>
          <p:cNvSpPr/>
          <p:nvPr/>
        </p:nvSpPr>
        <p:spPr>
          <a:xfrm>
            <a:off x="4739605" y="366756"/>
            <a:ext cx="2712790" cy="769441"/>
          </a:xfrm>
          <a:prstGeom prst="rect">
            <a:avLst/>
          </a:prstGeom>
        </p:spPr>
        <p:txBody>
          <a:bodyPr wrap="square">
            <a:spAutoFit/>
          </a:bodyPr>
          <a:lstStyle/>
          <a:p>
            <a:r>
              <a:rPr lang="en-US" altLang="zh-TW" sz="4400" dirty="0">
                <a:solidFill>
                  <a:schemeClr val="tx1">
                    <a:lumMod val="75000"/>
                    <a:lumOff val="25000"/>
                  </a:schemeClr>
                </a:solidFill>
                <a:effectLst>
                  <a:outerShdw blurRad="38100" dist="38100" dir="2700000" algn="tl">
                    <a:srgbClr val="000000">
                      <a:alpha val="43137"/>
                    </a:srgbClr>
                  </a:outerShdw>
                </a:effectLst>
                <a:latin typeface="標楷體" panose="03000509000000000000" pitchFamily="65" charset="-120"/>
                <a:ea typeface="標楷體" panose="03000509000000000000" pitchFamily="65" charset="-120"/>
              </a:rPr>
              <a:t>UI/UX</a:t>
            </a:r>
            <a:r>
              <a:rPr lang="zh-TW" altLang="en-US" sz="4400" dirty="0">
                <a:solidFill>
                  <a:schemeClr val="tx1">
                    <a:lumMod val="75000"/>
                    <a:lumOff val="25000"/>
                  </a:schemeClr>
                </a:solidFill>
                <a:effectLst>
                  <a:outerShdw blurRad="38100" dist="38100" dir="2700000" algn="tl">
                    <a:srgbClr val="000000">
                      <a:alpha val="43137"/>
                    </a:srgbClr>
                  </a:outerShdw>
                </a:effectLst>
                <a:latin typeface="標楷體" panose="03000509000000000000" pitchFamily="65" charset="-120"/>
                <a:ea typeface="標楷體" panose="03000509000000000000" pitchFamily="65" charset="-120"/>
              </a:rPr>
              <a:t>介面</a:t>
            </a:r>
            <a:endParaRPr lang="en-US" altLang="zh-TW" sz="4400" dirty="0">
              <a:solidFill>
                <a:schemeClr val="tx1">
                  <a:lumMod val="75000"/>
                  <a:lumOff val="25000"/>
                </a:schemeClr>
              </a:solidFill>
              <a:effectLst>
                <a:outerShdw blurRad="38100" dist="38100" dir="2700000" algn="tl">
                  <a:srgbClr val="000000">
                    <a:alpha val="43137"/>
                  </a:srgbClr>
                </a:outerShdw>
              </a:effectLst>
              <a:latin typeface="標楷體" panose="03000509000000000000" pitchFamily="65" charset="-120"/>
              <a:ea typeface="標楷體" panose="03000509000000000000" pitchFamily="65" charset="-120"/>
            </a:endParaRPr>
          </a:p>
        </p:txBody>
      </p:sp>
      <p:sp>
        <p:nvSpPr>
          <p:cNvPr id="19" name="內容版面配置區 2">
            <a:extLst>
              <a:ext uri="{FF2B5EF4-FFF2-40B4-BE49-F238E27FC236}">
                <a16:creationId xmlns:a16="http://schemas.microsoft.com/office/drawing/2014/main" id="{3B9E05E6-C48C-4D00-AA4D-580E69682E86}"/>
              </a:ext>
            </a:extLst>
          </p:cNvPr>
          <p:cNvSpPr txBox="1">
            <a:spLocks/>
          </p:cNvSpPr>
          <p:nvPr/>
        </p:nvSpPr>
        <p:spPr>
          <a:xfrm>
            <a:off x="1162050" y="1927732"/>
            <a:ext cx="4164490" cy="3936519"/>
          </a:xfrm>
          <a:prstGeom prst="rect">
            <a:avLst/>
          </a:prstGeom>
        </p:spPr>
        <p:txBody>
          <a:bodyPr vert="horz" lIns="91440" tIns="45720" rIns="91440" bIns="45720" rtlCol="0" anchor="ctr"/>
          <a:lstStyle>
            <a:defPPr>
              <a:defRPr lang="zh-C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514350" indent="-514350">
              <a:lnSpc>
                <a:spcPts val="2500"/>
              </a:lnSpc>
              <a:buFont typeface="標楷體" panose="03000509000000000000" pitchFamily="65" charset="-120"/>
              <a:buChar char="-"/>
            </a:pPr>
            <a:r>
              <a:rPr lang="en-US" altLang="zh-TW" sz="2800" dirty="0">
                <a:solidFill>
                  <a:schemeClr val="tx1">
                    <a:lumMod val="75000"/>
                    <a:lumOff val="25000"/>
                  </a:schemeClr>
                </a:solidFill>
                <a:latin typeface="標楷體" panose="03000509000000000000" pitchFamily="65" charset="-120"/>
                <a:ea typeface="標楷體" panose="03000509000000000000" pitchFamily="65" charset="-120"/>
              </a:rPr>
              <a:t>UI/UX</a:t>
            </a:r>
            <a:r>
              <a:rPr lang="zh-TW" altLang="en-US" sz="2800" dirty="0">
                <a:solidFill>
                  <a:schemeClr val="tx1">
                    <a:lumMod val="75000"/>
                    <a:lumOff val="25000"/>
                  </a:schemeClr>
                </a:solidFill>
                <a:latin typeface="標楷體" panose="03000509000000000000" pitchFamily="65" charset="-120"/>
                <a:ea typeface="標楷體" panose="03000509000000000000" pitchFamily="65" charset="-120"/>
              </a:rPr>
              <a:t>介面</a:t>
            </a:r>
            <a:br>
              <a:rPr lang="en-US" altLang="zh-TW" sz="2800" dirty="0">
                <a:solidFill>
                  <a:schemeClr val="tx1">
                    <a:lumMod val="75000"/>
                    <a:lumOff val="25000"/>
                  </a:schemeClr>
                </a:solidFill>
                <a:latin typeface="標楷體" panose="03000509000000000000" pitchFamily="65" charset="-120"/>
                <a:ea typeface="標楷體" panose="03000509000000000000" pitchFamily="65" charset="-120"/>
              </a:rPr>
            </a:br>
            <a:endParaRPr lang="en-US" altLang="zh-TW" sz="2800" dirty="0">
              <a:solidFill>
                <a:schemeClr val="tx1">
                  <a:lumMod val="75000"/>
                  <a:lumOff val="25000"/>
                </a:schemeClr>
              </a:solidFill>
              <a:latin typeface="標楷體" panose="03000509000000000000" pitchFamily="65" charset="-120"/>
              <a:ea typeface="標楷體" panose="03000509000000000000" pitchFamily="65" charset="-120"/>
            </a:endParaRPr>
          </a:p>
          <a:p>
            <a:pPr marL="971550" lvl="1" indent="-514350">
              <a:lnSpc>
                <a:spcPts val="3000"/>
              </a:lnSpc>
              <a:buFont typeface="標楷體" panose="03000509000000000000" pitchFamily="65" charset="-120"/>
              <a:buChar char="-"/>
            </a:pPr>
            <a:r>
              <a:rPr lang="en-US" altLang="zh-TW" b="1" dirty="0">
                <a:solidFill>
                  <a:schemeClr val="tx1">
                    <a:lumMod val="75000"/>
                    <a:lumOff val="25000"/>
                  </a:schemeClr>
                </a:solidFill>
                <a:latin typeface="標楷體" panose="03000509000000000000" pitchFamily="65" charset="-120"/>
                <a:ea typeface="標楷體" panose="03000509000000000000" pitchFamily="65" charset="-120"/>
              </a:rPr>
              <a:t>Illustrate</a:t>
            </a:r>
          </a:p>
          <a:p>
            <a:pPr marL="971550" lvl="1" indent="-514350">
              <a:lnSpc>
                <a:spcPts val="3000"/>
              </a:lnSpc>
              <a:buFont typeface="標楷體" panose="03000509000000000000" pitchFamily="65" charset="-120"/>
              <a:buChar char="-"/>
            </a:pPr>
            <a:r>
              <a:rPr lang="en-US" altLang="zh-TW" b="1" dirty="0">
                <a:solidFill>
                  <a:schemeClr val="bg2">
                    <a:lumMod val="90000"/>
                  </a:schemeClr>
                </a:solidFill>
                <a:latin typeface="標楷體" panose="03000509000000000000" pitchFamily="65" charset="-120"/>
                <a:ea typeface="標楷體" panose="03000509000000000000" pitchFamily="65" charset="-120"/>
              </a:rPr>
              <a:t>Timer</a:t>
            </a:r>
          </a:p>
          <a:p>
            <a:pPr marL="1428750" lvl="2" indent="-514350">
              <a:lnSpc>
                <a:spcPts val="3000"/>
              </a:lnSpc>
              <a:buFont typeface="標楷體" panose="03000509000000000000" pitchFamily="65" charset="-120"/>
              <a:buChar char="-"/>
            </a:pPr>
            <a:r>
              <a:rPr lang="en-US" altLang="zh-TW" b="1" dirty="0">
                <a:solidFill>
                  <a:schemeClr val="bg2">
                    <a:lumMod val="90000"/>
                  </a:schemeClr>
                </a:solidFill>
                <a:latin typeface="標楷體" panose="03000509000000000000" pitchFamily="65" charset="-120"/>
                <a:ea typeface="標楷體" panose="03000509000000000000" pitchFamily="65" charset="-120"/>
              </a:rPr>
              <a:t>Time Of Set Up</a:t>
            </a:r>
          </a:p>
          <a:p>
            <a:pPr marL="1428750" lvl="2" indent="-514350">
              <a:lnSpc>
                <a:spcPts val="3000"/>
              </a:lnSpc>
              <a:buFont typeface="標楷體" panose="03000509000000000000" pitchFamily="65" charset="-120"/>
              <a:buChar char="-"/>
            </a:pPr>
            <a:r>
              <a:rPr lang="en-US" altLang="zh-TW" b="1" dirty="0">
                <a:solidFill>
                  <a:schemeClr val="bg2">
                    <a:lumMod val="90000"/>
                  </a:schemeClr>
                </a:solidFill>
                <a:latin typeface="標楷體" panose="03000509000000000000" pitchFamily="65" charset="-120"/>
                <a:ea typeface="標楷體" panose="03000509000000000000" pitchFamily="65" charset="-120"/>
              </a:rPr>
              <a:t>Time Of Change Element</a:t>
            </a:r>
          </a:p>
          <a:p>
            <a:pPr marL="971550" lvl="1" indent="-514350">
              <a:lnSpc>
                <a:spcPts val="3000"/>
              </a:lnSpc>
              <a:buFont typeface="標楷體" panose="03000509000000000000" pitchFamily="65" charset="-120"/>
              <a:buChar char="-"/>
            </a:pPr>
            <a:r>
              <a:rPr lang="en-US" altLang="zh-TW" b="1" dirty="0">
                <a:solidFill>
                  <a:schemeClr val="bg2">
                    <a:lumMod val="90000"/>
                  </a:schemeClr>
                </a:solidFill>
                <a:latin typeface="標楷體" panose="03000509000000000000" pitchFamily="65" charset="-120"/>
                <a:ea typeface="標楷體" panose="03000509000000000000" pitchFamily="65" charset="-120"/>
              </a:rPr>
              <a:t>Options</a:t>
            </a:r>
          </a:p>
          <a:p>
            <a:pPr marL="971550" lvl="1" indent="-514350">
              <a:lnSpc>
                <a:spcPts val="3000"/>
              </a:lnSpc>
              <a:buFont typeface="標楷體" panose="03000509000000000000" pitchFamily="65" charset="-120"/>
              <a:buChar char="-"/>
            </a:pPr>
            <a:r>
              <a:rPr lang="en-US" altLang="zh-TW" b="1" dirty="0">
                <a:solidFill>
                  <a:schemeClr val="bg2">
                    <a:lumMod val="90000"/>
                  </a:schemeClr>
                </a:solidFill>
                <a:latin typeface="標楷體" panose="03000509000000000000" pitchFamily="65" charset="-120"/>
                <a:ea typeface="標楷體" panose="03000509000000000000" pitchFamily="65" charset="-120"/>
              </a:rPr>
              <a:t>Compare Control</a:t>
            </a:r>
          </a:p>
          <a:p>
            <a:pPr marL="971550" lvl="1" indent="-514350">
              <a:lnSpc>
                <a:spcPts val="3000"/>
              </a:lnSpc>
              <a:buFont typeface="標楷體" panose="03000509000000000000" pitchFamily="65" charset="-120"/>
              <a:buChar char="-"/>
            </a:pPr>
            <a:r>
              <a:rPr lang="en-US" altLang="zh-TW" b="1" dirty="0">
                <a:solidFill>
                  <a:schemeClr val="bg2">
                    <a:lumMod val="90000"/>
                  </a:schemeClr>
                </a:solidFill>
                <a:latin typeface="標楷體" panose="03000509000000000000" pitchFamily="65" charset="-120"/>
                <a:ea typeface="標楷體" panose="03000509000000000000" pitchFamily="65" charset="-120"/>
              </a:rPr>
              <a:t>Compare Result</a:t>
            </a:r>
            <a:endParaRPr lang="zh-TW" altLang="en-US" b="1" dirty="0">
              <a:solidFill>
                <a:schemeClr val="bg2">
                  <a:lumMod val="90000"/>
                </a:schemeClr>
              </a:solidFill>
              <a:latin typeface="標楷體" panose="03000509000000000000" pitchFamily="65" charset="-120"/>
              <a:ea typeface="標楷體" panose="03000509000000000000" pitchFamily="65" charset="-120"/>
            </a:endParaRPr>
          </a:p>
        </p:txBody>
      </p:sp>
      <p:pic>
        <p:nvPicPr>
          <p:cNvPr id="20" name="圖片 19">
            <a:extLst>
              <a:ext uri="{FF2B5EF4-FFF2-40B4-BE49-F238E27FC236}">
                <a16:creationId xmlns:a16="http://schemas.microsoft.com/office/drawing/2014/main" id="{B3EBE99E-7324-4081-A24A-D45CA6E5A5E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83109" y="1355514"/>
            <a:ext cx="4746841" cy="5447293"/>
          </a:xfrm>
          <a:prstGeom prst="rect">
            <a:avLst/>
          </a:prstGeom>
          <a:ln w="12700">
            <a:solidFill>
              <a:schemeClr val="tx1"/>
            </a:solidFill>
          </a:ln>
        </p:spPr>
      </p:pic>
      <p:sp>
        <p:nvSpPr>
          <p:cNvPr id="21" name="矩形 20">
            <a:extLst>
              <a:ext uri="{FF2B5EF4-FFF2-40B4-BE49-F238E27FC236}">
                <a16:creationId xmlns:a16="http://schemas.microsoft.com/office/drawing/2014/main" id="{CBF30CF0-096B-41C4-ACE8-A2517E9F18C6}"/>
              </a:ext>
            </a:extLst>
          </p:cNvPr>
          <p:cNvSpPr/>
          <p:nvPr/>
        </p:nvSpPr>
        <p:spPr>
          <a:xfrm>
            <a:off x="6283109" y="1340935"/>
            <a:ext cx="4746840" cy="1159061"/>
          </a:xfrm>
          <a:prstGeom prst="rect">
            <a:avLst/>
          </a:prstGeom>
          <a:noFill/>
          <a:ln w="38100">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投影片編號版面配置區 4">
            <a:extLst>
              <a:ext uri="{FF2B5EF4-FFF2-40B4-BE49-F238E27FC236}">
                <a16:creationId xmlns:a16="http://schemas.microsoft.com/office/drawing/2014/main" id="{5DABAA6D-9C6B-4DE5-8D14-C5D8D2968207}"/>
              </a:ext>
            </a:extLst>
          </p:cNvPr>
          <p:cNvSpPr>
            <a:spLocks noGrp="1"/>
          </p:cNvSpPr>
          <p:nvPr>
            <p:ph type="sldNum" sz="quarter" idx="12"/>
          </p:nvPr>
        </p:nvSpPr>
        <p:spPr/>
        <p:txBody>
          <a:bodyPr/>
          <a:lstStyle/>
          <a:p>
            <a:fld id="{997B4A21-C178-4EF4-9692-581FD3539F5E}" type="slidenum">
              <a:rPr lang="zh-CN" altLang="en-US" smtClean="0"/>
              <a:t>26</a:t>
            </a:fld>
            <a:endParaRPr lang="zh-CN" altLang="en-US"/>
          </a:p>
        </p:txBody>
      </p:sp>
    </p:spTree>
    <p:extLst>
      <p:ext uri="{BB962C8B-B14F-4D97-AF65-F5344CB8AC3E}">
        <p14:creationId xmlns:p14="http://schemas.microsoft.com/office/powerpoint/2010/main" val="26245372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任意多边形: 形状 6"/>
          <p:cNvSpPr/>
          <p:nvPr/>
        </p:nvSpPr>
        <p:spPr bwMode="auto">
          <a:xfrm>
            <a:off x="0" y="6296025"/>
            <a:ext cx="12192000" cy="561378"/>
          </a:xfrm>
          <a:custGeom>
            <a:avLst/>
            <a:gdLst>
              <a:gd name="connsiteX0" fmla="*/ 2457949 w 12192000"/>
              <a:gd name="connsiteY0" fmla="*/ 0 h 1012232"/>
              <a:gd name="connsiteX1" fmla="*/ 9057549 w 12192000"/>
              <a:gd name="connsiteY1" fmla="*/ 610553 h 1012232"/>
              <a:gd name="connsiteX2" fmla="*/ 12192000 w 12192000"/>
              <a:gd name="connsiteY2" fmla="*/ 305277 h 1012232"/>
              <a:gd name="connsiteX3" fmla="*/ 12192000 w 12192000"/>
              <a:gd name="connsiteY3" fmla="*/ 1012232 h 1012232"/>
              <a:gd name="connsiteX4" fmla="*/ 114300 w 12192000"/>
              <a:gd name="connsiteY4" fmla="*/ 1012232 h 1012232"/>
              <a:gd name="connsiteX5" fmla="*/ 0 w 12192000"/>
              <a:gd name="connsiteY5" fmla="*/ 1012232 h 1012232"/>
              <a:gd name="connsiteX6" fmla="*/ 0 w 12192000"/>
              <a:gd name="connsiteY6" fmla="*/ 160434 h 1012232"/>
              <a:gd name="connsiteX7" fmla="*/ 270087 w 12192000"/>
              <a:gd name="connsiteY7" fmla="*/ 129128 h 1012232"/>
              <a:gd name="connsiteX8" fmla="*/ 2457949 w 12192000"/>
              <a:gd name="connsiteY8" fmla="*/ 0 h 1012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1012232">
                <a:moveTo>
                  <a:pt x="2457949" y="0"/>
                </a:moveTo>
                <a:cubicBezTo>
                  <a:pt x="4506845" y="0"/>
                  <a:pt x="7360920" y="610553"/>
                  <a:pt x="9057549" y="610553"/>
                </a:cubicBezTo>
                <a:cubicBezTo>
                  <a:pt x="10754179" y="610553"/>
                  <a:pt x="12192000" y="305277"/>
                  <a:pt x="12192000" y="305277"/>
                </a:cubicBezTo>
                <a:cubicBezTo>
                  <a:pt x="12192000" y="1012232"/>
                  <a:pt x="12192000" y="1012232"/>
                  <a:pt x="12192000" y="1012232"/>
                </a:cubicBezTo>
                <a:cubicBezTo>
                  <a:pt x="5290457" y="1012232"/>
                  <a:pt x="1839686" y="1012232"/>
                  <a:pt x="114300" y="1012232"/>
                </a:cubicBezTo>
                <a:lnTo>
                  <a:pt x="0" y="1012232"/>
                </a:lnTo>
                <a:lnTo>
                  <a:pt x="0" y="160434"/>
                </a:lnTo>
                <a:lnTo>
                  <a:pt x="270087" y="129128"/>
                </a:lnTo>
                <a:cubicBezTo>
                  <a:pt x="925321" y="57390"/>
                  <a:pt x="1689613" y="0"/>
                  <a:pt x="2457949" y="0"/>
                </a:cubicBezTo>
                <a:close/>
              </a:path>
            </a:pathLst>
          </a:custGeom>
          <a:solidFill>
            <a:srgbClr val="52618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dirty="0">
              <a:solidFill>
                <a:schemeClr val="lt1"/>
              </a:solidFill>
              <a:latin typeface="Arial" panose="020B0604020202020204" pitchFamily="34" charset="0"/>
              <a:ea typeface="思源黑体 CN Normal" panose="020B0400000000000000" pitchFamily="34" charset="-122"/>
              <a:sym typeface="Arial" panose="020B0604020202020204" pitchFamily="34" charset="0"/>
            </a:endParaRPr>
          </a:p>
        </p:txBody>
      </p:sp>
      <p:sp>
        <p:nvSpPr>
          <p:cNvPr id="2" name="文字方塊 1">
            <a:extLst>
              <a:ext uri="{FF2B5EF4-FFF2-40B4-BE49-F238E27FC236}">
                <a16:creationId xmlns:a16="http://schemas.microsoft.com/office/drawing/2014/main" id="{1C32014D-4ED5-4C1A-A659-FFB1D14AF0CC}"/>
              </a:ext>
            </a:extLst>
          </p:cNvPr>
          <p:cNvSpPr txBox="1"/>
          <p:nvPr/>
        </p:nvSpPr>
        <p:spPr>
          <a:xfrm>
            <a:off x="516256" y="6451400"/>
            <a:ext cx="4274819" cy="307777"/>
          </a:xfrm>
          <a:prstGeom prst="rect">
            <a:avLst/>
          </a:prstGeom>
          <a:noFill/>
        </p:spPr>
        <p:txBody>
          <a:bodyPr wrap="square" rtlCol="0">
            <a:spAutoFit/>
          </a:bodyPr>
          <a:lstStyle/>
          <a:p>
            <a:r>
              <a:rPr lang="en-US" altLang="zh-TW" sz="1400" dirty="0">
                <a:solidFill>
                  <a:schemeClr val="bg1"/>
                </a:solidFill>
                <a:latin typeface="Times New Roman" panose="02020603050405020304" pitchFamily="18" charset="0"/>
                <a:cs typeface="Times New Roman" panose="02020603050405020304" pitchFamily="18" charset="0"/>
              </a:rPr>
              <a:t>Computer and Storage System Laboratory, CSS Lab</a:t>
            </a:r>
            <a:endParaRPr lang="zh-TW" altLang="en-US" sz="1400" dirty="0">
              <a:solidFill>
                <a:schemeClr val="bg1"/>
              </a:solidFill>
              <a:latin typeface="Times New Roman" panose="02020603050405020304" pitchFamily="18" charset="0"/>
              <a:cs typeface="Times New Roman" panose="02020603050405020304" pitchFamily="18" charset="0"/>
            </a:endParaRPr>
          </a:p>
        </p:txBody>
      </p:sp>
      <p:sp>
        <p:nvSpPr>
          <p:cNvPr id="10" name="文字方塊 9">
            <a:extLst>
              <a:ext uri="{FF2B5EF4-FFF2-40B4-BE49-F238E27FC236}">
                <a16:creationId xmlns:a16="http://schemas.microsoft.com/office/drawing/2014/main" id="{DFA25AA4-E445-4FDA-A07A-059B57155041}"/>
              </a:ext>
            </a:extLst>
          </p:cNvPr>
          <p:cNvSpPr txBox="1"/>
          <p:nvPr/>
        </p:nvSpPr>
        <p:spPr>
          <a:xfrm>
            <a:off x="8402249" y="989825"/>
            <a:ext cx="2780101" cy="276999"/>
          </a:xfrm>
          <a:prstGeom prst="rect">
            <a:avLst/>
          </a:prstGeom>
          <a:noFill/>
        </p:spPr>
        <p:txBody>
          <a:bodyPr wrap="square" rtlCol="0">
            <a:spAutoFit/>
          </a:bodyPr>
          <a:lstStyle/>
          <a:p>
            <a:r>
              <a:rPr lang="en-US" altLang="zh-TW" sz="1200" b="1" dirty="0">
                <a:latin typeface="標楷體" panose="03000509000000000000" pitchFamily="65" charset="-120"/>
                <a:ea typeface="標楷體" panose="03000509000000000000" pitchFamily="65" charset="-120"/>
              </a:rPr>
              <a:t>HTML</a:t>
            </a:r>
            <a:r>
              <a:rPr lang="zh-TW" altLang="en-US" sz="1200" b="1" dirty="0">
                <a:latin typeface="標楷體" panose="03000509000000000000" pitchFamily="65" charset="-120"/>
                <a:ea typeface="標楷體" panose="03000509000000000000" pitchFamily="65" charset="-120"/>
              </a:rPr>
              <a:t>比對之瀏覽器擴充元件設計與實作</a:t>
            </a:r>
          </a:p>
        </p:txBody>
      </p:sp>
      <p:cxnSp>
        <p:nvCxnSpPr>
          <p:cNvPr id="11" name="直線接點 10">
            <a:extLst>
              <a:ext uri="{FF2B5EF4-FFF2-40B4-BE49-F238E27FC236}">
                <a16:creationId xmlns:a16="http://schemas.microsoft.com/office/drawing/2014/main" id="{29BE97D7-AF3F-4CB6-98E1-7D0C9C613097}"/>
              </a:ext>
            </a:extLst>
          </p:cNvPr>
          <p:cNvCxnSpPr/>
          <p:nvPr/>
        </p:nvCxnSpPr>
        <p:spPr>
          <a:xfrm>
            <a:off x="1047750" y="1245855"/>
            <a:ext cx="10134600" cy="0"/>
          </a:xfrm>
          <a:prstGeom prst="line">
            <a:avLst/>
          </a:prstGeom>
        </p:spPr>
        <p:style>
          <a:lnRef idx="3">
            <a:schemeClr val="dk1"/>
          </a:lnRef>
          <a:fillRef idx="0">
            <a:schemeClr val="dk1"/>
          </a:fillRef>
          <a:effectRef idx="2">
            <a:schemeClr val="dk1"/>
          </a:effectRef>
          <a:fontRef idx="minor">
            <a:schemeClr val="tx1"/>
          </a:fontRef>
        </p:style>
      </p:cxnSp>
      <p:sp>
        <p:nvSpPr>
          <p:cNvPr id="13" name="橢圓 12">
            <a:extLst>
              <a:ext uri="{FF2B5EF4-FFF2-40B4-BE49-F238E27FC236}">
                <a16:creationId xmlns:a16="http://schemas.microsoft.com/office/drawing/2014/main" id="{92D3DBF0-C811-49BA-A3D9-2E1832EAF1F2}"/>
              </a:ext>
            </a:extLst>
          </p:cNvPr>
          <p:cNvSpPr/>
          <p:nvPr/>
        </p:nvSpPr>
        <p:spPr>
          <a:xfrm>
            <a:off x="895350" y="1130595"/>
            <a:ext cx="266700" cy="27245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cxnSp>
        <p:nvCxnSpPr>
          <p:cNvPr id="14" name="直線接點 13">
            <a:extLst>
              <a:ext uri="{FF2B5EF4-FFF2-40B4-BE49-F238E27FC236}">
                <a16:creationId xmlns:a16="http://schemas.microsoft.com/office/drawing/2014/main" id="{CA7763AC-9681-4544-BE27-F6BA31849481}"/>
              </a:ext>
            </a:extLst>
          </p:cNvPr>
          <p:cNvCxnSpPr/>
          <p:nvPr/>
        </p:nvCxnSpPr>
        <p:spPr>
          <a:xfrm>
            <a:off x="1049154" y="1293395"/>
            <a:ext cx="10134600" cy="0"/>
          </a:xfrm>
          <a:prstGeom prst="line">
            <a:avLst/>
          </a:prstGeom>
        </p:spPr>
        <p:style>
          <a:lnRef idx="3">
            <a:schemeClr val="dk1"/>
          </a:lnRef>
          <a:fillRef idx="0">
            <a:schemeClr val="dk1"/>
          </a:fillRef>
          <a:effectRef idx="2">
            <a:schemeClr val="dk1"/>
          </a:effectRef>
          <a:fontRef idx="minor">
            <a:schemeClr val="tx1"/>
          </a:fontRef>
        </p:style>
      </p:cxnSp>
      <p:sp>
        <p:nvSpPr>
          <p:cNvPr id="16" name="矩形 15">
            <a:extLst>
              <a:ext uri="{FF2B5EF4-FFF2-40B4-BE49-F238E27FC236}">
                <a16:creationId xmlns:a16="http://schemas.microsoft.com/office/drawing/2014/main" id="{E82F4884-C383-4AE1-8098-DDB49CA892B1}"/>
              </a:ext>
            </a:extLst>
          </p:cNvPr>
          <p:cNvSpPr/>
          <p:nvPr/>
        </p:nvSpPr>
        <p:spPr>
          <a:xfrm>
            <a:off x="4739605" y="366756"/>
            <a:ext cx="2712790" cy="769441"/>
          </a:xfrm>
          <a:prstGeom prst="rect">
            <a:avLst/>
          </a:prstGeom>
        </p:spPr>
        <p:txBody>
          <a:bodyPr wrap="square">
            <a:spAutoFit/>
          </a:bodyPr>
          <a:lstStyle/>
          <a:p>
            <a:r>
              <a:rPr lang="en-US" altLang="zh-TW" sz="4400" dirty="0">
                <a:solidFill>
                  <a:schemeClr val="tx1">
                    <a:lumMod val="75000"/>
                    <a:lumOff val="25000"/>
                  </a:schemeClr>
                </a:solidFill>
                <a:effectLst>
                  <a:outerShdw blurRad="38100" dist="38100" dir="2700000" algn="tl">
                    <a:srgbClr val="000000">
                      <a:alpha val="43137"/>
                    </a:srgbClr>
                  </a:outerShdw>
                </a:effectLst>
                <a:latin typeface="標楷體" panose="03000509000000000000" pitchFamily="65" charset="-120"/>
                <a:ea typeface="標楷體" panose="03000509000000000000" pitchFamily="65" charset="-120"/>
              </a:rPr>
              <a:t>UI/UX</a:t>
            </a:r>
            <a:r>
              <a:rPr lang="zh-TW" altLang="en-US" sz="4400" dirty="0">
                <a:solidFill>
                  <a:schemeClr val="tx1">
                    <a:lumMod val="75000"/>
                    <a:lumOff val="25000"/>
                  </a:schemeClr>
                </a:solidFill>
                <a:effectLst>
                  <a:outerShdw blurRad="38100" dist="38100" dir="2700000" algn="tl">
                    <a:srgbClr val="000000">
                      <a:alpha val="43137"/>
                    </a:srgbClr>
                  </a:outerShdw>
                </a:effectLst>
                <a:latin typeface="標楷體" panose="03000509000000000000" pitchFamily="65" charset="-120"/>
                <a:ea typeface="標楷體" panose="03000509000000000000" pitchFamily="65" charset="-120"/>
              </a:rPr>
              <a:t>介面</a:t>
            </a:r>
            <a:endParaRPr lang="en-US" altLang="zh-TW" sz="4400" dirty="0">
              <a:solidFill>
                <a:schemeClr val="tx1">
                  <a:lumMod val="75000"/>
                  <a:lumOff val="25000"/>
                </a:schemeClr>
              </a:solidFill>
              <a:effectLst>
                <a:outerShdw blurRad="38100" dist="38100" dir="2700000" algn="tl">
                  <a:srgbClr val="000000">
                    <a:alpha val="43137"/>
                  </a:srgbClr>
                </a:outerShdw>
              </a:effectLst>
              <a:latin typeface="標楷體" panose="03000509000000000000" pitchFamily="65" charset="-120"/>
              <a:ea typeface="標楷體" panose="03000509000000000000" pitchFamily="65" charset="-120"/>
            </a:endParaRPr>
          </a:p>
        </p:txBody>
      </p:sp>
      <p:sp>
        <p:nvSpPr>
          <p:cNvPr id="19" name="內容版面配置區 2">
            <a:extLst>
              <a:ext uri="{FF2B5EF4-FFF2-40B4-BE49-F238E27FC236}">
                <a16:creationId xmlns:a16="http://schemas.microsoft.com/office/drawing/2014/main" id="{3B9E05E6-C48C-4D00-AA4D-580E69682E86}"/>
              </a:ext>
            </a:extLst>
          </p:cNvPr>
          <p:cNvSpPr txBox="1">
            <a:spLocks/>
          </p:cNvSpPr>
          <p:nvPr/>
        </p:nvSpPr>
        <p:spPr>
          <a:xfrm>
            <a:off x="1162050" y="1927732"/>
            <a:ext cx="4164490" cy="3936519"/>
          </a:xfrm>
          <a:prstGeom prst="rect">
            <a:avLst/>
          </a:prstGeom>
        </p:spPr>
        <p:txBody>
          <a:bodyPr vert="horz" lIns="91440" tIns="45720" rIns="91440" bIns="45720" rtlCol="0" anchor="ctr"/>
          <a:lstStyle>
            <a:defPPr>
              <a:defRPr lang="zh-C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514350" indent="-514350">
              <a:lnSpc>
                <a:spcPts val="2500"/>
              </a:lnSpc>
              <a:buFont typeface="標楷體" panose="03000509000000000000" pitchFamily="65" charset="-120"/>
              <a:buChar char="-"/>
            </a:pPr>
            <a:r>
              <a:rPr lang="en-US" altLang="zh-TW" sz="2800" dirty="0">
                <a:solidFill>
                  <a:schemeClr val="tx1">
                    <a:lumMod val="75000"/>
                    <a:lumOff val="25000"/>
                  </a:schemeClr>
                </a:solidFill>
                <a:latin typeface="標楷體" panose="03000509000000000000" pitchFamily="65" charset="-120"/>
                <a:ea typeface="標楷體" panose="03000509000000000000" pitchFamily="65" charset="-120"/>
              </a:rPr>
              <a:t>UI/UX</a:t>
            </a:r>
            <a:r>
              <a:rPr lang="zh-TW" altLang="en-US" sz="2800" dirty="0">
                <a:solidFill>
                  <a:schemeClr val="tx1">
                    <a:lumMod val="75000"/>
                    <a:lumOff val="25000"/>
                  </a:schemeClr>
                </a:solidFill>
                <a:latin typeface="標楷體" panose="03000509000000000000" pitchFamily="65" charset="-120"/>
                <a:ea typeface="標楷體" panose="03000509000000000000" pitchFamily="65" charset="-120"/>
              </a:rPr>
              <a:t>介面</a:t>
            </a:r>
            <a:br>
              <a:rPr lang="en-US" altLang="zh-TW" sz="2800" dirty="0">
                <a:solidFill>
                  <a:schemeClr val="tx1">
                    <a:lumMod val="75000"/>
                    <a:lumOff val="25000"/>
                  </a:schemeClr>
                </a:solidFill>
                <a:latin typeface="標楷體" panose="03000509000000000000" pitchFamily="65" charset="-120"/>
                <a:ea typeface="標楷體" panose="03000509000000000000" pitchFamily="65" charset="-120"/>
              </a:rPr>
            </a:br>
            <a:endParaRPr lang="en-US" altLang="zh-TW" sz="2800" dirty="0">
              <a:solidFill>
                <a:schemeClr val="tx1">
                  <a:lumMod val="75000"/>
                  <a:lumOff val="25000"/>
                </a:schemeClr>
              </a:solidFill>
              <a:latin typeface="標楷體" panose="03000509000000000000" pitchFamily="65" charset="-120"/>
              <a:ea typeface="標楷體" panose="03000509000000000000" pitchFamily="65" charset="-120"/>
            </a:endParaRPr>
          </a:p>
          <a:p>
            <a:pPr marL="971550" lvl="1" indent="-514350">
              <a:lnSpc>
                <a:spcPts val="3000"/>
              </a:lnSpc>
              <a:buFont typeface="標楷體" panose="03000509000000000000" pitchFamily="65" charset="-120"/>
              <a:buChar char="-"/>
            </a:pPr>
            <a:r>
              <a:rPr lang="en-US" altLang="zh-TW" b="1" dirty="0">
                <a:solidFill>
                  <a:schemeClr val="bg2">
                    <a:lumMod val="90000"/>
                  </a:schemeClr>
                </a:solidFill>
                <a:latin typeface="標楷體" panose="03000509000000000000" pitchFamily="65" charset="-120"/>
                <a:ea typeface="標楷體" panose="03000509000000000000" pitchFamily="65" charset="-120"/>
              </a:rPr>
              <a:t>Illustrate</a:t>
            </a:r>
          </a:p>
          <a:p>
            <a:pPr marL="971550" lvl="1" indent="-514350">
              <a:lnSpc>
                <a:spcPts val="3000"/>
              </a:lnSpc>
              <a:buFont typeface="標楷體" panose="03000509000000000000" pitchFamily="65" charset="-120"/>
              <a:buChar char="-"/>
            </a:pPr>
            <a:r>
              <a:rPr lang="en-US" altLang="zh-TW" b="1" dirty="0">
                <a:solidFill>
                  <a:schemeClr val="bg2">
                    <a:lumMod val="25000"/>
                  </a:schemeClr>
                </a:solidFill>
                <a:latin typeface="標楷體" panose="03000509000000000000" pitchFamily="65" charset="-120"/>
                <a:ea typeface="標楷體" panose="03000509000000000000" pitchFamily="65" charset="-120"/>
              </a:rPr>
              <a:t>Timer</a:t>
            </a:r>
          </a:p>
          <a:p>
            <a:pPr marL="1428750" lvl="2" indent="-514350">
              <a:lnSpc>
                <a:spcPts val="3000"/>
              </a:lnSpc>
              <a:buFont typeface="標楷體" panose="03000509000000000000" pitchFamily="65" charset="-120"/>
              <a:buChar char="-"/>
            </a:pPr>
            <a:r>
              <a:rPr lang="en-US" altLang="zh-TW" b="1" dirty="0">
                <a:solidFill>
                  <a:schemeClr val="bg2">
                    <a:lumMod val="25000"/>
                  </a:schemeClr>
                </a:solidFill>
                <a:latin typeface="標楷體" panose="03000509000000000000" pitchFamily="65" charset="-120"/>
                <a:ea typeface="標楷體" panose="03000509000000000000" pitchFamily="65" charset="-120"/>
              </a:rPr>
              <a:t>Time Of Set Up</a:t>
            </a:r>
          </a:p>
          <a:p>
            <a:pPr marL="1428750" lvl="2" indent="-514350">
              <a:lnSpc>
                <a:spcPts val="3000"/>
              </a:lnSpc>
              <a:buFont typeface="標楷體" panose="03000509000000000000" pitchFamily="65" charset="-120"/>
              <a:buChar char="-"/>
            </a:pPr>
            <a:r>
              <a:rPr lang="en-US" altLang="zh-TW" b="1" dirty="0">
                <a:solidFill>
                  <a:schemeClr val="bg2">
                    <a:lumMod val="25000"/>
                  </a:schemeClr>
                </a:solidFill>
                <a:latin typeface="標楷體" panose="03000509000000000000" pitchFamily="65" charset="-120"/>
                <a:ea typeface="標楷體" panose="03000509000000000000" pitchFamily="65" charset="-120"/>
              </a:rPr>
              <a:t>Time Of Change Element</a:t>
            </a:r>
          </a:p>
          <a:p>
            <a:pPr marL="971550" lvl="1" indent="-514350">
              <a:lnSpc>
                <a:spcPts val="3000"/>
              </a:lnSpc>
              <a:buFont typeface="標楷體" panose="03000509000000000000" pitchFamily="65" charset="-120"/>
              <a:buChar char="-"/>
            </a:pPr>
            <a:r>
              <a:rPr lang="en-US" altLang="zh-TW" b="1" dirty="0">
                <a:solidFill>
                  <a:schemeClr val="bg2">
                    <a:lumMod val="90000"/>
                  </a:schemeClr>
                </a:solidFill>
                <a:latin typeface="標楷體" panose="03000509000000000000" pitchFamily="65" charset="-120"/>
                <a:ea typeface="標楷體" panose="03000509000000000000" pitchFamily="65" charset="-120"/>
              </a:rPr>
              <a:t>Options</a:t>
            </a:r>
          </a:p>
          <a:p>
            <a:pPr marL="971550" lvl="1" indent="-514350">
              <a:lnSpc>
                <a:spcPts val="3000"/>
              </a:lnSpc>
              <a:buFont typeface="標楷體" panose="03000509000000000000" pitchFamily="65" charset="-120"/>
              <a:buChar char="-"/>
            </a:pPr>
            <a:r>
              <a:rPr lang="en-US" altLang="zh-TW" b="1" dirty="0">
                <a:solidFill>
                  <a:schemeClr val="bg2">
                    <a:lumMod val="90000"/>
                  </a:schemeClr>
                </a:solidFill>
                <a:latin typeface="標楷體" panose="03000509000000000000" pitchFamily="65" charset="-120"/>
                <a:ea typeface="標楷體" panose="03000509000000000000" pitchFamily="65" charset="-120"/>
              </a:rPr>
              <a:t>Compare Control</a:t>
            </a:r>
          </a:p>
          <a:p>
            <a:pPr marL="971550" lvl="1" indent="-514350">
              <a:lnSpc>
                <a:spcPts val="3000"/>
              </a:lnSpc>
              <a:buFont typeface="標楷體" panose="03000509000000000000" pitchFamily="65" charset="-120"/>
              <a:buChar char="-"/>
            </a:pPr>
            <a:r>
              <a:rPr lang="en-US" altLang="zh-TW" b="1" dirty="0">
                <a:solidFill>
                  <a:schemeClr val="bg2">
                    <a:lumMod val="90000"/>
                  </a:schemeClr>
                </a:solidFill>
                <a:latin typeface="標楷體" panose="03000509000000000000" pitchFamily="65" charset="-120"/>
                <a:ea typeface="標楷體" panose="03000509000000000000" pitchFamily="65" charset="-120"/>
              </a:rPr>
              <a:t>Compare Result</a:t>
            </a:r>
            <a:endParaRPr lang="zh-TW" altLang="en-US" b="1" dirty="0">
              <a:solidFill>
                <a:schemeClr val="bg2">
                  <a:lumMod val="90000"/>
                </a:schemeClr>
              </a:solidFill>
              <a:latin typeface="標楷體" panose="03000509000000000000" pitchFamily="65" charset="-120"/>
              <a:ea typeface="標楷體" panose="03000509000000000000" pitchFamily="65" charset="-120"/>
            </a:endParaRPr>
          </a:p>
        </p:txBody>
      </p:sp>
      <p:pic>
        <p:nvPicPr>
          <p:cNvPr id="20" name="圖片 19">
            <a:extLst>
              <a:ext uri="{FF2B5EF4-FFF2-40B4-BE49-F238E27FC236}">
                <a16:creationId xmlns:a16="http://schemas.microsoft.com/office/drawing/2014/main" id="{B3EBE99E-7324-4081-A24A-D45CA6E5A5E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83109" y="1355514"/>
            <a:ext cx="4746841" cy="5447293"/>
          </a:xfrm>
          <a:prstGeom prst="rect">
            <a:avLst/>
          </a:prstGeom>
          <a:ln w="12700">
            <a:solidFill>
              <a:schemeClr val="tx1"/>
            </a:solidFill>
          </a:ln>
        </p:spPr>
      </p:pic>
      <p:sp>
        <p:nvSpPr>
          <p:cNvPr id="12" name="矩形 11">
            <a:extLst>
              <a:ext uri="{FF2B5EF4-FFF2-40B4-BE49-F238E27FC236}">
                <a16:creationId xmlns:a16="http://schemas.microsoft.com/office/drawing/2014/main" id="{61D506F0-4475-4FCA-B1FF-988BFEB7E643}"/>
              </a:ext>
            </a:extLst>
          </p:cNvPr>
          <p:cNvSpPr/>
          <p:nvPr/>
        </p:nvSpPr>
        <p:spPr>
          <a:xfrm>
            <a:off x="6336856" y="2478450"/>
            <a:ext cx="2250832" cy="821063"/>
          </a:xfrm>
          <a:prstGeom prst="rect">
            <a:avLst/>
          </a:prstGeom>
          <a:noFill/>
          <a:ln w="38100">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投影片編號版面配置區 4">
            <a:extLst>
              <a:ext uri="{FF2B5EF4-FFF2-40B4-BE49-F238E27FC236}">
                <a16:creationId xmlns:a16="http://schemas.microsoft.com/office/drawing/2014/main" id="{31D72B14-2F59-4992-8834-9BC6142C6558}"/>
              </a:ext>
            </a:extLst>
          </p:cNvPr>
          <p:cNvSpPr>
            <a:spLocks noGrp="1"/>
          </p:cNvSpPr>
          <p:nvPr>
            <p:ph type="sldNum" sz="quarter" idx="12"/>
          </p:nvPr>
        </p:nvSpPr>
        <p:spPr/>
        <p:txBody>
          <a:bodyPr/>
          <a:lstStyle/>
          <a:p>
            <a:fld id="{997B4A21-C178-4EF4-9692-581FD3539F5E}" type="slidenum">
              <a:rPr lang="zh-CN" altLang="en-US" smtClean="0"/>
              <a:t>27</a:t>
            </a:fld>
            <a:endParaRPr lang="zh-CN" altLang="en-US"/>
          </a:p>
        </p:txBody>
      </p:sp>
    </p:spTree>
    <p:extLst>
      <p:ext uri="{BB962C8B-B14F-4D97-AF65-F5344CB8AC3E}">
        <p14:creationId xmlns:p14="http://schemas.microsoft.com/office/powerpoint/2010/main" val="33083179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任意多边形: 形状 6"/>
          <p:cNvSpPr/>
          <p:nvPr/>
        </p:nvSpPr>
        <p:spPr bwMode="auto">
          <a:xfrm>
            <a:off x="0" y="6296025"/>
            <a:ext cx="12192000" cy="561378"/>
          </a:xfrm>
          <a:custGeom>
            <a:avLst/>
            <a:gdLst>
              <a:gd name="connsiteX0" fmla="*/ 2457949 w 12192000"/>
              <a:gd name="connsiteY0" fmla="*/ 0 h 1012232"/>
              <a:gd name="connsiteX1" fmla="*/ 9057549 w 12192000"/>
              <a:gd name="connsiteY1" fmla="*/ 610553 h 1012232"/>
              <a:gd name="connsiteX2" fmla="*/ 12192000 w 12192000"/>
              <a:gd name="connsiteY2" fmla="*/ 305277 h 1012232"/>
              <a:gd name="connsiteX3" fmla="*/ 12192000 w 12192000"/>
              <a:gd name="connsiteY3" fmla="*/ 1012232 h 1012232"/>
              <a:gd name="connsiteX4" fmla="*/ 114300 w 12192000"/>
              <a:gd name="connsiteY4" fmla="*/ 1012232 h 1012232"/>
              <a:gd name="connsiteX5" fmla="*/ 0 w 12192000"/>
              <a:gd name="connsiteY5" fmla="*/ 1012232 h 1012232"/>
              <a:gd name="connsiteX6" fmla="*/ 0 w 12192000"/>
              <a:gd name="connsiteY6" fmla="*/ 160434 h 1012232"/>
              <a:gd name="connsiteX7" fmla="*/ 270087 w 12192000"/>
              <a:gd name="connsiteY7" fmla="*/ 129128 h 1012232"/>
              <a:gd name="connsiteX8" fmla="*/ 2457949 w 12192000"/>
              <a:gd name="connsiteY8" fmla="*/ 0 h 1012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1012232">
                <a:moveTo>
                  <a:pt x="2457949" y="0"/>
                </a:moveTo>
                <a:cubicBezTo>
                  <a:pt x="4506845" y="0"/>
                  <a:pt x="7360920" y="610553"/>
                  <a:pt x="9057549" y="610553"/>
                </a:cubicBezTo>
                <a:cubicBezTo>
                  <a:pt x="10754179" y="610553"/>
                  <a:pt x="12192000" y="305277"/>
                  <a:pt x="12192000" y="305277"/>
                </a:cubicBezTo>
                <a:cubicBezTo>
                  <a:pt x="12192000" y="1012232"/>
                  <a:pt x="12192000" y="1012232"/>
                  <a:pt x="12192000" y="1012232"/>
                </a:cubicBezTo>
                <a:cubicBezTo>
                  <a:pt x="5290457" y="1012232"/>
                  <a:pt x="1839686" y="1012232"/>
                  <a:pt x="114300" y="1012232"/>
                </a:cubicBezTo>
                <a:lnTo>
                  <a:pt x="0" y="1012232"/>
                </a:lnTo>
                <a:lnTo>
                  <a:pt x="0" y="160434"/>
                </a:lnTo>
                <a:lnTo>
                  <a:pt x="270087" y="129128"/>
                </a:lnTo>
                <a:cubicBezTo>
                  <a:pt x="925321" y="57390"/>
                  <a:pt x="1689613" y="0"/>
                  <a:pt x="2457949" y="0"/>
                </a:cubicBezTo>
                <a:close/>
              </a:path>
            </a:pathLst>
          </a:custGeom>
          <a:solidFill>
            <a:srgbClr val="52618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dirty="0">
              <a:solidFill>
                <a:schemeClr val="lt1"/>
              </a:solidFill>
              <a:latin typeface="Arial" panose="020B0604020202020204" pitchFamily="34" charset="0"/>
              <a:ea typeface="思源黑体 CN Normal" panose="020B0400000000000000" pitchFamily="34" charset="-122"/>
              <a:sym typeface="Arial" panose="020B0604020202020204" pitchFamily="34" charset="0"/>
            </a:endParaRPr>
          </a:p>
        </p:txBody>
      </p:sp>
      <p:sp>
        <p:nvSpPr>
          <p:cNvPr id="2" name="文字方塊 1">
            <a:extLst>
              <a:ext uri="{FF2B5EF4-FFF2-40B4-BE49-F238E27FC236}">
                <a16:creationId xmlns:a16="http://schemas.microsoft.com/office/drawing/2014/main" id="{1C32014D-4ED5-4C1A-A659-FFB1D14AF0CC}"/>
              </a:ext>
            </a:extLst>
          </p:cNvPr>
          <p:cNvSpPr txBox="1"/>
          <p:nvPr/>
        </p:nvSpPr>
        <p:spPr>
          <a:xfrm>
            <a:off x="516256" y="6451400"/>
            <a:ext cx="4274819" cy="307777"/>
          </a:xfrm>
          <a:prstGeom prst="rect">
            <a:avLst/>
          </a:prstGeom>
          <a:noFill/>
        </p:spPr>
        <p:txBody>
          <a:bodyPr wrap="square" rtlCol="0">
            <a:spAutoFit/>
          </a:bodyPr>
          <a:lstStyle/>
          <a:p>
            <a:r>
              <a:rPr lang="en-US" altLang="zh-TW" sz="1400" dirty="0">
                <a:solidFill>
                  <a:schemeClr val="bg1"/>
                </a:solidFill>
                <a:latin typeface="Times New Roman" panose="02020603050405020304" pitchFamily="18" charset="0"/>
                <a:cs typeface="Times New Roman" panose="02020603050405020304" pitchFamily="18" charset="0"/>
              </a:rPr>
              <a:t>Computer and Storage System Laboratory, CSS Lab</a:t>
            </a:r>
            <a:endParaRPr lang="zh-TW" altLang="en-US" sz="1400" dirty="0">
              <a:solidFill>
                <a:schemeClr val="bg1"/>
              </a:solidFill>
              <a:latin typeface="Times New Roman" panose="02020603050405020304" pitchFamily="18" charset="0"/>
              <a:cs typeface="Times New Roman" panose="02020603050405020304" pitchFamily="18" charset="0"/>
            </a:endParaRPr>
          </a:p>
        </p:txBody>
      </p:sp>
      <p:sp>
        <p:nvSpPr>
          <p:cNvPr id="10" name="文字方塊 9">
            <a:extLst>
              <a:ext uri="{FF2B5EF4-FFF2-40B4-BE49-F238E27FC236}">
                <a16:creationId xmlns:a16="http://schemas.microsoft.com/office/drawing/2014/main" id="{DFA25AA4-E445-4FDA-A07A-059B57155041}"/>
              </a:ext>
            </a:extLst>
          </p:cNvPr>
          <p:cNvSpPr txBox="1"/>
          <p:nvPr/>
        </p:nvSpPr>
        <p:spPr>
          <a:xfrm>
            <a:off x="8402249" y="989825"/>
            <a:ext cx="2780101" cy="276999"/>
          </a:xfrm>
          <a:prstGeom prst="rect">
            <a:avLst/>
          </a:prstGeom>
          <a:noFill/>
        </p:spPr>
        <p:txBody>
          <a:bodyPr wrap="square" rtlCol="0">
            <a:spAutoFit/>
          </a:bodyPr>
          <a:lstStyle/>
          <a:p>
            <a:r>
              <a:rPr lang="en-US" altLang="zh-TW" sz="1200" b="1" dirty="0">
                <a:latin typeface="標楷體" panose="03000509000000000000" pitchFamily="65" charset="-120"/>
                <a:ea typeface="標楷體" panose="03000509000000000000" pitchFamily="65" charset="-120"/>
              </a:rPr>
              <a:t>HTML</a:t>
            </a:r>
            <a:r>
              <a:rPr lang="zh-TW" altLang="en-US" sz="1200" b="1" dirty="0">
                <a:latin typeface="標楷體" panose="03000509000000000000" pitchFamily="65" charset="-120"/>
                <a:ea typeface="標楷體" panose="03000509000000000000" pitchFamily="65" charset="-120"/>
              </a:rPr>
              <a:t>比對之瀏覽器擴充元件設計與實作</a:t>
            </a:r>
          </a:p>
        </p:txBody>
      </p:sp>
      <p:cxnSp>
        <p:nvCxnSpPr>
          <p:cNvPr id="11" name="直線接點 10">
            <a:extLst>
              <a:ext uri="{FF2B5EF4-FFF2-40B4-BE49-F238E27FC236}">
                <a16:creationId xmlns:a16="http://schemas.microsoft.com/office/drawing/2014/main" id="{29BE97D7-AF3F-4CB6-98E1-7D0C9C613097}"/>
              </a:ext>
            </a:extLst>
          </p:cNvPr>
          <p:cNvCxnSpPr/>
          <p:nvPr/>
        </p:nvCxnSpPr>
        <p:spPr>
          <a:xfrm>
            <a:off x="1047750" y="1245855"/>
            <a:ext cx="10134600" cy="0"/>
          </a:xfrm>
          <a:prstGeom prst="line">
            <a:avLst/>
          </a:prstGeom>
        </p:spPr>
        <p:style>
          <a:lnRef idx="3">
            <a:schemeClr val="dk1"/>
          </a:lnRef>
          <a:fillRef idx="0">
            <a:schemeClr val="dk1"/>
          </a:fillRef>
          <a:effectRef idx="2">
            <a:schemeClr val="dk1"/>
          </a:effectRef>
          <a:fontRef idx="minor">
            <a:schemeClr val="tx1"/>
          </a:fontRef>
        </p:style>
      </p:cxnSp>
      <p:sp>
        <p:nvSpPr>
          <p:cNvPr id="13" name="橢圓 12">
            <a:extLst>
              <a:ext uri="{FF2B5EF4-FFF2-40B4-BE49-F238E27FC236}">
                <a16:creationId xmlns:a16="http://schemas.microsoft.com/office/drawing/2014/main" id="{92D3DBF0-C811-49BA-A3D9-2E1832EAF1F2}"/>
              </a:ext>
            </a:extLst>
          </p:cNvPr>
          <p:cNvSpPr/>
          <p:nvPr/>
        </p:nvSpPr>
        <p:spPr>
          <a:xfrm>
            <a:off x="895350" y="1130595"/>
            <a:ext cx="266700" cy="27245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cxnSp>
        <p:nvCxnSpPr>
          <p:cNvPr id="14" name="直線接點 13">
            <a:extLst>
              <a:ext uri="{FF2B5EF4-FFF2-40B4-BE49-F238E27FC236}">
                <a16:creationId xmlns:a16="http://schemas.microsoft.com/office/drawing/2014/main" id="{CA7763AC-9681-4544-BE27-F6BA31849481}"/>
              </a:ext>
            </a:extLst>
          </p:cNvPr>
          <p:cNvCxnSpPr/>
          <p:nvPr/>
        </p:nvCxnSpPr>
        <p:spPr>
          <a:xfrm>
            <a:off x="1049154" y="1293395"/>
            <a:ext cx="10134600" cy="0"/>
          </a:xfrm>
          <a:prstGeom prst="line">
            <a:avLst/>
          </a:prstGeom>
        </p:spPr>
        <p:style>
          <a:lnRef idx="3">
            <a:schemeClr val="dk1"/>
          </a:lnRef>
          <a:fillRef idx="0">
            <a:schemeClr val="dk1"/>
          </a:fillRef>
          <a:effectRef idx="2">
            <a:schemeClr val="dk1"/>
          </a:effectRef>
          <a:fontRef idx="minor">
            <a:schemeClr val="tx1"/>
          </a:fontRef>
        </p:style>
      </p:cxnSp>
      <p:sp>
        <p:nvSpPr>
          <p:cNvPr id="16" name="矩形 15">
            <a:extLst>
              <a:ext uri="{FF2B5EF4-FFF2-40B4-BE49-F238E27FC236}">
                <a16:creationId xmlns:a16="http://schemas.microsoft.com/office/drawing/2014/main" id="{E82F4884-C383-4AE1-8098-DDB49CA892B1}"/>
              </a:ext>
            </a:extLst>
          </p:cNvPr>
          <p:cNvSpPr/>
          <p:nvPr/>
        </p:nvSpPr>
        <p:spPr>
          <a:xfrm>
            <a:off x="4739605" y="366756"/>
            <a:ext cx="2712790" cy="769441"/>
          </a:xfrm>
          <a:prstGeom prst="rect">
            <a:avLst/>
          </a:prstGeom>
        </p:spPr>
        <p:txBody>
          <a:bodyPr wrap="square">
            <a:spAutoFit/>
          </a:bodyPr>
          <a:lstStyle/>
          <a:p>
            <a:r>
              <a:rPr lang="en-US" altLang="zh-TW" sz="4400" dirty="0">
                <a:solidFill>
                  <a:schemeClr val="tx1">
                    <a:lumMod val="75000"/>
                    <a:lumOff val="25000"/>
                  </a:schemeClr>
                </a:solidFill>
                <a:effectLst>
                  <a:outerShdw blurRad="38100" dist="38100" dir="2700000" algn="tl">
                    <a:srgbClr val="000000">
                      <a:alpha val="43137"/>
                    </a:srgbClr>
                  </a:outerShdw>
                </a:effectLst>
                <a:latin typeface="標楷體" panose="03000509000000000000" pitchFamily="65" charset="-120"/>
                <a:ea typeface="標楷體" panose="03000509000000000000" pitchFamily="65" charset="-120"/>
              </a:rPr>
              <a:t>UI/UX</a:t>
            </a:r>
            <a:r>
              <a:rPr lang="zh-TW" altLang="en-US" sz="4400" dirty="0">
                <a:solidFill>
                  <a:schemeClr val="tx1">
                    <a:lumMod val="75000"/>
                    <a:lumOff val="25000"/>
                  </a:schemeClr>
                </a:solidFill>
                <a:effectLst>
                  <a:outerShdw blurRad="38100" dist="38100" dir="2700000" algn="tl">
                    <a:srgbClr val="000000">
                      <a:alpha val="43137"/>
                    </a:srgbClr>
                  </a:outerShdw>
                </a:effectLst>
                <a:latin typeface="標楷體" panose="03000509000000000000" pitchFamily="65" charset="-120"/>
                <a:ea typeface="標楷體" panose="03000509000000000000" pitchFamily="65" charset="-120"/>
              </a:rPr>
              <a:t>介面</a:t>
            </a:r>
            <a:endParaRPr lang="en-US" altLang="zh-TW" sz="4400" dirty="0">
              <a:solidFill>
                <a:schemeClr val="tx1">
                  <a:lumMod val="75000"/>
                  <a:lumOff val="25000"/>
                </a:schemeClr>
              </a:solidFill>
              <a:effectLst>
                <a:outerShdw blurRad="38100" dist="38100" dir="2700000" algn="tl">
                  <a:srgbClr val="000000">
                    <a:alpha val="43137"/>
                  </a:srgbClr>
                </a:outerShdw>
              </a:effectLst>
              <a:latin typeface="標楷體" panose="03000509000000000000" pitchFamily="65" charset="-120"/>
              <a:ea typeface="標楷體" panose="03000509000000000000" pitchFamily="65" charset="-120"/>
            </a:endParaRPr>
          </a:p>
        </p:txBody>
      </p:sp>
      <p:sp>
        <p:nvSpPr>
          <p:cNvPr id="19" name="內容版面配置區 2">
            <a:extLst>
              <a:ext uri="{FF2B5EF4-FFF2-40B4-BE49-F238E27FC236}">
                <a16:creationId xmlns:a16="http://schemas.microsoft.com/office/drawing/2014/main" id="{3B9E05E6-C48C-4D00-AA4D-580E69682E86}"/>
              </a:ext>
            </a:extLst>
          </p:cNvPr>
          <p:cNvSpPr txBox="1">
            <a:spLocks/>
          </p:cNvSpPr>
          <p:nvPr/>
        </p:nvSpPr>
        <p:spPr>
          <a:xfrm>
            <a:off x="1162050" y="1927732"/>
            <a:ext cx="4164490" cy="3936519"/>
          </a:xfrm>
          <a:prstGeom prst="rect">
            <a:avLst/>
          </a:prstGeom>
        </p:spPr>
        <p:txBody>
          <a:bodyPr vert="horz" lIns="91440" tIns="45720" rIns="91440" bIns="45720" rtlCol="0" anchor="ctr"/>
          <a:lstStyle>
            <a:defPPr>
              <a:defRPr lang="zh-C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514350" indent="-514350">
              <a:lnSpc>
                <a:spcPts val="2500"/>
              </a:lnSpc>
              <a:buFont typeface="標楷體" panose="03000509000000000000" pitchFamily="65" charset="-120"/>
              <a:buChar char="-"/>
            </a:pPr>
            <a:r>
              <a:rPr lang="en-US" altLang="zh-TW" sz="2800" dirty="0">
                <a:solidFill>
                  <a:schemeClr val="tx1">
                    <a:lumMod val="75000"/>
                    <a:lumOff val="25000"/>
                  </a:schemeClr>
                </a:solidFill>
                <a:latin typeface="標楷體" panose="03000509000000000000" pitchFamily="65" charset="-120"/>
                <a:ea typeface="標楷體" panose="03000509000000000000" pitchFamily="65" charset="-120"/>
              </a:rPr>
              <a:t>UI/UX</a:t>
            </a:r>
            <a:r>
              <a:rPr lang="zh-TW" altLang="en-US" sz="2800" dirty="0">
                <a:solidFill>
                  <a:schemeClr val="tx1">
                    <a:lumMod val="75000"/>
                    <a:lumOff val="25000"/>
                  </a:schemeClr>
                </a:solidFill>
                <a:latin typeface="標楷體" panose="03000509000000000000" pitchFamily="65" charset="-120"/>
                <a:ea typeface="標楷體" panose="03000509000000000000" pitchFamily="65" charset="-120"/>
              </a:rPr>
              <a:t>介面</a:t>
            </a:r>
            <a:br>
              <a:rPr lang="en-US" altLang="zh-TW" sz="2800" dirty="0">
                <a:solidFill>
                  <a:schemeClr val="tx1">
                    <a:lumMod val="75000"/>
                    <a:lumOff val="25000"/>
                  </a:schemeClr>
                </a:solidFill>
                <a:latin typeface="標楷體" panose="03000509000000000000" pitchFamily="65" charset="-120"/>
                <a:ea typeface="標楷體" panose="03000509000000000000" pitchFamily="65" charset="-120"/>
              </a:rPr>
            </a:br>
            <a:endParaRPr lang="en-US" altLang="zh-TW" sz="2800" dirty="0">
              <a:solidFill>
                <a:schemeClr val="tx1">
                  <a:lumMod val="75000"/>
                  <a:lumOff val="25000"/>
                </a:schemeClr>
              </a:solidFill>
              <a:latin typeface="標楷體" panose="03000509000000000000" pitchFamily="65" charset="-120"/>
              <a:ea typeface="標楷體" panose="03000509000000000000" pitchFamily="65" charset="-120"/>
            </a:endParaRPr>
          </a:p>
          <a:p>
            <a:pPr marL="971550" lvl="1" indent="-514350">
              <a:lnSpc>
                <a:spcPts val="3000"/>
              </a:lnSpc>
              <a:buFont typeface="標楷體" panose="03000509000000000000" pitchFamily="65" charset="-120"/>
              <a:buChar char="-"/>
            </a:pPr>
            <a:r>
              <a:rPr lang="en-US" altLang="zh-TW" b="1" dirty="0">
                <a:solidFill>
                  <a:schemeClr val="bg2">
                    <a:lumMod val="90000"/>
                  </a:schemeClr>
                </a:solidFill>
                <a:latin typeface="標楷體" panose="03000509000000000000" pitchFamily="65" charset="-120"/>
                <a:ea typeface="標楷體" panose="03000509000000000000" pitchFamily="65" charset="-120"/>
              </a:rPr>
              <a:t>Illustrate</a:t>
            </a:r>
          </a:p>
          <a:p>
            <a:pPr marL="971550" lvl="1" indent="-514350">
              <a:lnSpc>
                <a:spcPts val="3000"/>
              </a:lnSpc>
              <a:buFont typeface="標楷體" panose="03000509000000000000" pitchFamily="65" charset="-120"/>
              <a:buChar char="-"/>
            </a:pPr>
            <a:r>
              <a:rPr lang="en-US" altLang="zh-TW" b="1" dirty="0">
                <a:solidFill>
                  <a:schemeClr val="bg2">
                    <a:lumMod val="90000"/>
                  </a:schemeClr>
                </a:solidFill>
                <a:latin typeface="標楷體" panose="03000509000000000000" pitchFamily="65" charset="-120"/>
                <a:ea typeface="標楷體" panose="03000509000000000000" pitchFamily="65" charset="-120"/>
              </a:rPr>
              <a:t>Timer</a:t>
            </a:r>
          </a:p>
          <a:p>
            <a:pPr marL="1428750" lvl="2" indent="-514350">
              <a:lnSpc>
                <a:spcPts val="3000"/>
              </a:lnSpc>
              <a:buFont typeface="標楷體" panose="03000509000000000000" pitchFamily="65" charset="-120"/>
              <a:buChar char="-"/>
            </a:pPr>
            <a:r>
              <a:rPr lang="en-US" altLang="zh-TW" b="1" dirty="0">
                <a:solidFill>
                  <a:schemeClr val="bg2">
                    <a:lumMod val="90000"/>
                  </a:schemeClr>
                </a:solidFill>
                <a:latin typeface="標楷體" panose="03000509000000000000" pitchFamily="65" charset="-120"/>
                <a:ea typeface="標楷體" panose="03000509000000000000" pitchFamily="65" charset="-120"/>
              </a:rPr>
              <a:t>Time Of Set Up</a:t>
            </a:r>
          </a:p>
          <a:p>
            <a:pPr marL="1428750" lvl="2" indent="-514350">
              <a:lnSpc>
                <a:spcPts val="3000"/>
              </a:lnSpc>
              <a:buFont typeface="標楷體" panose="03000509000000000000" pitchFamily="65" charset="-120"/>
              <a:buChar char="-"/>
            </a:pPr>
            <a:r>
              <a:rPr lang="en-US" altLang="zh-TW" b="1" dirty="0">
                <a:solidFill>
                  <a:schemeClr val="bg2">
                    <a:lumMod val="90000"/>
                  </a:schemeClr>
                </a:solidFill>
                <a:latin typeface="標楷體" panose="03000509000000000000" pitchFamily="65" charset="-120"/>
                <a:ea typeface="標楷體" panose="03000509000000000000" pitchFamily="65" charset="-120"/>
              </a:rPr>
              <a:t>Time Of Change Element</a:t>
            </a:r>
          </a:p>
          <a:p>
            <a:pPr marL="971550" lvl="1" indent="-514350">
              <a:lnSpc>
                <a:spcPts val="3000"/>
              </a:lnSpc>
              <a:buFont typeface="標楷體" panose="03000509000000000000" pitchFamily="65" charset="-120"/>
              <a:buChar char="-"/>
            </a:pPr>
            <a:r>
              <a:rPr lang="en-US" altLang="zh-TW" b="1" dirty="0">
                <a:solidFill>
                  <a:schemeClr val="bg2">
                    <a:lumMod val="25000"/>
                  </a:schemeClr>
                </a:solidFill>
                <a:latin typeface="標楷體" panose="03000509000000000000" pitchFamily="65" charset="-120"/>
                <a:ea typeface="標楷體" panose="03000509000000000000" pitchFamily="65" charset="-120"/>
              </a:rPr>
              <a:t>Options</a:t>
            </a:r>
          </a:p>
          <a:p>
            <a:pPr marL="971550" lvl="1" indent="-514350">
              <a:lnSpc>
                <a:spcPts val="3000"/>
              </a:lnSpc>
              <a:buFont typeface="標楷體" panose="03000509000000000000" pitchFamily="65" charset="-120"/>
              <a:buChar char="-"/>
            </a:pPr>
            <a:r>
              <a:rPr lang="en-US" altLang="zh-TW" b="1" dirty="0">
                <a:solidFill>
                  <a:schemeClr val="bg2">
                    <a:lumMod val="90000"/>
                  </a:schemeClr>
                </a:solidFill>
                <a:latin typeface="標楷體" panose="03000509000000000000" pitchFamily="65" charset="-120"/>
                <a:ea typeface="標楷體" panose="03000509000000000000" pitchFamily="65" charset="-120"/>
              </a:rPr>
              <a:t>Compare Control</a:t>
            </a:r>
          </a:p>
          <a:p>
            <a:pPr marL="971550" lvl="1" indent="-514350">
              <a:lnSpc>
                <a:spcPts val="3000"/>
              </a:lnSpc>
              <a:buFont typeface="標楷體" panose="03000509000000000000" pitchFamily="65" charset="-120"/>
              <a:buChar char="-"/>
            </a:pPr>
            <a:r>
              <a:rPr lang="en-US" altLang="zh-TW" b="1" dirty="0">
                <a:solidFill>
                  <a:schemeClr val="bg2">
                    <a:lumMod val="90000"/>
                  </a:schemeClr>
                </a:solidFill>
                <a:latin typeface="標楷體" panose="03000509000000000000" pitchFamily="65" charset="-120"/>
                <a:ea typeface="標楷體" panose="03000509000000000000" pitchFamily="65" charset="-120"/>
              </a:rPr>
              <a:t>Compare Result</a:t>
            </a:r>
            <a:endParaRPr lang="zh-TW" altLang="en-US" b="1" dirty="0">
              <a:solidFill>
                <a:schemeClr val="bg2">
                  <a:lumMod val="90000"/>
                </a:schemeClr>
              </a:solidFill>
              <a:latin typeface="標楷體" panose="03000509000000000000" pitchFamily="65" charset="-120"/>
              <a:ea typeface="標楷體" panose="03000509000000000000" pitchFamily="65" charset="-120"/>
            </a:endParaRPr>
          </a:p>
        </p:txBody>
      </p:sp>
      <p:pic>
        <p:nvPicPr>
          <p:cNvPr id="20" name="圖片 19">
            <a:extLst>
              <a:ext uri="{FF2B5EF4-FFF2-40B4-BE49-F238E27FC236}">
                <a16:creationId xmlns:a16="http://schemas.microsoft.com/office/drawing/2014/main" id="{B3EBE99E-7324-4081-A24A-D45CA6E5A5E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83109" y="1355514"/>
            <a:ext cx="4746841" cy="5447293"/>
          </a:xfrm>
          <a:prstGeom prst="rect">
            <a:avLst/>
          </a:prstGeom>
          <a:ln w="12700">
            <a:solidFill>
              <a:schemeClr val="tx1"/>
            </a:solidFill>
          </a:ln>
        </p:spPr>
      </p:pic>
      <p:sp>
        <p:nvSpPr>
          <p:cNvPr id="12" name="矩形 11">
            <a:extLst>
              <a:ext uri="{FF2B5EF4-FFF2-40B4-BE49-F238E27FC236}">
                <a16:creationId xmlns:a16="http://schemas.microsoft.com/office/drawing/2014/main" id="{D4F6316E-CCBA-4487-B5D1-34385A867BE7}"/>
              </a:ext>
            </a:extLst>
          </p:cNvPr>
          <p:cNvSpPr/>
          <p:nvPr/>
        </p:nvSpPr>
        <p:spPr>
          <a:xfrm>
            <a:off x="8613264" y="2478451"/>
            <a:ext cx="2416686" cy="737936"/>
          </a:xfrm>
          <a:prstGeom prst="rect">
            <a:avLst/>
          </a:prstGeom>
          <a:noFill/>
          <a:ln w="38100">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投影片編號版面配置區 4">
            <a:extLst>
              <a:ext uri="{FF2B5EF4-FFF2-40B4-BE49-F238E27FC236}">
                <a16:creationId xmlns:a16="http://schemas.microsoft.com/office/drawing/2014/main" id="{5D8A4AAA-220E-48B4-A5AE-2735B1D6DDAC}"/>
              </a:ext>
            </a:extLst>
          </p:cNvPr>
          <p:cNvSpPr>
            <a:spLocks noGrp="1"/>
          </p:cNvSpPr>
          <p:nvPr>
            <p:ph type="sldNum" sz="quarter" idx="12"/>
          </p:nvPr>
        </p:nvSpPr>
        <p:spPr/>
        <p:txBody>
          <a:bodyPr/>
          <a:lstStyle/>
          <a:p>
            <a:fld id="{997B4A21-C178-4EF4-9692-581FD3539F5E}" type="slidenum">
              <a:rPr lang="zh-CN" altLang="en-US" smtClean="0"/>
              <a:t>28</a:t>
            </a:fld>
            <a:endParaRPr lang="zh-CN" altLang="en-US"/>
          </a:p>
        </p:txBody>
      </p:sp>
    </p:spTree>
    <p:extLst>
      <p:ext uri="{BB962C8B-B14F-4D97-AF65-F5344CB8AC3E}">
        <p14:creationId xmlns:p14="http://schemas.microsoft.com/office/powerpoint/2010/main" val="28283822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任意多边形: 形状 6"/>
          <p:cNvSpPr/>
          <p:nvPr/>
        </p:nvSpPr>
        <p:spPr bwMode="auto">
          <a:xfrm>
            <a:off x="0" y="6296025"/>
            <a:ext cx="12192000" cy="561378"/>
          </a:xfrm>
          <a:custGeom>
            <a:avLst/>
            <a:gdLst>
              <a:gd name="connsiteX0" fmla="*/ 2457949 w 12192000"/>
              <a:gd name="connsiteY0" fmla="*/ 0 h 1012232"/>
              <a:gd name="connsiteX1" fmla="*/ 9057549 w 12192000"/>
              <a:gd name="connsiteY1" fmla="*/ 610553 h 1012232"/>
              <a:gd name="connsiteX2" fmla="*/ 12192000 w 12192000"/>
              <a:gd name="connsiteY2" fmla="*/ 305277 h 1012232"/>
              <a:gd name="connsiteX3" fmla="*/ 12192000 w 12192000"/>
              <a:gd name="connsiteY3" fmla="*/ 1012232 h 1012232"/>
              <a:gd name="connsiteX4" fmla="*/ 114300 w 12192000"/>
              <a:gd name="connsiteY4" fmla="*/ 1012232 h 1012232"/>
              <a:gd name="connsiteX5" fmla="*/ 0 w 12192000"/>
              <a:gd name="connsiteY5" fmla="*/ 1012232 h 1012232"/>
              <a:gd name="connsiteX6" fmla="*/ 0 w 12192000"/>
              <a:gd name="connsiteY6" fmla="*/ 160434 h 1012232"/>
              <a:gd name="connsiteX7" fmla="*/ 270087 w 12192000"/>
              <a:gd name="connsiteY7" fmla="*/ 129128 h 1012232"/>
              <a:gd name="connsiteX8" fmla="*/ 2457949 w 12192000"/>
              <a:gd name="connsiteY8" fmla="*/ 0 h 1012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1012232">
                <a:moveTo>
                  <a:pt x="2457949" y="0"/>
                </a:moveTo>
                <a:cubicBezTo>
                  <a:pt x="4506845" y="0"/>
                  <a:pt x="7360920" y="610553"/>
                  <a:pt x="9057549" y="610553"/>
                </a:cubicBezTo>
                <a:cubicBezTo>
                  <a:pt x="10754179" y="610553"/>
                  <a:pt x="12192000" y="305277"/>
                  <a:pt x="12192000" y="305277"/>
                </a:cubicBezTo>
                <a:cubicBezTo>
                  <a:pt x="12192000" y="1012232"/>
                  <a:pt x="12192000" y="1012232"/>
                  <a:pt x="12192000" y="1012232"/>
                </a:cubicBezTo>
                <a:cubicBezTo>
                  <a:pt x="5290457" y="1012232"/>
                  <a:pt x="1839686" y="1012232"/>
                  <a:pt x="114300" y="1012232"/>
                </a:cubicBezTo>
                <a:lnTo>
                  <a:pt x="0" y="1012232"/>
                </a:lnTo>
                <a:lnTo>
                  <a:pt x="0" y="160434"/>
                </a:lnTo>
                <a:lnTo>
                  <a:pt x="270087" y="129128"/>
                </a:lnTo>
                <a:cubicBezTo>
                  <a:pt x="925321" y="57390"/>
                  <a:pt x="1689613" y="0"/>
                  <a:pt x="2457949" y="0"/>
                </a:cubicBezTo>
                <a:close/>
              </a:path>
            </a:pathLst>
          </a:custGeom>
          <a:solidFill>
            <a:srgbClr val="52618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dirty="0">
              <a:solidFill>
                <a:schemeClr val="lt1"/>
              </a:solidFill>
              <a:latin typeface="Arial" panose="020B0604020202020204" pitchFamily="34" charset="0"/>
              <a:ea typeface="思源黑体 CN Normal" panose="020B0400000000000000" pitchFamily="34" charset="-122"/>
              <a:sym typeface="Arial" panose="020B0604020202020204" pitchFamily="34" charset="0"/>
            </a:endParaRPr>
          </a:p>
        </p:txBody>
      </p:sp>
      <p:sp>
        <p:nvSpPr>
          <p:cNvPr id="2" name="文字方塊 1">
            <a:extLst>
              <a:ext uri="{FF2B5EF4-FFF2-40B4-BE49-F238E27FC236}">
                <a16:creationId xmlns:a16="http://schemas.microsoft.com/office/drawing/2014/main" id="{1C32014D-4ED5-4C1A-A659-FFB1D14AF0CC}"/>
              </a:ext>
            </a:extLst>
          </p:cNvPr>
          <p:cNvSpPr txBox="1"/>
          <p:nvPr/>
        </p:nvSpPr>
        <p:spPr>
          <a:xfrm>
            <a:off x="516256" y="6451400"/>
            <a:ext cx="4274819" cy="307777"/>
          </a:xfrm>
          <a:prstGeom prst="rect">
            <a:avLst/>
          </a:prstGeom>
          <a:noFill/>
        </p:spPr>
        <p:txBody>
          <a:bodyPr wrap="square" rtlCol="0">
            <a:spAutoFit/>
          </a:bodyPr>
          <a:lstStyle/>
          <a:p>
            <a:r>
              <a:rPr lang="en-US" altLang="zh-TW" sz="1400" dirty="0">
                <a:solidFill>
                  <a:schemeClr val="bg1"/>
                </a:solidFill>
                <a:latin typeface="Times New Roman" panose="02020603050405020304" pitchFamily="18" charset="0"/>
                <a:cs typeface="Times New Roman" panose="02020603050405020304" pitchFamily="18" charset="0"/>
              </a:rPr>
              <a:t>Computer and Storage System Laboratory, CSS Lab</a:t>
            </a:r>
            <a:endParaRPr lang="zh-TW" altLang="en-US" sz="1400" dirty="0">
              <a:solidFill>
                <a:schemeClr val="bg1"/>
              </a:solidFill>
              <a:latin typeface="Times New Roman" panose="02020603050405020304" pitchFamily="18" charset="0"/>
              <a:cs typeface="Times New Roman" panose="02020603050405020304" pitchFamily="18" charset="0"/>
            </a:endParaRPr>
          </a:p>
        </p:txBody>
      </p:sp>
      <p:sp>
        <p:nvSpPr>
          <p:cNvPr id="4" name="矩形 3">
            <a:extLst>
              <a:ext uri="{FF2B5EF4-FFF2-40B4-BE49-F238E27FC236}">
                <a16:creationId xmlns:a16="http://schemas.microsoft.com/office/drawing/2014/main" id="{FDE7B554-4DA6-47A1-B4F9-3F68B50CF4C8}"/>
              </a:ext>
            </a:extLst>
          </p:cNvPr>
          <p:cNvSpPr/>
          <p:nvPr/>
        </p:nvSpPr>
        <p:spPr>
          <a:xfrm>
            <a:off x="5439410" y="377177"/>
            <a:ext cx="1351915" cy="769441"/>
          </a:xfrm>
          <a:prstGeom prst="rect">
            <a:avLst/>
          </a:prstGeom>
        </p:spPr>
        <p:txBody>
          <a:bodyPr wrap="square">
            <a:spAutoFit/>
          </a:bodyPr>
          <a:lstStyle/>
          <a:p>
            <a:r>
              <a:rPr lang="zh-TW" altLang="en-US" sz="4400" dirty="0">
                <a:solidFill>
                  <a:schemeClr val="tx1">
                    <a:lumMod val="75000"/>
                    <a:lumOff val="25000"/>
                  </a:schemeClr>
                </a:solidFill>
                <a:effectLst>
                  <a:outerShdw blurRad="38100" dist="38100" dir="2700000" algn="tl">
                    <a:srgbClr val="000000">
                      <a:alpha val="43137"/>
                    </a:srgbClr>
                  </a:outerShdw>
                </a:effectLst>
                <a:latin typeface="標楷體" panose="03000509000000000000" pitchFamily="65" charset="-120"/>
                <a:ea typeface="標楷體" panose="03000509000000000000" pitchFamily="65" charset="-120"/>
              </a:rPr>
              <a:t>目錄</a:t>
            </a:r>
          </a:p>
        </p:txBody>
      </p:sp>
      <p:cxnSp>
        <p:nvCxnSpPr>
          <p:cNvPr id="12" name="直線接點 11">
            <a:extLst>
              <a:ext uri="{FF2B5EF4-FFF2-40B4-BE49-F238E27FC236}">
                <a16:creationId xmlns:a16="http://schemas.microsoft.com/office/drawing/2014/main" id="{38E95E4E-51A7-49F3-8363-461D86EA158E}"/>
              </a:ext>
            </a:extLst>
          </p:cNvPr>
          <p:cNvCxnSpPr/>
          <p:nvPr/>
        </p:nvCxnSpPr>
        <p:spPr>
          <a:xfrm>
            <a:off x="1047750" y="1245855"/>
            <a:ext cx="10134600" cy="0"/>
          </a:xfrm>
          <a:prstGeom prst="line">
            <a:avLst/>
          </a:prstGeom>
        </p:spPr>
        <p:style>
          <a:lnRef idx="3">
            <a:schemeClr val="dk1"/>
          </a:lnRef>
          <a:fillRef idx="0">
            <a:schemeClr val="dk1"/>
          </a:fillRef>
          <a:effectRef idx="2">
            <a:schemeClr val="dk1"/>
          </a:effectRef>
          <a:fontRef idx="minor">
            <a:schemeClr val="tx1"/>
          </a:fontRef>
        </p:style>
      </p:cxnSp>
      <p:sp>
        <p:nvSpPr>
          <p:cNvPr id="17" name="橢圓 16">
            <a:extLst>
              <a:ext uri="{FF2B5EF4-FFF2-40B4-BE49-F238E27FC236}">
                <a16:creationId xmlns:a16="http://schemas.microsoft.com/office/drawing/2014/main" id="{90F8D2D5-41F8-4EBD-AE11-54B3F6A4EE5D}"/>
              </a:ext>
            </a:extLst>
          </p:cNvPr>
          <p:cNvSpPr/>
          <p:nvPr/>
        </p:nvSpPr>
        <p:spPr>
          <a:xfrm>
            <a:off x="895350" y="1130595"/>
            <a:ext cx="266700" cy="27245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42" name="內容版面配置區 2">
            <a:extLst>
              <a:ext uri="{FF2B5EF4-FFF2-40B4-BE49-F238E27FC236}">
                <a16:creationId xmlns:a16="http://schemas.microsoft.com/office/drawing/2014/main" id="{731207E0-5BA3-42CD-B8E2-F2A3729E8D49}"/>
              </a:ext>
            </a:extLst>
          </p:cNvPr>
          <p:cNvSpPr txBox="1">
            <a:spLocks/>
          </p:cNvSpPr>
          <p:nvPr/>
        </p:nvSpPr>
        <p:spPr>
          <a:xfrm>
            <a:off x="1314450" y="1643062"/>
            <a:ext cx="9867900" cy="3571876"/>
          </a:xfrm>
          <a:prstGeom prst="rect">
            <a:avLst/>
          </a:prstGeom>
        </p:spPr>
        <p:txBody>
          <a:bodyPr vert="horz" lIns="91440" tIns="45720" rIns="91440" bIns="45720" rtlCol="0" anchor="ctr"/>
          <a:lstStyle>
            <a:defPPr>
              <a:defRPr lang="zh-C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514350" indent="-514350">
              <a:lnSpc>
                <a:spcPts val="5500"/>
              </a:lnSpc>
              <a:buFont typeface="Wingdings" panose="05000000000000000000" pitchFamily="2" charset="2"/>
              <a:buChar char="n"/>
            </a:pPr>
            <a:r>
              <a:rPr lang="zh-TW" altLang="en-US" sz="3600" b="1" dirty="0">
                <a:solidFill>
                  <a:schemeClr val="tx1">
                    <a:lumMod val="75000"/>
                    <a:lumOff val="25000"/>
                  </a:schemeClr>
                </a:solidFill>
                <a:latin typeface="標楷體" panose="03000509000000000000" pitchFamily="65" charset="-120"/>
                <a:ea typeface="標楷體" panose="03000509000000000000" pitchFamily="65" charset="-120"/>
              </a:rPr>
              <a:t>背景知識</a:t>
            </a:r>
          </a:p>
          <a:p>
            <a:pPr marL="514350" indent="-514350">
              <a:lnSpc>
                <a:spcPts val="5500"/>
              </a:lnSpc>
              <a:buFont typeface="Wingdings" panose="05000000000000000000" pitchFamily="2" charset="2"/>
              <a:buChar char="n"/>
            </a:pPr>
            <a:r>
              <a:rPr lang="zh-TW" altLang="en-US" sz="2800" b="1" dirty="0">
                <a:solidFill>
                  <a:schemeClr val="accent3">
                    <a:lumMod val="40000"/>
                    <a:lumOff val="60000"/>
                  </a:schemeClr>
                </a:solidFill>
                <a:latin typeface="標楷體" panose="03000509000000000000" pitchFamily="65" charset="-120"/>
                <a:ea typeface="標楷體" panose="03000509000000000000" pitchFamily="65" charset="-120"/>
              </a:rPr>
              <a:t>研究動機及目標</a:t>
            </a:r>
          </a:p>
          <a:p>
            <a:pPr marL="514350" indent="-514350">
              <a:lnSpc>
                <a:spcPts val="5500"/>
              </a:lnSpc>
              <a:buFont typeface="Wingdings" panose="05000000000000000000" pitchFamily="2" charset="2"/>
              <a:buChar char="n"/>
            </a:pPr>
            <a:r>
              <a:rPr lang="en-US" altLang="zh-TW" sz="2800" dirty="0">
                <a:solidFill>
                  <a:schemeClr val="bg2">
                    <a:lumMod val="90000"/>
                  </a:schemeClr>
                </a:solidFill>
                <a:latin typeface="標楷體" panose="03000509000000000000" pitchFamily="65" charset="-120"/>
                <a:ea typeface="標楷體" panose="03000509000000000000" pitchFamily="65" charset="-120"/>
              </a:rPr>
              <a:t>HTML</a:t>
            </a:r>
            <a:r>
              <a:rPr lang="zh-TW" altLang="en-US" sz="2800" dirty="0">
                <a:solidFill>
                  <a:schemeClr val="bg2">
                    <a:lumMod val="90000"/>
                  </a:schemeClr>
                </a:solidFill>
                <a:latin typeface="標楷體" panose="03000509000000000000" pitchFamily="65" charset="-120"/>
                <a:ea typeface="標楷體" panose="03000509000000000000" pitchFamily="65" charset="-120"/>
              </a:rPr>
              <a:t>比對之瀏覽器擴充元件設計與實作</a:t>
            </a:r>
          </a:p>
          <a:p>
            <a:pPr marL="514350" indent="-514350">
              <a:lnSpc>
                <a:spcPts val="5500"/>
              </a:lnSpc>
              <a:buFont typeface="Wingdings" panose="05000000000000000000" pitchFamily="2" charset="2"/>
              <a:buChar char="n"/>
            </a:pPr>
            <a:r>
              <a:rPr lang="zh-TW" altLang="en-US" sz="2800" dirty="0">
                <a:solidFill>
                  <a:schemeClr val="bg2">
                    <a:lumMod val="90000"/>
                  </a:schemeClr>
                </a:solidFill>
                <a:latin typeface="標楷體" panose="03000509000000000000" pitchFamily="65" charset="-120"/>
                <a:ea typeface="標楷體" panose="03000509000000000000" pitchFamily="65" charset="-120"/>
              </a:rPr>
              <a:t>案例分析</a:t>
            </a:r>
            <a:endParaRPr lang="en-US" altLang="zh-TW" sz="2800" dirty="0">
              <a:solidFill>
                <a:schemeClr val="bg2">
                  <a:lumMod val="90000"/>
                </a:schemeClr>
              </a:solidFill>
              <a:latin typeface="標楷體" panose="03000509000000000000" pitchFamily="65" charset="-120"/>
              <a:ea typeface="標楷體" panose="03000509000000000000" pitchFamily="65" charset="-120"/>
            </a:endParaRPr>
          </a:p>
          <a:p>
            <a:pPr marL="514350" indent="-514350">
              <a:lnSpc>
                <a:spcPts val="5500"/>
              </a:lnSpc>
              <a:buFont typeface="Wingdings" panose="05000000000000000000" pitchFamily="2" charset="2"/>
              <a:buChar char="n"/>
            </a:pPr>
            <a:r>
              <a:rPr lang="zh-TW" altLang="en-US" sz="2800" dirty="0">
                <a:solidFill>
                  <a:schemeClr val="bg2">
                    <a:lumMod val="90000"/>
                  </a:schemeClr>
                </a:solidFill>
                <a:latin typeface="標楷體" panose="03000509000000000000" pitchFamily="65" charset="-120"/>
                <a:ea typeface="標楷體" panose="03000509000000000000" pitchFamily="65" charset="-120"/>
              </a:rPr>
              <a:t>結論與未來研究方向</a:t>
            </a:r>
          </a:p>
        </p:txBody>
      </p:sp>
      <p:cxnSp>
        <p:nvCxnSpPr>
          <p:cNvPr id="8" name="直線接點 7">
            <a:extLst>
              <a:ext uri="{FF2B5EF4-FFF2-40B4-BE49-F238E27FC236}">
                <a16:creationId xmlns:a16="http://schemas.microsoft.com/office/drawing/2014/main" id="{47609814-01BB-47F9-818A-625C78D4B276}"/>
              </a:ext>
            </a:extLst>
          </p:cNvPr>
          <p:cNvCxnSpPr/>
          <p:nvPr/>
        </p:nvCxnSpPr>
        <p:spPr>
          <a:xfrm>
            <a:off x="1049154" y="1293395"/>
            <a:ext cx="10134600" cy="0"/>
          </a:xfrm>
          <a:prstGeom prst="line">
            <a:avLst/>
          </a:prstGeom>
        </p:spPr>
        <p:style>
          <a:lnRef idx="3">
            <a:schemeClr val="dk1"/>
          </a:lnRef>
          <a:fillRef idx="0">
            <a:schemeClr val="dk1"/>
          </a:fillRef>
          <a:effectRef idx="2">
            <a:schemeClr val="dk1"/>
          </a:effectRef>
          <a:fontRef idx="minor">
            <a:schemeClr val="tx1"/>
          </a:fontRef>
        </p:style>
      </p:cxnSp>
      <p:sp>
        <p:nvSpPr>
          <p:cNvPr id="6" name="投影片編號版面配置區 5">
            <a:extLst>
              <a:ext uri="{FF2B5EF4-FFF2-40B4-BE49-F238E27FC236}">
                <a16:creationId xmlns:a16="http://schemas.microsoft.com/office/drawing/2014/main" id="{1C808C68-17B0-4100-AA8C-6664F3A3580C}"/>
              </a:ext>
            </a:extLst>
          </p:cNvPr>
          <p:cNvSpPr>
            <a:spLocks noGrp="1"/>
          </p:cNvSpPr>
          <p:nvPr>
            <p:ph type="sldNum" sz="quarter" idx="12"/>
          </p:nvPr>
        </p:nvSpPr>
        <p:spPr/>
        <p:txBody>
          <a:bodyPr/>
          <a:lstStyle/>
          <a:p>
            <a:fld id="{997B4A21-C178-4EF4-9692-581FD3539F5E}" type="slidenum">
              <a:rPr lang="zh-CN" altLang="en-US" smtClean="0"/>
              <a:t>2</a:t>
            </a:fld>
            <a:endParaRPr lang="zh-CN" altLang="en-US" dirty="0"/>
          </a:p>
        </p:txBody>
      </p:sp>
    </p:spTree>
    <p:extLst>
      <p:ext uri="{BB962C8B-B14F-4D97-AF65-F5344CB8AC3E}">
        <p14:creationId xmlns:p14="http://schemas.microsoft.com/office/powerpoint/2010/main" val="1228106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任意多边形: 形状 6"/>
          <p:cNvSpPr/>
          <p:nvPr/>
        </p:nvSpPr>
        <p:spPr bwMode="auto">
          <a:xfrm>
            <a:off x="0" y="6296025"/>
            <a:ext cx="12192000" cy="561378"/>
          </a:xfrm>
          <a:custGeom>
            <a:avLst/>
            <a:gdLst>
              <a:gd name="connsiteX0" fmla="*/ 2457949 w 12192000"/>
              <a:gd name="connsiteY0" fmla="*/ 0 h 1012232"/>
              <a:gd name="connsiteX1" fmla="*/ 9057549 w 12192000"/>
              <a:gd name="connsiteY1" fmla="*/ 610553 h 1012232"/>
              <a:gd name="connsiteX2" fmla="*/ 12192000 w 12192000"/>
              <a:gd name="connsiteY2" fmla="*/ 305277 h 1012232"/>
              <a:gd name="connsiteX3" fmla="*/ 12192000 w 12192000"/>
              <a:gd name="connsiteY3" fmla="*/ 1012232 h 1012232"/>
              <a:gd name="connsiteX4" fmla="*/ 114300 w 12192000"/>
              <a:gd name="connsiteY4" fmla="*/ 1012232 h 1012232"/>
              <a:gd name="connsiteX5" fmla="*/ 0 w 12192000"/>
              <a:gd name="connsiteY5" fmla="*/ 1012232 h 1012232"/>
              <a:gd name="connsiteX6" fmla="*/ 0 w 12192000"/>
              <a:gd name="connsiteY6" fmla="*/ 160434 h 1012232"/>
              <a:gd name="connsiteX7" fmla="*/ 270087 w 12192000"/>
              <a:gd name="connsiteY7" fmla="*/ 129128 h 1012232"/>
              <a:gd name="connsiteX8" fmla="*/ 2457949 w 12192000"/>
              <a:gd name="connsiteY8" fmla="*/ 0 h 1012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1012232">
                <a:moveTo>
                  <a:pt x="2457949" y="0"/>
                </a:moveTo>
                <a:cubicBezTo>
                  <a:pt x="4506845" y="0"/>
                  <a:pt x="7360920" y="610553"/>
                  <a:pt x="9057549" y="610553"/>
                </a:cubicBezTo>
                <a:cubicBezTo>
                  <a:pt x="10754179" y="610553"/>
                  <a:pt x="12192000" y="305277"/>
                  <a:pt x="12192000" y="305277"/>
                </a:cubicBezTo>
                <a:cubicBezTo>
                  <a:pt x="12192000" y="1012232"/>
                  <a:pt x="12192000" y="1012232"/>
                  <a:pt x="12192000" y="1012232"/>
                </a:cubicBezTo>
                <a:cubicBezTo>
                  <a:pt x="5290457" y="1012232"/>
                  <a:pt x="1839686" y="1012232"/>
                  <a:pt x="114300" y="1012232"/>
                </a:cubicBezTo>
                <a:lnTo>
                  <a:pt x="0" y="1012232"/>
                </a:lnTo>
                <a:lnTo>
                  <a:pt x="0" y="160434"/>
                </a:lnTo>
                <a:lnTo>
                  <a:pt x="270087" y="129128"/>
                </a:lnTo>
                <a:cubicBezTo>
                  <a:pt x="925321" y="57390"/>
                  <a:pt x="1689613" y="0"/>
                  <a:pt x="2457949" y="0"/>
                </a:cubicBezTo>
                <a:close/>
              </a:path>
            </a:pathLst>
          </a:custGeom>
          <a:solidFill>
            <a:srgbClr val="52618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dirty="0">
              <a:solidFill>
                <a:schemeClr val="lt1"/>
              </a:solidFill>
              <a:latin typeface="Arial" panose="020B0604020202020204" pitchFamily="34" charset="0"/>
              <a:ea typeface="思源黑体 CN Normal" panose="020B0400000000000000" pitchFamily="34" charset="-122"/>
              <a:sym typeface="Arial" panose="020B0604020202020204" pitchFamily="34" charset="0"/>
            </a:endParaRPr>
          </a:p>
        </p:txBody>
      </p:sp>
      <p:sp>
        <p:nvSpPr>
          <p:cNvPr id="2" name="文字方塊 1">
            <a:extLst>
              <a:ext uri="{FF2B5EF4-FFF2-40B4-BE49-F238E27FC236}">
                <a16:creationId xmlns:a16="http://schemas.microsoft.com/office/drawing/2014/main" id="{1C32014D-4ED5-4C1A-A659-FFB1D14AF0CC}"/>
              </a:ext>
            </a:extLst>
          </p:cNvPr>
          <p:cNvSpPr txBox="1"/>
          <p:nvPr/>
        </p:nvSpPr>
        <p:spPr>
          <a:xfrm>
            <a:off x="516256" y="6451400"/>
            <a:ext cx="4274819" cy="307777"/>
          </a:xfrm>
          <a:prstGeom prst="rect">
            <a:avLst/>
          </a:prstGeom>
          <a:noFill/>
        </p:spPr>
        <p:txBody>
          <a:bodyPr wrap="square" rtlCol="0">
            <a:spAutoFit/>
          </a:bodyPr>
          <a:lstStyle/>
          <a:p>
            <a:r>
              <a:rPr lang="en-US" altLang="zh-TW" sz="1400" dirty="0">
                <a:solidFill>
                  <a:schemeClr val="bg1"/>
                </a:solidFill>
                <a:latin typeface="Times New Roman" panose="02020603050405020304" pitchFamily="18" charset="0"/>
                <a:cs typeface="Times New Roman" panose="02020603050405020304" pitchFamily="18" charset="0"/>
              </a:rPr>
              <a:t>Computer and Storage System Laboratory, CSS Lab</a:t>
            </a:r>
            <a:endParaRPr lang="zh-TW" altLang="en-US" sz="1400" dirty="0">
              <a:solidFill>
                <a:schemeClr val="bg1"/>
              </a:solidFill>
              <a:latin typeface="Times New Roman" panose="02020603050405020304" pitchFamily="18" charset="0"/>
              <a:cs typeface="Times New Roman" panose="02020603050405020304" pitchFamily="18" charset="0"/>
            </a:endParaRPr>
          </a:p>
        </p:txBody>
      </p:sp>
      <p:sp>
        <p:nvSpPr>
          <p:cNvPr id="10" name="文字方塊 9">
            <a:extLst>
              <a:ext uri="{FF2B5EF4-FFF2-40B4-BE49-F238E27FC236}">
                <a16:creationId xmlns:a16="http://schemas.microsoft.com/office/drawing/2014/main" id="{DFA25AA4-E445-4FDA-A07A-059B57155041}"/>
              </a:ext>
            </a:extLst>
          </p:cNvPr>
          <p:cNvSpPr txBox="1"/>
          <p:nvPr/>
        </p:nvSpPr>
        <p:spPr>
          <a:xfrm>
            <a:off x="8402249" y="989825"/>
            <a:ext cx="2780101" cy="276999"/>
          </a:xfrm>
          <a:prstGeom prst="rect">
            <a:avLst/>
          </a:prstGeom>
          <a:noFill/>
        </p:spPr>
        <p:txBody>
          <a:bodyPr wrap="square" rtlCol="0">
            <a:spAutoFit/>
          </a:bodyPr>
          <a:lstStyle/>
          <a:p>
            <a:r>
              <a:rPr lang="en-US" altLang="zh-TW" sz="1200" b="1" dirty="0">
                <a:latin typeface="標楷體" panose="03000509000000000000" pitchFamily="65" charset="-120"/>
                <a:ea typeface="標楷體" panose="03000509000000000000" pitchFamily="65" charset="-120"/>
              </a:rPr>
              <a:t>HTML</a:t>
            </a:r>
            <a:r>
              <a:rPr lang="zh-TW" altLang="en-US" sz="1200" b="1" dirty="0">
                <a:latin typeface="標楷體" panose="03000509000000000000" pitchFamily="65" charset="-120"/>
                <a:ea typeface="標楷體" panose="03000509000000000000" pitchFamily="65" charset="-120"/>
              </a:rPr>
              <a:t>比對之瀏覽器擴充元件設計與實作</a:t>
            </a:r>
          </a:p>
        </p:txBody>
      </p:sp>
      <p:cxnSp>
        <p:nvCxnSpPr>
          <p:cNvPr id="11" name="直線接點 10">
            <a:extLst>
              <a:ext uri="{FF2B5EF4-FFF2-40B4-BE49-F238E27FC236}">
                <a16:creationId xmlns:a16="http://schemas.microsoft.com/office/drawing/2014/main" id="{29BE97D7-AF3F-4CB6-98E1-7D0C9C613097}"/>
              </a:ext>
            </a:extLst>
          </p:cNvPr>
          <p:cNvCxnSpPr/>
          <p:nvPr/>
        </p:nvCxnSpPr>
        <p:spPr>
          <a:xfrm>
            <a:off x="1047750" y="1245855"/>
            <a:ext cx="10134600" cy="0"/>
          </a:xfrm>
          <a:prstGeom prst="line">
            <a:avLst/>
          </a:prstGeom>
        </p:spPr>
        <p:style>
          <a:lnRef idx="3">
            <a:schemeClr val="dk1"/>
          </a:lnRef>
          <a:fillRef idx="0">
            <a:schemeClr val="dk1"/>
          </a:fillRef>
          <a:effectRef idx="2">
            <a:schemeClr val="dk1"/>
          </a:effectRef>
          <a:fontRef idx="minor">
            <a:schemeClr val="tx1"/>
          </a:fontRef>
        </p:style>
      </p:cxnSp>
      <p:sp>
        <p:nvSpPr>
          <p:cNvPr id="13" name="橢圓 12">
            <a:extLst>
              <a:ext uri="{FF2B5EF4-FFF2-40B4-BE49-F238E27FC236}">
                <a16:creationId xmlns:a16="http://schemas.microsoft.com/office/drawing/2014/main" id="{92D3DBF0-C811-49BA-A3D9-2E1832EAF1F2}"/>
              </a:ext>
            </a:extLst>
          </p:cNvPr>
          <p:cNvSpPr/>
          <p:nvPr/>
        </p:nvSpPr>
        <p:spPr>
          <a:xfrm>
            <a:off x="895350" y="1130595"/>
            <a:ext cx="266700" cy="27245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cxnSp>
        <p:nvCxnSpPr>
          <p:cNvPr id="14" name="直線接點 13">
            <a:extLst>
              <a:ext uri="{FF2B5EF4-FFF2-40B4-BE49-F238E27FC236}">
                <a16:creationId xmlns:a16="http://schemas.microsoft.com/office/drawing/2014/main" id="{CA7763AC-9681-4544-BE27-F6BA31849481}"/>
              </a:ext>
            </a:extLst>
          </p:cNvPr>
          <p:cNvCxnSpPr/>
          <p:nvPr/>
        </p:nvCxnSpPr>
        <p:spPr>
          <a:xfrm>
            <a:off x="1049154" y="1293395"/>
            <a:ext cx="10134600" cy="0"/>
          </a:xfrm>
          <a:prstGeom prst="line">
            <a:avLst/>
          </a:prstGeom>
        </p:spPr>
        <p:style>
          <a:lnRef idx="3">
            <a:schemeClr val="dk1"/>
          </a:lnRef>
          <a:fillRef idx="0">
            <a:schemeClr val="dk1"/>
          </a:fillRef>
          <a:effectRef idx="2">
            <a:schemeClr val="dk1"/>
          </a:effectRef>
          <a:fontRef idx="minor">
            <a:schemeClr val="tx1"/>
          </a:fontRef>
        </p:style>
      </p:cxnSp>
      <p:sp>
        <p:nvSpPr>
          <p:cNvPr id="16" name="矩形 15">
            <a:extLst>
              <a:ext uri="{FF2B5EF4-FFF2-40B4-BE49-F238E27FC236}">
                <a16:creationId xmlns:a16="http://schemas.microsoft.com/office/drawing/2014/main" id="{E82F4884-C383-4AE1-8098-DDB49CA892B1}"/>
              </a:ext>
            </a:extLst>
          </p:cNvPr>
          <p:cNvSpPr/>
          <p:nvPr/>
        </p:nvSpPr>
        <p:spPr>
          <a:xfrm>
            <a:off x="4739605" y="366756"/>
            <a:ext cx="2712790" cy="769441"/>
          </a:xfrm>
          <a:prstGeom prst="rect">
            <a:avLst/>
          </a:prstGeom>
        </p:spPr>
        <p:txBody>
          <a:bodyPr wrap="square">
            <a:spAutoFit/>
          </a:bodyPr>
          <a:lstStyle/>
          <a:p>
            <a:r>
              <a:rPr lang="en-US" altLang="zh-TW" sz="4400" dirty="0">
                <a:solidFill>
                  <a:schemeClr val="tx1">
                    <a:lumMod val="75000"/>
                    <a:lumOff val="25000"/>
                  </a:schemeClr>
                </a:solidFill>
                <a:effectLst>
                  <a:outerShdw blurRad="38100" dist="38100" dir="2700000" algn="tl">
                    <a:srgbClr val="000000">
                      <a:alpha val="43137"/>
                    </a:srgbClr>
                  </a:outerShdw>
                </a:effectLst>
                <a:latin typeface="標楷體" panose="03000509000000000000" pitchFamily="65" charset="-120"/>
                <a:ea typeface="標楷體" panose="03000509000000000000" pitchFamily="65" charset="-120"/>
              </a:rPr>
              <a:t>UI/UX</a:t>
            </a:r>
            <a:r>
              <a:rPr lang="zh-TW" altLang="en-US" sz="4400" dirty="0">
                <a:solidFill>
                  <a:schemeClr val="tx1">
                    <a:lumMod val="75000"/>
                    <a:lumOff val="25000"/>
                  </a:schemeClr>
                </a:solidFill>
                <a:effectLst>
                  <a:outerShdw blurRad="38100" dist="38100" dir="2700000" algn="tl">
                    <a:srgbClr val="000000">
                      <a:alpha val="43137"/>
                    </a:srgbClr>
                  </a:outerShdw>
                </a:effectLst>
                <a:latin typeface="標楷體" panose="03000509000000000000" pitchFamily="65" charset="-120"/>
                <a:ea typeface="標楷體" panose="03000509000000000000" pitchFamily="65" charset="-120"/>
              </a:rPr>
              <a:t>介面</a:t>
            </a:r>
            <a:endParaRPr lang="en-US" altLang="zh-TW" sz="4400" dirty="0">
              <a:solidFill>
                <a:schemeClr val="tx1">
                  <a:lumMod val="75000"/>
                  <a:lumOff val="25000"/>
                </a:schemeClr>
              </a:solidFill>
              <a:effectLst>
                <a:outerShdw blurRad="38100" dist="38100" dir="2700000" algn="tl">
                  <a:srgbClr val="000000">
                    <a:alpha val="43137"/>
                  </a:srgbClr>
                </a:outerShdw>
              </a:effectLst>
              <a:latin typeface="標楷體" panose="03000509000000000000" pitchFamily="65" charset="-120"/>
              <a:ea typeface="標楷體" panose="03000509000000000000" pitchFamily="65" charset="-120"/>
            </a:endParaRPr>
          </a:p>
        </p:txBody>
      </p:sp>
      <p:sp>
        <p:nvSpPr>
          <p:cNvPr id="19" name="內容版面配置區 2">
            <a:extLst>
              <a:ext uri="{FF2B5EF4-FFF2-40B4-BE49-F238E27FC236}">
                <a16:creationId xmlns:a16="http://schemas.microsoft.com/office/drawing/2014/main" id="{3B9E05E6-C48C-4D00-AA4D-580E69682E86}"/>
              </a:ext>
            </a:extLst>
          </p:cNvPr>
          <p:cNvSpPr txBox="1">
            <a:spLocks/>
          </p:cNvSpPr>
          <p:nvPr/>
        </p:nvSpPr>
        <p:spPr>
          <a:xfrm>
            <a:off x="1162050" y="1927732"/>
            <a:ext cx="4164490" cy="3936519"/>
          </a:xfrm>
          <a:prstGeom prst="rect">
            <a:avLst/>
          </a:prstGeom>
        </p:spPr>
        <p:txBody>
          <a:bodyPr vert="horz" lIns="91440" tIns="45720" rIns="91440" bIns="45720" rtlCol="0" anchor="ctr"/>
          <a:lstStyle>
            <a:defPPr>
              <a:defRPr lang="zh-C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514350" indent="-514350">
              <a:lnSpc>
                <a:spcPts val="2500"/>
              </a:lnSpc>
              <a:buFont typeface="標楷體" panose="03000509000000000000" pitchFamily="65" charset="-120"/>
              <a:buChar char="-"/>
            </a:pPr>
            <a:r>
              <a:rPr lang="en-US" altLang="zh-TW" sz="2800" dirty="0">
                <a:solidFill>
                  <a:schemeClr val="tx1">
                    <a:lumMod val="75000"/>
                    <a:lumOff val="25000"/>
                  </a:schemeClr>
                </a:solidFill>
                <a:latin typeface="標楷體" panose="03000509000000000000" pitchFamily="65" charset="-120"/>
                <a:ea typeface="標楷體" panose="03000509000000000000" pitchFamily="65" charset="-120"/>
              </a:rPr>
              <a:t>UI/UX</a:t>
            </a:r>
            <a:r>
              <a:rPr lang="zh-TW" altLang="en-US" sz="2800" dirty="0">
                <a:solidFill>
                  <a:schemeClr val="tx1">
                    <a:lumMod val="75000"/>
                    <a:lumOff val="25000"/>
                  </a:schemeClr>
                </a:solidFill>
                <a:latin typeface="標楷體" panose="03000509000000000000" pitchFamily="65" charset="-120"/>
                <a:ea typeface="標楷體" panose="03000509000000000000" pitchFamily="65" charset="-120"/>
              </a:rPr>
              <a:t>介面</a:t>
            </a:r>
            <a:br>
              <a:rPr lang="en-US" altLang="zh-TW" sz="2800" dirty="0">
                <a:solidFill>
                  <a:schemeClr val="tx1">
                    <a:lumMod val="75000"/>
                    <a:lumOff val="25000"/>
                  </a:schemeClr>
                </a:solidFill>
                <a:latin typeface="標楷體" panose="03000509000000000000" pitchFamily="65" charset="-120"/>
                <a:ea typeface="標楷體" panose="03000509000000000000" pitchFamily="65" charset="-120"/>
              </a:rPr>
            </a:br>
            <a:endParaRPr lang="en-US" altLang="zh-TW" sz="2800" dirty="0">
              <a:solidFill>
                <a:schemeClr val="tx1">
                  <a:lumMod val="75000"/>
                  <a:lumOff val="25000"/>
                </a:schemeClr>
              </a:solidFill>
              <a:latin typeface="標楷體" panose="03000509000000000000" pitchFamily="65" charset="-120"/>
              <a:ea typeface="標楷體" panose="03000509000000000000" pitchFamily="65" charset="-120"/>
            </a:endParaRPr>
          </a:p>
          <a:p>
            <a:pPr marL="971550" lvl="1" indent="-514350">
              <a:lnSpc>
                <a:spcPts val="3000"/>
              </a:lnSpc>
              <a:buFont typeface="標楷體" panose="03000509000000000000" pitchFamily="65" charset="-120"/>
              <a:buChar char="-"/>
            </a:pPr>
            <a:r>
              <a:rPr lang="en-US" altLang="zh-TW" b="1" dirty="0">
                <a:solidFill>
                  <a:schemeClr val="bg2">
                    <a:lumMod val="90000"/>
                  </a:schemeClr>
                </a:solidFill>
                <a:latin typeface="標楷體" panose="03000509000000000000" pitchFamily="65" charset="-120"/>
                <a:ea typeface="標楷體" panose="03000509000000000000" pitchFamily="65" charset="-120"/>
              </a:rPr>
              <a:t>Illustrate</a:t>
            </a:r>
          </a:p>
          <a:p>
            <a:pPr marL="971550" lvl="1" indent="-514350">
              <a:lnSpc>
                <a:spcPts val="3000"/>
              </a:lnSpc>
              <a:buFont typeface="標楷體" panose="03000509000000000000" pitchFamily="65" charset="-120"/>
              <a:buChar char="-"/>
            </a:pPr>
            <a:r>
              <a:rPr lang="en-US" altLang="zh-TW" b="1" dirty="0">
                <a:solidFill>
                  <a:schemeClr val="bg2">
                    <a:lumMod val="90000"/>
                  </a:schemeClr>
                </a:solidFill>
                <a:latin typeface="標楷體" panose="03000509000000000000" pitchFamily="65" charset="-120"/>
                <a:ea typeface="標楷體" panose="03000509000000000000" pitchFamily="65" charset="-120"/>
              </a:rPr>
              <a:t>Timer</a:t>
            </a:r>
          </a:p>
          <a:p>
            <a:pPr marL="1428750" lvl="2" indent="-514350">
              <a:lnSpc>
                <a:spcPts val="3000"/>
              </a:lnSpc>
              <a:buFont typeface="標楷體" panose="03000509000000000000" pitchFamily="65" charset="-120"/>
              <a:buChar char="-"/>
            </a:pPr>
            <a:r>
              <a:rPr lang="en-US" altLang="zh-TW" b="1" dirty="0">
                <a:solidFill>
                  <a:schemeClr val="bg2">
                    <a:lumMod val="90000"/>
                  </a:schemeClr>
                </a:solidFill>
                <a:latin typeface="標楷體" panose="03000509000000000000" pitchFamily="65" charset="-120"/>
                <a:ea typeface="標楷體" panose="03000509000000000000" pitchFamily="65" charset="-120"/>
              </a:rPr>
              <a:t>Time Of Set Up</a:t>
            </a:r>
          </a:p>
          <a:p>
            <a:pPr marL="1428750" lvl="2" indent="-514350">
              <a:lnSpc>
                <a:spcPts val="3000"/>
              </a:lnSpc>
              <a:buFont typeface="標楷體" panose="03000509000000000000" pitchFamily="65" charset="-120"/>
              <a:buChar char="-"/>
            </a:pPr>
            <a:r>
              <a:rPr lang="en-US" altLang="zh-TW" b="1" dirty="0">
                <a:solidFill>
                  <a:schemeClr val="bg2">
                    <a:lumMod val="90000"/>
                  </a:schemeClr>
                </a:solidFill>
                <a:latin typeface="標楷體" panose="03000509000000000000" pitchFamily="65" charset="-120"/>
                <a:ea typeface="標楷體" panose="03000509000000000000" pitchFamily="65" charset="-120"/>
              </a:rPr>
              <a:t>Time Of Change Element</a:t>
            </a:r>
          </a:p>
          <a:p>
            <a:pPr marL="971550" lvl="1" indent="-514350">
              <a:lnSpc>
                <a:spcPts val="3000"/>
              </a:lnSpc>
              <a:buFont typeface="標楷體" panose="03000509000000000000" pitchFamily="65" charset="-120"/>
              <a:buChar char="-"/>
            </a:pPr>
            <a:r>
              <a:rPr lang="en-US" altLang="zh-TW" b="1" dirty="0">
                <a:solidFill>
                  <a:schemeClr val="bg2">
                    <a:lumMod val="90000"/>
                  </a:schemeClr>
                </a:solidFill>
                <a:latin typeface="標楷體" panose="03000509000000000000" pitchFamily="65" charset="-120"/>
                <a:ea typeface="標楷體" panose="03000509000000000000" pitchFamily="65" charset="-120"/>
              </a:rPr>
              <a:t>Options</a:t>
            </a:r>
          </a:p>
          <a:p>
            <a:pPr marL="971550" lvl="1" indent="-514350">
              <a:lnSpc>
                <a:spcPts val="3000"/>
              </a:lnSpc>
              <a:buFont typeface="標楷體" panose="03000509000000000000" pitchFamily="65" charset="-120"/>
              <a:buChar char="-"/>
            </a:pPr>
            <a:r>
              <a:rPr lang="en-US" altLang="zh-TW" b="1" dirty="0">
                <a:solidFill>
                  <a:schemeClr val="bg2">
                    <a:lumMod val="25000"/>
                  </a:schemeClr>
                </a:solidFill>
                <a:latin typeface="標楷體" panose="03000509000000000000" pitchFamily="65" charset="-120"/>
                <a:ea typeface="標楷體" panose="03000509000000000000" pitchFamily="65" charset="-120"/>
              </a:rPr>
              <a:t>Compare Control</a:t>
            </a:r>
          </a:p>
          <a:p>
            <a:pPr marL="971550" lvl="1" indent="-514350">
              <a:lnSpc>
                <a:spcPts val="3000"/>
              </a:lnSpc>
              <a:buFont typeface="標楷體" panose="03000509000000000000" pitchFamily="65" charset="-120"/>
              <a:buChar char="-"/>
            </a:pPr>
            <a:r>
              <a:rPr lang="en-US" altLang="zh-TW" b="1" dirty="0">
                <a:solidFill>
                  <a:schemeClr val="bg2">
                    <a:lumMod val="90000"/>
                  </a:schemeClr>
                </a:solidFill>
                <a:latin typeface="標楷體" panose="03000509000000000000" pitchFamily="65" charset="-120"/>
                <a:ea typeface="標楷體" panose="03000509000000000000" pitchFamily="65" charset="-120"/>
              </a:rPr>
              <a:t>Compare Result</a:t>
            </a:r>
            <a:endParaRPr lang="zh-TW" altLang="en-US" b="1" dirty="0">
              <a:solidFill>
                <a:schemeClr val="bg2">
                  <a:lumMod val="90000"/>
                </a:schemeClr>
              </a:solidFill>
              <a:latin typeface="標楷體" panose="03000509000000000000" pitchFamily="65" charset="-120"/>
              <a:ea typeface="標楷體" panose="03000509000000000000" pitchFamily="65" charset="-120"/>
            </a:endParaRPr>
          </a:p>
        </p:txBody>
      </p:sp>
      <p:pic>
        <p:nvPicPr>
          <p:cNvPr id="20" name="圖片 19">
            <a:extLst>
              <a:ext uri="{FF2B5EF4-FFF2-40B4-BE49-F238E27FC236}">
                <a16:creationId xmlns:a16="http://schemas.microsoft.com/office/drawing/2014/main" id="{B3EBE99E-7324-4081-A24A-D45CA6E5A5E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83109" y="1355514"/>
            <a:ext cx="4746841" cy="5447293"/>
          </a:xfrm>
          <a:prstGeom prst="rect">
            <a:avLst/>
          </a:prstGeom>
          <a:ln w="12700">
            <a:solidFill>
              <a:schemeClr val="tx1"/>
            </a:solidFill>
          </a:ln>
        </p:spPr>
      </p:pic>
      <p:sp>
        <p:nvSpPr>
          <p:cNvPr id="12" name="矩形 11">
            <a:extLst>
              <a:ext uri="{FF2B5EF4-FFF2-40B4-BE49-F238E27FC236}">
                <a16:creationId xmlns:a16="http://schemas.microsoft.com/office/drawing/2014/main" id="{49AC66ED-9B28-41F0-93BA-D5EB385A32CE}"/>
              </a:ext>
            </a:extLst>
          </p:cNvPr>
          <p:cNvSpPr/>
          <p:nvPr/>
        </p:nvSpPr>
        <p:spPr>
          <a:xfrm>
            <a:off x="6283109" y="3270009"/>
            <a:ext cx="4746840" cy="2075714"/>
          </a:xfrm>
          <a:prstGeom prst="rect">
            <a:avLst/>
          </a:prstGeom>
          <a:noFill/>
          <a:ln w="38100">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投影片編號版面配置區 4">
            <a:extLst>
              <a:ext uri="{FF2B5EF4-FFF2-40B4-BE49-F238E27FC236}">
                <a16:creationId xmlns:a16="http://schemas.microsoft.com/office/drawing/2014/main" id="{288856D7-A027-4329-965A-89E3AA022E54}"/>
              </a:ext>
            </a:extLst>
          </p:cNvPr>
          <p:cNvSpPr>
            <a:spLocks noGrp="1"/>
          </p:cNvSpPr>
          <p:nvPr>
            <p:ph type="sldNum" sz="quarter" idx="12"/>
          </p:nvPr>
        </p:nvSpPr>
        <p:spPr/>
        <p:txBody>
          <a:bodyPr/>
          <a:lstStyle/>
          <a:p>
            <a:fld id="{997B4A21-C178-4EF4-9692-581FD3539F5E}" type="slidenum">
              <a:rPr lang="zh-CN" altLang="en-US" smtClean="0"/>
              <a:t>29</a:t>
            </a:fld>
            <a:endParaRPr lang="zh-CN" altLang="en-US"/>
          </a:p>
        </p:txBody>
      </p:sp>
    </p:spTree>
    <p:extLst>
      <p:ext uri="{BB962C8B-B14F-4D97-AF65-F5344CB8AC3E}">
        <p14:creationId xmlns:p14="http://schemas.microsoft.com/office/powerpoint/2010/main" val="35409101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任意多边形: 形状 6"/>
          <p:cNvSpPr/>
          <p:nvPr/>
        </p:nvSpPr>
        <p:spPr bwMode="auto">
          <a:xfrm>
            <a:off x="0" y="6296025"/>
            <a:ext cx="12192000" cy="561378"/>
          </a:xfrm>
          <a:custGeom>
            <a:avLst/>
            <a:gdLst>
              <a:gd name="connsiteX0" fmla="*/ 2457949 w 12192000"/>
              <a:gd name="connsiteY0" fmla="*/ 0 h 1012232"/>
              <a:gd name="connsiteX1" fmla="*/ 9057549 w 12192000"/>
              <a:gd name="connsiteY1" fmla="*/ 610553 h 1012232"/>
              <a:gd name="connsiteX2" fmla="*/ 12192000 w 12192000"/>
              <a:gd name="connsiteY2" fmla="*/ 305277 h 1012232"/>
              <a:gd name="connsiteX3" fmla="*/ 12192000 w 12192000"/>
              <a:gd name="connsiteY3" fmla="*/ 1012232 h 1012232"/>
              <a:gd name="connsiteX4" fmla="*/ 114300 w 12192000"/>
              <a:gd name="connsiteY4" fmla="*/ 1012232 h 1012232"/>
              <a:gd name="connsiteX5" fmla="*/ 0 w 12192000"/>
              <a:gd name="connsiteY5" fmla="*/ 1012232 h 1012232"/>
              <a:gd name="connsiteX6" fmla="*/ 0 w 12192000"/>
              <a:gd name="connsiteY6" fmla="*/ 160434 h 1012232"/>
              <a:gd name="connsiteX7" fmla="*/ 270087 w 12192000"/>
              <a:gd name="connsiteY7" fmla="*/ 129128 h 1012232"/>
              <a:gd name="connsiteX8" fmla="*/ 2457949 w 12192000"/>
              <a:gd name="connsiteY8" fmla="*/ 0 h 1012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1012232">
                <a:moveTo>
                  <a:pt x="2457949" y="0"/>
                </a:moveTo>
                <a:cubicBezTo>
                  <a:pt x="4506845" y="0"/>
                  <a:pt x="7360920" y="610553"/>
                  <a:pt x="9057549" y="610553"/>
                </a:cubicBezTo>
                <a:cubicBezTo>
                  <a:pt x="10754179" y="610553"/>
                  <a:pt x="12192000" y="305277"/>
                  <a:pt x="12192000" y="305277"/>
                </a:cubicBezTo>
                <a:cubicBezTo>
                  <a:pt x="12192000" y="1012232"/>
                  <a:pt x="12192000" y="1012232"/>
                  <a:pt x="12192000" y="1012232"/>
                </a:cubicBezTo>
                <a:cubicBezTo>
                  <a:pt x="5290457" y="1012232"/>
                  <a:pt x="1839686" y="1012232"/>
                  <a:pt x="114300" y="1012232"/>
                </a:cubicBezTo>
                <a:lnTo>
                  <a:pt x="0" y="1012232"/>
                </a:lnTo>
                <a:lnTo>
                  <a:pt x="0" y="160434"/>
                </a:lnTo>
                <a:lnTo>
                  <a:pt x="270087" y="129128"/>
                </a:lnTo>
                <a:cubicBezTo>
                  <a:pt x="925321" y="57390"/>
                  <a:pt x="1689613" y="0"/>
                  <a:pt x="2457949" y="0"/>
                </a:cubicBezTo>
                <a:close/>
              </a:path>
            </a:pathLst>
          </a:custGeom>
          <a:solidFill>
            <a:srgbClr val="52618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dirty="0">
              <a:solidFill>
                <a:schemeClr val="lt1"/>
              </a:solidFill>
              <a:latin typeface="Arial" panose="020B0604020202020204" pitchFamily="34" charset="0"/>
              <a:ea typeface="思源黑体 CN Normal" panose="020B0400000000000000" pitchFamily="34" charset="-122"/>
              <a:sym typeface="Arial" panose="020B0604020202020204" pitchFamily="34" charset="0"/>
            </a:endParaRPr>
          </a:p>
        </p:txBody>
      </p:sp>
      <p:sp>
        <p:nvSpPr>
          <p:cNvPr id="2" name="文字方塊 1">
            <a:extLst>
              <a:ext uri="{FF2B5EF4-FFF2-40B4-BE49-F238E27FC236}">
                <a16:creationId xmlns:a16="http://schemas.microsoft.com/office/drawing/2014/main" id="{1C32014D-4ED5-4C1A-A659-FFB1D14AF0CC}"/>
              </a:ext>
            </a:extLst>
          </p:cNvPr>
          <p:cNvSpPr txBox="1"/>
          <p:nvPr/>
        </p:nvSpPr>
        <p:spPr>
          <a:xfrm>
            <a:off x="516256" y="6451400"/>
            <a:ext cx="4274819" cy="307777"/>
          </a:xfrm>
          <a:prstGeom prst="rect">
            <a:avLst/>
          </a:prstGeom>
          <a:noFill/>
        </p:spPr>
        <p:txBody>
          <a:bodyPr wrap="square" rtlCol="0">
            <a:spAutoFit/>
          </a:bodyPr>
          <a:lstStyle/>
          <a:p>
            <a:r>
              <a:rPr lang="en-US" altLang="zh-TW" sz="1400" dirty="0">
                <a:solidFill>
                  <a:schemeClr val="bg1"/>
                </a:solidFill>
                <a:latin typeface="Times New Roman" panose="02020603050405020304" pitchFamily="18" charset="0"/>
                <a:cs typeface="Times New Roman" panose="02020603050405020304" pitchFamily="18" charset="0"/>
              </a:rPr>
              <a:t>Computer and Storage System Laboratory, CSS Lab</a:t>
            </a:r>
            <a:endParaRPr lang="zh-TW" altLang="en-US" sz="1400" dirty="0">
              <a:solidFill>
                <a:schemeClr val="bg1"/>
              </a:solidFill>
              <a:latin typeface="Times New Roman" panose="02020603050405020304" pitchFamily="18" charset="0"/>
              <a:cs typeface="Times New Roman" panose="02020603050405020304" pitchFamily="18" charset="0"/>
            </a:endParaRPr>
          </a:p>
        </p:txBody>
      </p:sp>
      <p:sp>
        <p:nvSpPr>
          <p:cNvPr id="10" name="文字方塊 9">
            <a:extLst>
              <a:ext uri="{FF2B5EF4-FFF2-40B4-BE49-F238E27FC236}">
                <a16:creationId xmlns:a16="http://schemas.microsoft.com/office/drawing/2014/main" id="{DFA25AA4-E445-4FDA-A07A-059B57155041}"/>
              </a:ext>
            </a:extLst>
          </p:cNvPr>
          <p:cNvSpPr txBox="1"/>
          <p:nvPr/>
        </p:nvSpPr>
        <p:spPr>
          <a:xfrm>
            <a:off x="8402249" y="989825"/>
            <a:ext cx="2780101" cy="276999"/>
          </a:xfrm>
          <a:prstGeom prst="rect">
            <a:avLst/>
          </a:prstGeom>
          <a:noFill/>
        </p:spPr>
        <p:txBody>
          <a:bodyPr wrap="square" rtlCol="0">
            <a:spAutoFit/>
          </a:bodyPr>
          <a:lstStyle/>
          <a:p>
            <a:r>
              <a:rPr lang="en-US" altLang="zh-TW" sz="1200" b="1" dirty="0">
                <a:latin typeface="標楷體" panose="03000509000000000000" pitchFamily="65" charset="-120"/>
                <a:ea typeface="標楷體" panose="03000509000000000000" pitchFamily="65" charset="-120"/>
              </a:rPr>
              <a:t>HTML</a:t>
            </a:r>
            <a:r>
              <a:rPr lang="zh-TW" altLang="en-US" sz="1200" b="1" dirty="0">
                <a:latin typeface="標楷體" panose="03000509000000000000" pitchFamily="65" charset="-120"/>
                <a:ea typeface="標楷體" panose="03000509000000000000" pitchFamily="65" charset="-120"/>
              </a:rPr>
              <a:t>比對之瀏覽器擴充元件設計與實作</a:t>
            </a:r>
          </a:p>
        </p:txBody>
      </p:sp>
      <p:cxnSp>
        <p:nvCxnSpPr>
          <p:cNvPr id="11" name="直線接點 10">
            <a:extLst>
              <a:ext uri="{FF2B5EF4-FFF2-40B4-BE49-F238E27FC236}">
                <a16:creationId xmlns:a16="http://schemas.microsoft.com/office/drawing/2014/main" id="{29BE97D7-AF3F-4CB6-98E1-7D0C9C613097}"/>
              </a:ext>
            </a:extLst>
          </p:cNvPr>
          <p:cNvCxnSpPr/>
          <p:nvPr/>
        </p:nvCxnSpPr>
        <p:spPr>
          <a:xfrm>
            <a:off x="1047750" y="1245855"/>
            <a:ext cx="10134600" cy="0"/>
          </a:xfrm>
          <a:prstGeom prst="line">
            <a:avLst/>
          </a:prstGeom>
        </p:spPr>
        <p:style>
          <a:lnRef idx="3">
            <a:schemeClr val="dk1"/>
          </a:lnRef>
          <a:fillRef idx="0">
            <a:schemeClr val="dk1"/>
          </a:fillRef>
          <a:effectRef idx="2">
            <a:schemeClr val="dk1"/>
          </a:effectRef>
          <a:fontRef idx="minor">
            <a:schemeClr val="tx1"/>
          </a:fontRef>
        </p:style>
      </p:cxnSp>
      <p:sp>
        <p:nvSpPr>
          <p:cNvPr id="13" name="橢圓 12">
            <a:extLst>
              <a:ext uri="{FF2B5EF4-FFF2-40B4-BE49-F238E27FC236}">
                <a16:creationId xmlns:a16="http://schemas.microsoft.com/office/drawing/2014/main" id="{92D3DBF0-C811-49BA-A3D9-2E1832EAF1F2}"/>
              </a:ext>
            </a:extLst>
          </p:cNvPr>
          <p:cNvSpPr/>
          <p:nvPr/>
        </p:nvSpPr>
        <p:spPr>
          <a:xfrm>
            <a:off x="895350" y="1130595"/>
            <a:ext cx="266700" cy="27245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cxnSp>
        <p:nvCxnSpPr>
          <p:cNvPr id="14" name="直線接點 13">
            <a:extLst>
              <a:ext uri="{FF2B5EF4-FFF2-40B4-BE49-F238E27FC236}">
                <a16:creationId xmlns:a16="http://schemas.microsoft.com/office/drawing/2014/main" id="{CA7763AC-9681-4544-BE27-F6BA31849481}"/>
              </a:ext>
            </a:extLst>
          </p:cNvPr>
          <p:cNvCxnSpPr/>
          <p:nvPr/>
        </p:nvCxnSpPr>
        <p:spPr>
          <a:xfrm>
            <a:off x="1049154" y="1293395"/>
            <a:ext cx="10134600" cy="0"/>
          </a:xfrm>
          <a:prstGeom prst="line">
            <a:avLst/>
          </a:prstGeom>
        </p:spPr>
        <p:style>
          <a:lnRef idx="3">
            <a:schemeClr val="dk1"/>
          </a:lnRef>
          <a:fillRef idx="0">
            <a:schemeClr val="dk1"/>
          </a:fillRef>
          <a:effectRef idx="2">
            <a:schemeClr val="dk1"/>
          </a:effectRef>
          <a:fontRef idx="minor">
            <a:schemeClr val="tx1"/>
          </a:fontRef>
        </p:style>
      </p:cxnSp>
      <p:sp>
        <p:nvSpPr>
          <p:cNvPr id="16" name="矩形 15">
            <a:extLst>
              <a:ext uri="{FF2B5EF4-FFF2-40B4-BE49-F238E27FC236}">
                <a16:creationId xmlns:a16="http://schemas.microsoft.com/office/drawing/2014/main" id="{E82F4884-C383-4AE1-8098-DDB49CA892B1}"/>
              </a:ext>
            </a:extLst>
          </p:cNvPr>
          <p:cNvSpPr/>
          <p:nvPr/>
        </p:nvSpPr>
        <p:spPr>
          <a:xfrm>
            <a:off x="4739605" y="366756"/>
            <a:ext cx="2712790" cy="769441"/>
          </a:xfrm>
          <a:prstGeom prst="rect">
            <a:avLst/>
          </a:prstGeom>
        </p:spPr>
        <p:txBody>
          <a:bodyPr wrap="square">
            <a:spAutoFit/>
          </a:bodyPr>
          <a:lstStyle/>
          <a:p>
            <a:r>
              <a:rPr lang="en-US" altLang="zh-TW" sz="4400" dirty="0">
                <a:solidFill>
                  <a:schemeClr val="tx1">
                    <a:lumMod val="75000"/>
                    <a:lumOff val="25000"/>
                  </a:schemeClr>
                </a:solidFill>
                <a:effectLst>
                  <a:outerShdw blurRad="38100" dist="38100" dir="2700000" algn="tl">
                    <a:srgbClr val="000000">
                      <a:alpha val="43137"/>
                    </a:srgbClr>
                  </a:outerShdw>
                </a:effectLst>
                <a:latin typeface="標楷體" panose="03000509000000000000" pitchFamily="65" charset="-120"/>
                <a:ea typeface="標楷體" panose="03000509000000000000" pitchFamily="65" charset="-120"/>
              </a:rPr>
              <a:t>UI/UX</a:t>
            </a:r>
            <a:r>
              <a:rPr lang="zh-TW" altLang="en-US" sz="4400" dirty="0">
                <a:solidFill>
                  <a:schemeClr val="tx1">
                    <a:lumMod val="75000"/>
                    <a:lumOff val="25000"/>
                  </a:schemeClr>
                </a:solidFill>
                <a:effectLst>
                  <a:outerShdw blurRad="38100" dist="38100" dir="2700000" algn="tl">
                    <a:srgbClr val="000000">
                      <a:alpha val="43137"/>
                    </a:srgbClr>
                  </a:outerShdw>
                </a:effectLst>
                <a:latin typeface="標楷體" panose="03000509000000000000" pitchFamily="65" charset="-120"/>
                <a:ea typeface="標楷體" panose="03000509000000000000" pitchFamily="65" charset="-120"/>
              </a:rPr>
              <a:t>介面</a:t>
            </a:r>
            <a:endParaRPr lang="en-US" altLang="zh-TW" sz="4400" dirty="0">
              <a:solidFill>
                <a:schemeClr val="tx1">
                  <a:lumMod val="75000"/>
                  <a:lumOff val="25000"/>
                </a:schemeClr>
              </a:solidFill>
              <a:effectLst>
                <a:outerShdw blurRad="38100" dist="38100" dir="2700000" algn="tl">
                  <a:srgbClr val="000000">
                    <a:alpha val="43137"/>
                  </a:srgbClr>
                </a:outerShdw>
              </a:effectLst>
              <a:latin typeface="標楷體" panose="03000509000000000000" pitchFamily="65" charset="-120"/>
              <a:ea typeface="標楷體" panose="03000509000000000000" pitchFamily="65" charset="-120"/>
            </a:endParaRPr>
          </a:p>
        </p:txBody>
      </p:sp>
      <p:sp>
        <p:nvSpPr>
          <p:cNvPr id="19" name="內容版面配置區 2">
            <a:extLst>
              <a:ext uri="{FF2B5EF4-FFF2-40B4-BE49-F238E27FC236}">
                <a16:creationId xmlns:a16="http://schemas.microsoft.com/office/drawing/2014/main" id="{3B9E05E6-C48C-4D00-AA4D-580E69682E86}"/>
              </a:ext>
            </a:extLst>
          </p:cNvPr>
          <p:cNvSpPr txBox="1">
            <a:spLocks/>
          </p:cNvSpPr>
          <p:nvPr/>
        </p:nvSpPr>
        <p:spPr>
          <a:xfrm>
            <a:off x="1162050" y="1927732"/>
            <a:ext cx="4164490" cy="3936519"/>
          </a:xfrm>
          <a:prstGeom prst="rect">
            <a:avLst/>
          </a:prstGeom>
        </p:spPr>
        <p:txBody>
          <a:bodyPr vert="horz" lIns="91440" tIns="45720" rIns="91440" bIns="45720" rtlCol="0" anchor="ctr"/>
          <a:lstStyle>
            <a:defPPr>
              <a:defRPr lang="zh-C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514350" indent="-514350">
              <a:lnSpc>
                <a:spcPts val="2500"/>
              </a:lnSpc>
              <a:buFont typeface="標楷體" panose="03000509000000000000" pitchFamily="65" charset="-120"/>
              <a:buChar char="-"/>
            </a:pPr>
            <a:r>
              <a:rPr lang="en-US" altLang="zh-TW" sz="2800" dirty="0">
                <a:solidFill>
                  <a:schemeClr val="tx1">
                    <a:lumMod val="75000"/>
                    <a:lumOff val="25000"/>
                  </a:schemeClr>
                </a:solidFill>
                <a:latin typeface="標楷體" panose="03000509000000000000" pitchFamily="65" charset="-120"/>
                <a:ea typeface="標楷體" panose="03000509000000000000" pitchFamily="65" charset="-120"/>
              </a:rPr>
              <a:t>UI/UX</a:t>
            </a:r>
            <a:r>
              <a:rPr lang="zh-TW" altLang="en-US" sz="2800" dirty="0">
                <a:solidFill>
                  <a:schemeClr val="tx1">
                    <a:lumMod val="75000"/>
                    <a:lumOff val="25000"/>
                  </a:schemeClr>
                </a:solidFill>
                <a:latin typeface="標楷體" panose="03000509000000000000" pitchFamily="65" charset="-120"/>
                <a:ea typeface="標楷體" panose="03000509000000000000" pitchFamily="65" charset="-120"/>
              </a:rPr>
              <a:t>介面</a:t>
            </a:r>
            <a:br>
              <a:rPr lang="en-US" altLang="zh-TW" sz="2800" dirty="0">
                <a:solidFill>
                  <a:schemeClr val="tx1">
                    <a:lumMod val="75000"/>
                    <a:lumOff val="25000"/>
                  </a:schemeClr>
                </a:solidFill>
                <a:latin typeface="標楷體" panose="03000509000000000000" pitchFamily="65" charset="-120"/>
                <a:ea typeface="標楷體" panose="03000509000000000000" pitchFamily="65" charset="-120"/>
              </a:rPr>
            </a:br>
            <a:endParaRPr lang="en-US" altLang="zh-TW" sz="2800" dirty="0">
              <a:solidFill>
                <a:schemeClr val="tx1">
                  <a:lumMod val="75000"/>
                  <a:lumOff val="25000"/>
                </a:schemeClr>
              </a:solidFill>
              <a:latin typeface="標楷體" panose="03000509000000000000" pitchFamily="65" charset="-120"/>
              <a:ea typeface="標楷體" panose="03000509000000000000" pitchFamily="65" charset="-120"/>
            </a:endParaRPr>
          </a:p>
          <a:p>
            <a:pPr marL="971550" lvl="1" indent="-514350">
              <a:lnSpc>
                <a:spcPts val="3000"/>
              </a:lnSpc>
              <a:buFont typeface="標楷體" panose="03000509000000000000" pitchFamily="65" charset="-120"/>
              <a:buChar char="-"/>
            </a:pPr>
            <a:r>
              <a:rPr lang="en-US" altLang="zh-TW" b="1" dirty="0">
                <a:solidFill>
                  <a:schemeClr val="bg2">
                    <a:lumMod val="90000"/>
                  </a:schemeClr>
                </a:solidFill>
                <a:latin typeface="標楷體" panose="03000509000000000000" pitchFamily="65" charset="-120"/>
                <a:ea typeface="標楷體" panose="03000509000000000000" pitchFamily="65" charset="-120"/>
              </a:rPr>
              <a:t>Illustrate</a:t>
            </a:r>
          </a:p>
          <a:p>
            <a:pPr marL="971550" lvl="1" indent="-514350">
              <a:lnSpc>
                <a:spcPts val="3000"/>
              </a:lnSpc>
              <a:buFont typeface="標楷體" panose="03000509000000000000" pitchFamily="65" charset="-120"/>
              <a:buChar char="-"/>
            </a:pPr>
            <a:r>
              <a:rPr lang="en-US" altLang="zh-TW" b="1" dirty="0">
                <a:solidFill>
                  <a:schemeClr val="bg2">
                    <a:lumMod val="90000"/>
                  </a:schemeClr>
                </a:solidFill>
                <a:latin typeface="標楷體" panose="03000509000000000000" pitchFamily="65" charset="-120"/>
                <a:ea typeface="標楷體" panose="03000509000000000000" pitchFamily="65" charset="-120"/>
              </a:rPr>
              <a:t>Timer</a:t>
            </a:r>
          </a:p>
          <a:p>
            <a:pPr marL="1428750" lvl="2" indent="-514350">
              <a:lnSpc>
                <a:spcPts val="3000"/>
              </a:lnSpc>
              <a:buFont typeface="標楷體" panose="03000509000000000000" pitchFamily="65" charset="-120"/>
              <a:buChar char="-"/>
            </a:pPr>
            <a:r>
              <a:rPr lang="en-US" altLang="zh-TW" b="1" dirty="0">
                <a:solidFill>
                  <a:schemeClr val="bg2">
                    <a:lumMod val="90000"/>
                  </a:schemeClr>
                </a:solidFill>
                <a:latin typeface="標楷體" panose="03000509000000000000" pitchFamily="65" charset="-120"/>
                <a:ea typeface="標楷體" panose="03000509000000000000" pitchFamily="65" charset="-120"/>
              </a:rPr>
              <a:t>Time Of Set Up</a:t>
            </a:r>
          </a:p>
          <a:p>
            <a:pPr marL="1428750" lvl="2" indent="-514350">
              <a:lnSpc>
                <a:spcPts val="3000"/>
              </a:lnSpc>
              <a:buFont typeface="標楷體" panose="03000509000000000000" pitchFamily="65" charset="-120"/>
              <a:buChar char="-"/>
            </a:pPr>
            <a:r>
              <a:rPr lang="en-US" altLang="zh-TW" b="1" dirty="0">
                <a:solidFill>
                  <a:schemeClr val="bg2">
                    <a:lumMod val="90000"/>
                  </a:schemeClr>
                </a:solidFill>
                <a:latin typeface="標楷體" panose="03000509000000000000" pitchFamily="65" charset="-120"/>
                <a:ea typeface="標楷體" panose="03000509000000000000" pitchFamily="65" charset="-120"/>
              </a:rPr>
              <a:t>Time Of Change Element</a:t>
            </a:r>
          </a:p>
          <a:p>
            <a:pPr marL="971550" lvl="1" indent="-514350">
              <a:lnSpc>
                <a:spcPts val="3000"/>
              </a:lnSpc>
              <a:buFont typeface="標楷體" panose="03000509000000000000" pitchFamily="65" charset="-120"/>
              <a:buChar char="-"/>
            </a:pPr>
            <a:r>
              <a:rPr lang="en-US" altLang="zh-TW" b="1" dirty="0">
                <a:solidFill>
                  <a:schemeClr val="bg2">
                    <a:lumMod val="90000"/>
                  </a:schemeClr>
                </a:solidFill>
                <a:latin typeface="標楷體" panose="03000509000000000000" pitchFamily="65" charset="-120"/>
                <a:ea typeface="標楷體" panose="03000509000000000000" pitchFamily="65" charset="-120"/>
              </a:rPr>
              <a:t>Options</a:t>
            </a:r>
          </a:p>
          <a:p>
            <a:pPr marL="971550" lvl="1" indent="-514350">
              <a:lnSpc>
                <a:spcPts val="3000"/>
              </a:lnSpc>
              <a:buFont typeface="標楷體" panose="03000509000000000000" pitchFamily="65" charset="-120"/>
              <a:buChar char="-"/>
            </a:pPr>
            <a:r>
              <a:rPr lang="en-US" altLang="zh-TW" b="1" dirty="0">
                <a:solidFill>
                  <a:schemeClr val="bg2">
                    <a:lumMod val="90000"/>
                  </a:schemeClr>
                </a:solidFill>
                <a:latin typeface="標楷體" panose="03000509000000000000" pitchFamily="65" charset="-120"/>
                <a:ea typeface="標楷體" panose="03000509000000000000" pitchFamily="65" charset="-120"/>
              </a:rPr>
              <a:t>Compare Control</a:t>
            </a:r>
          </a:p>
          <a:p>
            <a:pPr marL="971550" lvl="1" indent="-514350">
              <a:lnSpc>
                <a:spcPts val="3000"/>
              </a:lnSpc>
              <a:buFont typeface="標楷體" panose="03000509000000000000" pitchFamily="65" charset="-120"/>
              <a:buChar char="-"/>
            </a:pPr>
            <a:r>
              <a:rPr lang="en-US" altLang="zh-TW" b="1" dirty="0">
                <a:solidFill>
                  <a:schemeClr val="bg2">
                    <a:lumMod val="25000"/>
                  </a:schemeClr>
                </a:solidFill>
                <a:latin typeface="標楷體" panose="03000509000000000000" pitchFamily="65" charset="-120"/>
                <a:ea typeface="標楷體" panose="03000509000000000000" pitchFamily="65" charset="-120"/>
              </a:rPr>
              <a:t>Compare Result</a:t>
            </a:r>
            <a:endParaRPr lang="zh-TW" altLang="en-US" b="1" dirty="0">
              <a:solidFill>
                <a:schemeClr val="bg2">
                  <a:lumMod val="25000"/>
                </a:schemeClr>
              </a:solidFill>
              <a:latin typeface="標楷體" panose="03000509000000000000" pitchFamily="65" charset="-120"/>
              <a:ea typeface="標楷體" panose="03000509000000000000" pitchFamily="65" charset="-120"/>
            </a:endParaRPr>
          </a:p>
        </p:txBody>
      </p:sp>
      <p:pic>
        <p:nvPicPr>
          <p:cNvPr id="20" name="圖片 19">
            <a:extLst>
              <a:ext uri="{FF2B5EF4-FFF2-40B4-BE49-F238E27FC236}">
                <a16:creationId xmlns:a16="http://schemas.microsoft.com/office/drawing/2014/main" id="{B3EBE99E-7324-4081-A24A-D45CA6E5A5E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83109" y="1355514"/>
            <a:ext cx="4746841" cy="5447293"/>
          </a:xfrm>
          <a:prstGeom prst="rect">
            <a:avLst/>
          </a:prstGeom>
          <a:ln w="12700">
            <a:solidFill>
              <a:schemeClr val="tx1"/>
            </a:solidFill>
          </a:ln>
        </p:spPr>
      </p:pic>
      <p:sp>
        <p:nvSpPr>
          <p:cNvPr id="12" name="矩形 11">
            <a:extLst>
              <a:ext uri="{FF2B5EF4-FFF2-40B4-BE49-F238E27FC236}">
                <a16:creationId xmlns:a16="http://schemas.microsoft.com/office/drawing/2014/main" id="{0AAD7827-6392-4A75-A8EA-05B854958B38}"/>
              </a:ext>
            </a:extLst>
          </p:cNvPr>
          <p:cNvSpPr/>
          <p:nvPr/>
        </p:nvSpPr>
        <p:spPr>
          <a:xfrm>
            <a:off x="6283109" y="5292339"/>
            <a:ext cx="4746840" cy="1510468"/>
          </a:xfrm>
          <a:prstGeom prst="rect">
            <a:avLst/>
          </a:prstGeom>
          <a:noFill/>
          <a:ln w="38100">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投影片編號版面配置區 4">
            <a:extLst>
              <a:ext uri="{FF2B5EF4-FFF2-40B4-BE49-F238E27FC236}">
                <a16:creationId xmlns:a16="http://schemas.microsoft.com/office/drawing/2014/main" id="{8FA8A1BF-74EC-49DD-80DD-9019943C3041}"/>
              </a:ext>
            </a:extLst>
          </p:cNvPr>
          <p:cNvSpPr>
            <a:spLocks noGrp="1"/>
          </p:cNvSpPr>
          <p:nvPr>
            <p:ph type="sldNum" sz="quarter" idx="12"/>
          </p:nvPr>
        </p:nvSpPr>
        <p:spPr/>
        <p:txBody>
          <a:bodyPr/>
          <a:lstStyle/>
          <a:p>
            <a:fld id="{997B4A21-C178-4EF4-9692-581FD3539F5E}" type="slidenum">
              <a:rPr lang="zh-CN" altLang="en-US" smtClean="0"/>
              <a:t>30</a:t>
            </a:fld>
            <a:endParaRPr lang="zh-CN" altLang="en-US"/>
          </a:p>
        </p:txBody>
      </p:sp>
    </p:spTree>
    <p:extLst>
      <p:ext uri="{BB962C8B-B14F-4D97-AF65-F5344CB8AC3E}">
        <p14:creationId xmlns:p14="http://schemas.microsoft.com/office/powerpoint/2010/main" val="4463162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任意多边形: 形状 6"/>
          <p:cNvSpPr/>
          <p:nvPr/>
        </p:nvSpPr>
        <p:spPr bwMode="auto">
          <a:xfrm>
            <a:off x="0" y="6296025"/>
            <a:ext cx="12192000" cy="561378"/>
          </a:xfrm>
          <a:custGeom>
            <a:avLst/>
            <a:gdLst>
              <a:gd name="connsiteX0" fmla="*/ 2457949 w 12192000"/>
              <a:gd name="connsiteY0" fmla="*/ 0 h 1012232"/>
              <a:gd name="connsiteX1" fmla="*/ 9057549 w 12192000"/>
              <a:gd name="connsiteY1" fmla="*/ 610553 h 1012232"/>
              <a:gd name="connsiteX2" fmla="*/ 12192000 w 12192000"/>
              <a:gd name="connsiteY2" fmla="*/ 305277 h 1012232"/>
              <a:gd name="connsiteX3" fmla="*/ 12192000 w 12192000"/>
              <a:gd name="connsiteY3" fmla="*/ 1012232 h 1012232"/>
              <a:gd name="connsiteX4" fmla="*/ 114300 w 12192000"/>
              <a:gd name="connsiteY4" fmla="*/ 1012232 h 1012232"/>
              <a:gd name="connsiteX5" fmla="*/ 0 w 12192000"/>
              <a:gd name="connsiteY5" fmla="*/ 1012232 h 1012232"/>
              <a:gd name="connsiteX6" fmla="*/ 0 w 12192000"/>
              <a:gd name="connsiteY6" fmla="*/ 160434 h 1012232"/>
              <a:gd name="connsiteX7" fmla="*/ 270087 w 12192000"/>
              <a:gd name="connsiteY7" fmla="*/ 129128 h 1012232"/>
              <a:gd name="connsiteX8" fmla="*/ 2457949 w 12192000"/>
              <a:gd name="connsiteY8" fmla="*/ 0 h 1012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1012232">
                <a:moveTo>
                  <a:pt x="2457949" y="0"/>
                </a:moveTo>
                <a:cubicBezTo>
                  <a:pt x="4506845" y="0"/>
                  <a:pt x="7360920" y="610553"/>
                  <a:pt x="9057549" y="610553"/>
                </a:cubicBezTo>
                <a:cubicBezTo>
                  <a:pt x="10754179" y="610553"/>
                  <a:pt x="12192000" y="305277"/>
                  <a:pt x="12192000" y="305277"/>
                </a:cubicBezTo>
                <a:cubicBezTo>
                  <a:pt x="12192000" y="1012232"/>
                  <a:pt x="12192000" y="1012232"/>
                  <a:pt x="12192000" y="1012232"/>
                </a:cubicBezTo>
                <a:cubicBezTo>
                  <a:pt x="5290457" y="1012232"/>
                  <a:pt x="1839686" y="1012232"/>
                  <a:pt x="114300" y="1012232"/>
                </a:cubicBezTo>
                <a:lnTo>
                  <a:pt x="0" y="1012232"/>
                </a:lnTo>
                <a:lnTo>
                  <a:pt x="0" y="160434"/>
                </a:lnTo>
                <a:lnTo>
                  <a:pt x="270087" y="129128"/>
                </a:lnTo>
                <a:cubicBezTo>
                  <a:pt x="925321" y="57390"/>
                  <a:pt x="1689613" y="0"/>
                  <a:pt x="2457949" y="0"/>
                </a:cubicBezTo>
                <a:close/>
              </a:path>
            </a:pathLst>
          </a:custGeom>
          <a:solidFill>
            <a:srgbClr val="52618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dirty="0">
              <a:solidFill>
                <a:schemeClr val="lt1"/>
              </a:solidFill>
              <a:latin typeface="Arial" panose="020B0604020202020204" pitchFamily="34" charset="0"/>
              <a:ea typeface="思源黑体 CN Normal" panose="020B0400000000000000" pitchFamily="34" charset="-122"/>
              <a:sym typeface="Arial" panose="020B0604020202020204" pitchFamily="34" charset="0"/>
            </a:endParaRPr>
          </a:p>
        </p:txBody>
      </p:sp>
      <p:sp>
        <p:nvSpPr>
          <p:cNvPr id="2" name="文字方塊 1">
            <a:extLst>
              <a:ext uri="{FF2B5EF4-FFF2-40B4-BE49-F238E27FC236}">
                <a16:creationId xmlns:a16="http://schemas.microsoft.com/office/drawing/2014/main" id="{1C32014D-4ED5-4C1A-A659-FFB1D14AF0CC}"/>
              </a:ext>
            </a:extLst>
          </p:cNvPr>
          <p:cNvSpPr txBox="1"/>
          <p:nvPr/>
        </p:nvSpPr>
        <p:spPr>
          <a:xfrm>
            <a:off x="516256" y="6451400"/>
            <a:ext cx="4274819" cy="307777"/>
          </a:xfrm>
          <a:prstGeom prst="rect">
            <a:avLst/>
          </a:prstGeom>
          <a:noFill/>
        </p:spPr>
        <p:txBody>
          <a:bodyPr wrap="square" rtlCol="0">
            <a:spAutoFit/>
          </a:bodyPr>
          <a:lstStyle/>
          <a:p>
            <a:r>
              <a:rPr lang="en-US" altLang="zh-TW" sz="1400" dirty="0">
                <a:solidFill>
                  <a:schemeClr val="bg1"/>
                </a:solidFill>
                <a:latin typeface="Times New Roman" panose="02020603050405020304" pitchFamily="18" charset="0"/>
                <a:cs typeface="Times New Roman" panose="02020603050405020304" pitchFamily="18" charset="0"/>
              </a:rPr>
              <a:t>Computer and Storage System Laboratory, CSS Lab</a:t>
            </a:r>
            <a:endParaRPr lang="zh-TW" altLang="en-US" sz="1400" dirty="0">
              <a:solidFill>
                <a:schemeClr val="bg1"/>
              </a:solidFill>
              <a:latin typeface="Times New Roman" panose="02020603050405020304" pitchFamily="18" charset="0"/>
              <a:cs typeface="Times New Roman" panose="02020603050405020304" pitchFamily="18" charset="0"/>
            </a:endParaRPr>
          </a:p>
        </p:txBody>
      </p:sp>
      <p:sp>
        <p:nvSpPr>
          <p:cNvPr id="4" name="矩形 3">
            <a:extLst>
              <a:ext uri="{FF2B5EF4-FFF2-40B4-BE49-F238E27FC236}">
                <a16:creationId xmlns:a16="http://schemas.microsoft.com/office/drawing/2014/main" id="{FDE7B554-4DA6-47A1-B4F9-3F68B50CF4C8}"/>
              </a:ext>
            </a:extLst>
          </p:cNvPr>
          <p:cNvSpPr/>
          <p:nvPr/>
        </p:nvSpPr>
        <p:spPr>
          <a:xfrm>
            <a:off x="5420042" y="329563"/>
            <a:ext cx="1351915" cy="769441"/>
          </a:xfrm>
          <a:prstGeom prst="rect">
            <a:avLst/>
          </a:prstGeom>
        </p:spPr>
        <p:txBody>
          <a:bodyPr wrap="square">
            <a:spAutoFit/>
          </a:bodyPr>
          <a:lstStyle/>
          <a:p>
            <a:r>
              <a:rPr lang="zh-TW" altLang="en-US" sz="4400" dirty="0">
                <a:solidFill>
                  <a:schemeClr val="tx1">
                    <a:lumMod val="75000"/>
                    <a:lumOff val="25000"/>
                  </a:schemeClr>
                </a:solidFill>
                <a:latin typeface="標楷體" panose="03000509000000000000" pitchFamily="65" charset="-120"/>
                <a:ea typeface="標楷體" panose="03000509000000000000" pitchFamily="65" charset="-120"/>
              </a:rPr>
              <a:t>目錄</a:t>
            </a:r>
          </a:p>
        </p:txBody>
      </p:sp>
      <p:sp>
        <p:nvSpPr>
          <p:cNvPr id="42" name="內容版面配置區 2">
            <a:extLst>
              <a:ext uri="{FF2B5EF4-FFF2-40B4-BE49-F238E27FC236}">
                <a16:creationId xmlns:a16="http://schemas.microsoft.com/office/drawing/2014/main" id="{731207E0-5BA3-42CD-B8E2-F2A3729E8D49}"/>
              </a:ext>
            </a:extLst>
          </p:cNvPr>
          <p:cNvSpPr txBox="1">
            <a:spLocks/>
          </p:cNvSpPr>
          <p:nvPr/>
        </p:nvSpPr>
        <p:spPr>
          <a:xfrm>
            <a:off x="1314450" y="1643062"/>
            <a:ext cx="9867900" cy="3571876"/>
          </a:xfrm>
          <a:prstGeom prst="rect">
            <a:avLst/>
          </a:prstGeom>
        </p:spPr>
        <p:txBody>
          <a:bodyPr vert="horz" lIns="91440" tIns="45720" rIns="91440" bIns="45720" rtlCol="0" anchor="ctr"/>
          <a:lstStyle>
            <a:defPPr>
              <a:defRPr lang="zh-C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514350" indent="-514350">
              <a:lnSpc>
                <a:spcPts val="5500"/>
              </a:lnSpc>
              <a:buFont typeface="Wingdings" panose="05000000000000000000" pitchFamily="2" charset="2"/>
              <a:buChar char="n"/>
            </a:pPr>
            <a:r>
              <a:rPr lang="zh-TW" altLang="en-US" sz="2800" dirty="0">
                <a:solidFill>
                  <a:schemeClr val="bg2">
                    <a:lumMod val="90000"/>
                  </a:schemeClr>
                </a:solidFill>
                <a:latin typeface="標楷體" panose="03000509000000000000" pitchFamily="65" charset="-120"/>
                <a:ea typeface="標楷體" panose="03000509000000000000" pitchFamily="65" charset="-120"/>
              </a:rPr>
              <a:t>背景知識</a:t>
            </a:r>
          </a:p>
          <a:p>
            <a:pPr marL="514350" indent="-514350">
              <a:lnSpc>
                <a:spcPts val="5500"/>
              </a:lnSpc>
              <a:buFont typeface="Wingdings" panose="05000000000000000000" pitchFamily="2" charset="2"/>
              <a:buChar char="n"/>
            </a:pPr>
            <a:r>
              <a:rPr lang="zh-TW" altLang="en-US" sz="2800" dirty="0">
                <a:solidFill>
                  <a:schemeClr val="bg2">
                    <a:lumMod val="90000"/>
                  </a:schemeClr>
                </a:solidFill>
                <a:latin typeface="標楷體" panose="03000509000000000000" pitchFamily="65" charset="-120"/>
                <a:ea typeface="標楷體" panose="03000509000000000000" pitchFamily="65" charset="-120"/>
              </a:rPr>
              <a:t>研究動機及目標</a:t>
            </a:r>
          </a:p>
          <a:p>
            <a:pPr marL="514350" indent="-514350">
              <a:lnSpc>
                <a:spcPts val="5500"/>
              </a:lnSpc>
              <a:buFont typeface="Wingdings" panose="05000000000000000000" pitchFamily="2" charset="2"/>
              <a:buChar char="n"/>
            </a:pPr>
            <a:r>
              <a:rPr lang="en-US" altLang="zh-TW" sz="2800" dirty="0">
                <a:solidFill>
                  <a:schemeClr val="bg2">
                    <a:lumMod val="90000"/>
                  </a:schemeClr>
                </a:solidFill>
                <a:latin typeface="標楷體" panose="03000509000000000000" pitchFamily="65" charset="-120"/>
                <a:ea typeface="標楷體" panose="03000509000000000000" pitchFamily="65" charset="-120"/>
              </a:rPr>
              <a:t>HTML</a:t>
            </a:r>
            <a:r>
              <a:rPr lang="zh-TW" altLang="en-US" sz="2800" dirty="0">
                <a:solidFill>
                  <a:schemeClr val="bg2">
                    <a:lumMod val="90000"/>
                  </a:schemeClr>
                </a:solidFill>
                <a:latin typeface="標楷體" panose="03000509000000000000" pitchFamily="65" charset="-120"/>
                <a:ea typeface="標楷體" panose="03000509000000000000" pitchFamily="65" charset="-120"/>
              </a:rPr>
              <a:t>比對之瀏覽器擴充元件設計與實作</a:t>
            </a:r>
          </a:p>
          <a:p>
            <a:pPr marL="514350" indent="-514350">
              <a:lnSpc>
                <a:spcPts val="5500"/>
              </a:lnSpc>
              <a:buFont typeface="Wingdings" panose="05000000000000000000" pitchFamily="2" charset="2"/>
              <a:buChar char="n"/>
            </a:pPr>
            <a:r>
              <a:rPr lang="zh-TW" altLang="en-US" sz="3600" b="1" dirty="0">
                <a:solidFill>
                  <a:schemeClr val="tx1">
                    <a:lumMod val="75000"/>
                    <a:lumOff val="25000"/>
                  </a:schemeClr>
                </a:solidFill>
                <a:latin typeface="標楷體" panose="03000509000000000000" pitchFamily="65" charset="-120"/>
                <a:ea typeface="標楷體" panose="03000509000000000000" pitchFamily="65" charset="-120"/>
              </a:rPr>
              <a:t>案例分析</a:t>
            </a:r>
            <a:endParaRPr lang="en-US" altLang="zh-TW" sz="3600" b="1" dirty="0">
              <a:solidFill>
                <a:schemeClr val="tx1">
                  <a:lumMod val="75000"/>
                  <a:lumOff val="25000"/>
                </a:schemeClr>
              </a:solidFill>
              <a:latin typeface="標楷體" panose="03000509000000000000" pitchFamily="65" charset="-120"/>
              <a:ea typeface="標楷體" panose="03000509000000000000" pitchFamily="65" charset="-120"/>
            </a:endParaRPr>
          </a:p>
          <a:p>
            <a:pPr marL="514350" indent="-514350">
              <a:lnSpc>
                <a:spcPts val="5500"/>
              </a:lnSpc>
              <a:buFont typeface="Wingdings" panose="05000000000000000000" pitchFamily="2" charset="2"/>
              <a:buChar char="n"/>
            </a:pPr>
            <a:r>
              <a:rPr lang="zh-TW" altLang="en-US" sz="2800" dirty="0">
                <a:solidFill>
                  <a:schemeClr val="bg2">
                    <a:lumMod val="90000"/>
                  </a:schemeClr>
                </a:solidFill>
                <a:latin typeface="標楷體" panose="03000509000000000000" pitchFamily="65" charset="-120"/>
                <a:ea typeface="標楷體" panose="03000509000000000000" pitchFamily="65" charset="-120"/>
              </a:rPr>
              <a:t>結論與未來研究方向</a:t>
            </a:r>
          </a:p>
        </p:txBody>
      </p:sp>
      <p:cxnSp>
        <p:nvCxnSpPr>
          <p:cNvPr id="9" name="直線接點 8">
            <a:extLst>
              <a:ext uri="{FF2B5EF4-FFF2-40B4-BE49-F238E27FC236}">
                <a16:creationId xmlns:a16="http://schemas.microsoft.com/office/drawing/2014/main" id="{2111A957-8EC2-4BEE-87EE-FAF6A9959CBD}"/>
              </a:ext>
            </a:extLst>
          </p:cNvPr>
          <p:cNvCxnSpPr/>
          <p:nvPr/>
        </p:nvCxnSpPr>
        <p:spPr>
          <a:xfrm>
            <a:off x="1047750" y="1252628"/>
            <a:ext cx="10134600" cy="0"/>
          </a:xfrm>
          <a:prstGeom prst="line">
            <a:avLst/>
          </a:prstGeom>
        </p:spPr>
        <p:style>
          <a:lnRef idx="3">
            <a:schemeClr val="dk1"/>
          </a:lnRef>
          <a:fillRef idx="0">
            <a:schemeClr val="dk1"/>
          </a:fillRef>
          <a:effectRef idx="2">
            <a:schemeClr val="dk1"/>
          </a:effectRef>
          <a:fontRef idx="minor">
            <a:schemeClr val="tx1"/>
          </a:fontRef>
        </p:style>
      </p:cxnSp>
      <p:sp>
        <p:nvSpPr>
          <p:cNvPr id="10" name="橢圓 9">
            <a:extLst>
              <a:ext uri="{FF2B5EF4-FFF2-40B4-BE49-F238E27FC236}">
                <a16:creationId xmlns:a16="http://schemas.microsoft.com/office/drawing/2014/main" id="{B59996AF-EDC3-4387-9407-F210A73B9374}"/>
              </a:ext>
            </a:extLst>
          </p:cNvPr>
          <p:cNvSpPr/>
          <p:nvPr/>
        </p:nvSpPr>
        <p:spPr>
          <a:xfrm>
            <a:off x="895350" y="1137368"/>
            <a:ext cx="266700" cy="27245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cxnSp>
        <p:nvCxnSpPr>
          <p:cNvPr id="11" name="直線接點 10">
            <a:extLst>
              <a:ext uri="{FF2B5EF4-FFF2-40B4-BE49-F238E27FC236}">
                <a16:creationId xmlns:a16="http://schemas.microsoft.com/office/drawing/2014/main" id="{83AECCCF-4AB0-45B7-82DB-51A3BED51DF0}"/>
              </a:ext>
            </a:extLst>
          </p:cNvPr>
          <p:cNvCxnSpPr/>
          <p:nvPr/>
        </p:nvCxnSpPr>
        <p:spPr>
          <a:xfrm>
            <a:off x="1049154" y="1300168"/>
            <a:ext cx="10134600" cy="0"/>
          </a:xfrm>
          <a:prstGeom prst="line">
            <a:avLst/>
          </a:prstGeom>
        </p:spPr>
        <p:style>
          <a:lnRef idx="3">
            <a:schemeClr val="dk1"/>
          </a:lnRef>
          <a:fillRef idx="0">
            <a:schemeClr val="dk1"/>
          </a:fillRef>
          <a:effectRef idx="2">
            <a:schemeClr val="dk1"/>
          </a:effectRef>
          <a:fontRef idx="minor">
            <a:schemeClr val="tx1"/>
          </a:fontRef>
        </p:style>
      </p:cxnSp>
      <p:sp>
        <p:nvSpPr>
          <p:cNvPr id="6" name="投影片編號版面配置區 5">
            <a:extLst>
              <a:ext uri="{FF2B5EF4-FFF2-40B4-BE49-F238E27FC236}">
                <a16:creationId xmlns:a16="http://schemas.microsoft.com/office/drawing/2014/main" id="{97F38092-3B3C-4977-B37E-EF4169B39E67}"/>
              </a:ext>
            </a:extLst>
          </p:cNvPr>
          <p:cNvSpPr>
            <a:spLocks noGrp="1"/>
          </p:cNvSpPr>
          <p:nvPr>
            <p:ph type="sldNum" sz="quarter" idx="12"/>
          </p:nvPr>
        </p:nvSpPr>
        <p:spPr/>
        <p:txBody>
          <a:bodyPr/>
          <a:lstStyle/>
          <a:p>
            <a:fld id="{997B4A21-C178-4EF4-9692-581FD3539F5E}" type="slidenum">
              <a:rPr lang="zh-CN" altLang="en-US" smtClean="0"/>
              <a:t>31</a:t>
            </a:fld>
            <a:endParaRPr lang="zh-CN" altLang="en-US"/>
          </a:p>
        </p:txBody>
      </p:sp>
    </p:spTree>
    <p:extLst>
      <p:ext uri="{BB962C8B-B14F-4D97-AF65-F5344CB8AC3E}">
        <p14:creationId xmlns:p14="http://schemas.microsoft.com/office/powerpoint/2010/main" val="37677491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任意多边形: 形状 6"/>
          <p:cNvSpPr/>
          <p:nvPr/>
        </p:nvSpPr>
        <p:spPr bwMode="auto">
          <a:xfrm>
            <a:off x="0" y="6296025"/>
            <a:ext cx="12192000" cy="561378"/>
          </a:xfrm>
          <a:custGeom>
            <a:avLst/>
            <a:gdLst>
              <a:gd name="connsiteX0" fmla="*/ 2457949 w 12192000"/>
              <a:gd name="connsiteY0" fmla="*/ 0 h 1012232"/>
              <a:gd name="connsiteX1" fmla="*/ 9057549 w 12192000"/>
              <a:gd name="connsiteY1" fmla="*/ 610553 h 1012232"/>
              <a:gd name="connsiteX2" fmla="*/ 12192000 w 12192000"/>
              <a:gd name="connsiteY2" fmla="*/ 305277 h 1012232"/>
              <a:gd name="connsiteX3" fmla="*/ 12192000 w 12192000"/>
              <a:gd name="connsiteY3" fmla="*/ 1012232 h 1012232"/>
              <a:gd name="connsiteX4" fmla="*/ 114300 w 12192000"/>
              <a:gd name="connsiteY4" fmla="*/ 1012232 h 1012232"/>
              <a:gd name="connsiteX5" fmla="*/ 0 w 12192000"/>
              <a:gd name="connsiteY5" fmla="*/ 1012232 h 1012232"/>
              <a:gd name="connsiteX6" fmla="*/ 0 w 12192000"/>
              <a:gd name="connsiteY6" fmla="*/ 160434 h 1012232"/>
              <a:gd name="connsiteX7" fmla="*/ 270087 w 12192000"/>
              <a:gd name="connsiteY7" fmla="*/ 129128 h 1012232"/>
              <a:gd name="connsiteX8" fmla="*/ 2457949 w 12192000"/>
              <a:gd name="connsiteY8" fmla="*/ 0 h 1012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1012232">
                <a:moveTo>
                  <a:pt x="2457949" y="0"/>
                </a:moveTo>
                <a:cubicBezTo>
                  <a:pt x="4506845" y="0"/>
                  <a:pt x="7360920" y="610553"/>
                  <a:pt x="9057549" y="610553"/>
                </a:cubicBezTo>
                <a:cubicBezTo>
                  <a:pt x="10754179" y="610553"/>
                  <a:pt x="12192000" y="305277"/>
                  <a:pt x="12192000" y="305277"/>
                </a:cubicBezTo>
                <a:cubicBezTo>
                  <a:pt x="12192000" y="1012232"/>
                  <a:pt x="12192000" y="1012232"/>
                  <a:pt x="12192000" y="1012232"/>
                </a:cubicBezTo>
                <a:cubicBezTo>
                  <a:pt x="5290457" y="1012232"/>
                  <a:pt x="1839686" y="1012232"/>
                  <a:pt x="114300" y="1012232"/>
                </a:cubicBezTo>
                <a:lnTo>
                  <a:pt x="0" y="1012232"/>
                </a:lnTo>
                <a:lnTo>
                  <a:pt x="0" y="160434"/>
                </a:lnTo>
                <a:lnTo>
                  <a:pt x="270087" y="129128"/>
                </a:lnTo>
                <a:cubicBezTo>
                  <a:pt x="925321" y="57390"/>
                  <a:pt x="1689613" y="0"/>
                  <a:pt x="2457949" y="0"/>
                </a:cubicBezTo>
                <a:close/>
              </a:path>
            </a:pathLst>
          </a:custGeom>
          <a:solidFill>
            <a:srgbClr val="52618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dirty="0">
              <a:solidFill>
                <a:schemeClr val="lt1"/>
              </a:solidFill>
              <a:latin typeface="Arial" panose="020B0604020202020204" pitchFamily="34" charset="0"/>
              <a:ea typeface="思源黑体 CN Normal" panose="020B0400000000000000" pitchFamily="34" charset="-122"/>
              <a:sym typeface="Arial" panose="020B0604020202020204" pitchFamily="34" charset="0"/>
            </a:endParaRPr>
          </a:p>
        </p:txBody>
      </p:sp>
      <p:sp>
        <p:nvSpPr>
          <p:cNvPr id="2" name="文字方塊 1">
            <a:extLst>
              <a:ext uri="{FF2B5EF4-FFF2-40B4-BE49-F238E27FC236}">
                <a16:creationId xmlns:a16="http://schemas.microsoft.com/office/drawing/2014/main" id="{1C32014D-4ED5-4C1A-A659-FFB1D14AF0CC}"/>
              </a:ext>
            </a:extLst>
          </p:cNvPr>
          <p:cNvSpPr txBox="1"/>
          <p:nvPr/>
        </p:nvSpPr>
        <p:spPr>
          <a:xfrm>
            <a:off x="516256" y="6451400"/>
            <a:ext cx="4274819" cy="307777"/>
          </a:xfrm>
          <a:prstGeom prst="rect">
            <a:avLst/>
          </a:prstGeom>
          <a:noFill/>
        </p:spPr>
        <p:txBody>
          <a:bodyPr wrap="square" rtlCol="0">
            <a:spAutoFit/>
          </a:bodyPr>
          <a:lstStyle/>
          <a:p>
            <a:r>
              <a:rPr lang="en-US" altLang="zh-TW" sz="1400" dirty="0">
                <a:solidFill>
                  <a:schemeClr val="bg1"/>
                </a:solidFill>
                <a:latin typeface="Times New Roman" panose="02020603050405020304" pitchFamily="18" charset="0"/>
                <a:cs typeface="Times New Roman" panose="02020603050405020304" pitchFamily="18" charset="0"/>
              </a:rPr>
              <a:t>Computer and Storage System Laboratory, CSS Lab</a:t>
            </a:r>
            <a:endParaRPr lang="zh-TW" altLang="en-US" sz="1400" dirty="0">
              <a:solidFill>
                <a:schemeClr val="bg1"/>
              </a:solidFill>
              <a:latin typeface="Times New Roman" panose="02020603050405020304" pitchFamily="18" charset="0"/>
              <a:cs typeface="Times New Roman" panose="02020603050405020304" pitchFamily="18" charset="0"/>
            </a:endParaRPr>
          </a:p>
        </p:txBody>
      </p:sp>
      <p:sp>
        <p:nvSpPr>
          <p:cNvPr id="10" name="文字方塊 9">
            <a:extLst>
              <a:ext uri="{FF2B5EF4-FFF2-40B4-BE49-F238E27FC236}">
                <a16:creationId xmlns:a16="http://schemas.microsoft.com/office/drawing/2014/main" id="{DFA25AA4-E445-4FDA-A07A-059B57155041}"/>
              </a:ext>
            </a:extLst>
          </p:cNvPr>
          <p:cNvSpPr txBox="1"/>
          <p:nvPr/>
        </p:nvSpPr>
        <p:spPr>
          <a:xfrm>
            <a:off x="10370262" y="992095"/>
            <a:ext cx="812088" cy="276999"/>
          </a:xfrm>
          <a:prstGeom prst="rect">
            <a:avLst/>
          </a:prstGeom>
          <a:noFill/>
        </p:spPr>
        <p:txBody>
          <a:bodyPr wrap="square" rtlCol="0">
            <a:spAutoFit/>
          </a:bodyPr>
          <a:lstStyle/>
          <a:p>
            <a:r>
              <a:rPr lang="zh-TW" altLang="en-US" sz="1200" b="1" dirty="0">
                <a:latin typeface="標楷體" panose="03000509000000000000" pitchFamily="65" charset="-120"/>
                <a:ea typeface="標楷體" panose="03000509000000000000" pitchFamily="65" charset="-120"/>
              </a:rPr>
              <a:t>案例分析</a:t>
            </a:r>
          </a:p>
        </p:txBody>
      </p:sp>
      <p:cxnSp>
        <p:nvCxnSpPr>
          <p:cNvPr id="11" name="直線接點 10">
            <a:extLst>
              <a:ext uri="{FF2B5EF4-FFF2-40B4-BE49-F238E27FC236}">
                <a16:creationId xmlns:a16="http://schemas.microsoft.com/office/drawing/2014/main" id="{29BE97D7-AF3F-4CB6-98E1-7D0C9C613097}"/>
              </a:ext>
            </a:extLst>
          </p:cNvPr>
          <p:cNvCxnSpPr/>
          <p:nvPr/>
        </p:nvCxnSpPr>
        <p:spPr>
          <a:xfrm>
            <a:off x="1047750" y="1245855"/>
            <a:ext cx="10134600" cy="0"/>
          </a:xfrm>
          <a:prstGeom prst="line">
            <a:avLst/>
          </a:prstGeom>
        </p:spPr>
        <p:style>
          <a:lnRef idx="3">
            <a:schemeClr val="dk1"/>
          </a:lnRef>
          <a:fillRef idx="0">
            <a:schemeClr val="dk1"/>
          </a:fillRef>
          <a:effectRef idx="2">
            <a:schemeClr val="dk1"/>
          </a:effectRef>
          <a:fontRef idx="minor">
            <a:schemeClr val="tx1"/>
          </a:fontRef>
        </p:style>
      </p:cxnSp>
      <p:sp>
        <p:nvSpPr>
          <p:cNvPr id="13" name="橢圓 12">
            <a:extLst>
              <a:ext uri="{FF2B5EF4-FFF2-40B4-BE49-F238E27FC236}">
                <a16:creationId xmlns:a16="http://schemas.microsoft.com/office/drawing/2014/main" id="{92D3DBF0-C811-49BA-A3D9-2E1832EAF1F2}"/>
              </a:ext>
            </a:extLst>
          </p:cNvPr>
          <p:cNvSpPr/>
          <p:nvPr/>
        </p:nvSpPr>
        <p:spPr>
          <a:xfrm>
            <a:off x="895350" y="1130595"/>
            <a:ext cx="266700" cy="27245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cxnSp>
        <p:nvCxnSpPr>
          <p:cNvPr id="14" name="直線接點 13">
            <a:extLst>
              <a:ext uri="{FF2B5EF4-FFF2-40B4-BE49-F238E27FC236}">
                <a16:creationId xmlns:a16="http://schemas.microsoft.com/office/drawing/2014/main" id="{CA7763AC-9681-4544-BE27-F6BA31849481}"/>
              </a:ext>
            </a:extLst>
          </p:cNvPr>
          <p:cNvCxnSpPr/>
          <p:nvPr/>
        </p:nvCxnSpPr>
        <p:spPr>
          <a:xfrm>
            <a:off x="1049154" y="1293395"/>
            <a:ext cx="10134600" cy="0"/>
          </a:xfrm>
          <a:prstGeom prst="line">
            <a:avLst/>
          </a:prstGeom>
        </p:spPr>
        <p:style>
          <a:lnRef idx="3">
            <a:schemeClr val="dk1"/>
          </a:lnRef>
          <a:fillRef idx="0">
            <a:schemeClr val="dk1"/>
          </a:fillRef>
          <a:effectRef idx="2">
            <a:schemeClr val="dk1"/>
          </a:effectRef>
          <a:fontRef idx="minor">
            <a:schemeClr val="tx1"/>
          </a:fontRef>
        </p:style>
      </p:cxnSp>
      <p:sp>
        <p:nvSpPr>
          <p:cNvPr id="16" name="矩形 15">
            <a:extLst>
              <a:ext uri="{FF2B5EF4-FFF2-40B4-BE49-F238E27FC236}">
                <a16:creationId xmlns:a16="http://schemas.microsoft.com/office/drawing/2014/main" id="{E82F4884-C383-4AE1-8098-DDB49CA892B1}"/>
              </a:ext>
            </a:extLst>
          </p:cNvPr>
          <p:cNvSpPr/>
          <p:nvPr/>
        </p:nvSpPr>
        <p:spPr>
          <a:xfrm>
            <a:off x="4322405" y="328392"/>
            <a:ext cx="3547189" cy="769441"/>
          </a:xfrm>
          <a:prstGeom prst="rect">
            <a:avLst/>
          </a:prstGeom>
        </p:spPr>
        <p:txBody>
          <a:bodyPr wrap="square">
            <a:spAutoFit/>
          </a:bodyPr>
          <a:lstStyle/>
          <a:p>
            <a:r>
              <a:rPr lang="zh-TW" altLang="en-US" sz="4400" dirty="0">
                <a:solidFill>
                  <a:schemeClr val="tx1">
                    <a:lumMod val="75000"/>
                    <a:lumOff val="25000"/>
                  </a:schemeClr>
                </a:solidFill>
                <a:latin typeface="標楷體" panose="03000509000000000000" pitchFamily="65" charset="-120"/>
                <a:ea typeface="標楷體" panose="03000509000000000000" pitchFamily="65" charset="-120"/>
              </a:rPr>
              <a:t>案例實驗設計</a:t>
            </a:r>
          </a:p>
        </p:txBody>
      </p:sp>
      <p:sp>
        <p:nvSpPr>
          <p:cNvPr id="18" name="內容版面配置區 2">
            <a:extLst>
              <a:ext uri="{FF2B5EF4-FFF2-40B4-BE49-F238E27FC236}">
                <a16:creationId xmlns:a16="http://schemas.microsoft.com/office/drawing/2014/main" id="{67983A77-A4FB-439F-BED5-65E0939EB596}"/>
              </a:ext>
            </a:extLst>
          </p:cNvPr>
          <p:cNvSpPr txBox="1">
            <a:spLocks/>
          </p:cNvSpPr>
          <p:nvPr/>
        </p:nvSpPr>
        <p:spPr>
          <a:xfrm>
            <a:off x="1628842" y="1713090"/>
            <a:ext cx="3582599" cy="3772115"/>
          </a:xfrm>
          <a:prstGeom prst="rect">
            <a:avLst/>
          </a:prstGeom>
        </p:spPr>
        <p:txBody>
          <a:bodyPr vert="horz" lIns="91440" tIns="45720" rIns="91440" bIns="45720" rtlCol="0" anchor="ctr"/>
          <a:lstStyle>
            <a:defPPr>
              <a:defRPr lang="zh-C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514350" indent="-514350">
              <a:lnSpc>
                <a:spcPts val="5500"/>
              </a:lnSpc>
              <a:buFont typeface="標楷體" panose="03000509000000000000" pitchFamily="65" charset="-120"/>
              <a:buChar char="-"/>
            </a:pPr>
            <a:r>
              <a:rPr lang="zh-TW" altLang="en-US" sz="2800" dirty="0">
                <a:solidFill>
                  <a:schemeClr val="tx1">
                    <a:lumMod val="75000"/>
                    <a:lumOff val="25000"/>
                  </a:schemeClr>
                </a:solidFill>
                <a:latin typeface="標楷體" panose="03000509000000000000" pitchFamily="65" charset="-120"/>
                <a:ea typeface="標楷體" panose="03000509000000000000" pitchFamily="65" charset="-120"/>
              </a:rPr>
              <a:t>實驗網頁</a:t>
            </a:r>
            <a:endParaRPr lang="en-US" altLang="zh-TW" sz="2800" dirty="0">
              <a:solidFill>
                <a:schemeClr val="tx1">
                  <a:lumMod val="75000"/>
                  <a:lumOff val="25000"/>
                </a:schemeClr>
              </a:solidFill>
              <a:latin typeface="標楷體" panose="03000509000000000000" pitchFamily="65" charset="-120"/>
              <a:ea typeface="標楷體" panose="03000509000000000000" pitchFamily="65" charset="-120"/>
            </a:endParaRPr>
          </a:p>
          <a:p>
            <a:pPr marL="514350" indent="-514350">
              <a:lnSpc>
                <a:spcPts val="5500"/>
              </a:lnSpc>
              <a:buFont typeface="標楷體" panose="03000509000000000000" pitchFamily="65" charset="-120"/>
              <a:buChar char="-"/>
            </a:pPr>
            <a:r>
              <a:rPr lang="zh-TW" altLang="en-US" sz="2800" dirty="0">
                <a:solidFill>
                  <a:schemeClr val="tx1">
                    <a:lumMod val="75000"/>
                    <a:lumOff val="25000"/>
                  </a:schemeClr>
                </a:solidFill>
                <a:latin typeface="標楷體" panose="03000509000000000000" pitchFamily="65" charset="-120"/>
                <a:ea typeface="標楷體" panose="03000509000000000000" pitchFamily="65" charset="-120"/>
              </a:rPr>
              <a:t>實驗人員</a:t>
            </a:r>
            <a:endParaRPr lang="en-US" altLang="zh-TW" sz="2800" dirty="0">
              <a:solidFill>
                <a:schemeClr val="tx1">
                  <a:lumMod val="75000"/>
                  <a:lumOff val="25000"/>
                </a:schemeClr>
              </a:solidFill>
              <a:latin typeface="標楷體" panose="03000509000000000000" pitchFamily="65" charset="-120"/>
              <a:ea typeface="標楷體" panose="03000509000000000000" pitchFamily="65" charset="-120"/>
            </a:endParaRPr>
          </a:p>
          <a:p>
            <a:pPr marL="514350" indent="-514350">
              <a:lnSpc>
                <a:spcPts val="5500"/>
              </a:lnSpc>
              <a:buFont typeface="標楷體" panose="03000509000000000000" pitchFamily="65" charset="-120"/>
              <a:buChar char="-"/>
            </a:pPr>
            <a:r>
              <a:rPr lang="zh-TW" altLang="en-US" sz="2800" dirty="0">
                <a:solidFill>
                  <a:schemeClr val="tx1">
                    <a:lumMod val="75000"/>
                    <a:lumOff val="25000"/>
                  </a:schemeClr>
                </a:solidFill>
                <a:latin typeface="標楷體" panose="03000509000000000000" pitchFamily="65" charset="-120"/>
                <a:ea typeface="標楷體" panose="03000509000000000000" pitchFamily="65" charset="-120"/>
              </a:rPr>
              <a:t>實驗實例數量</a:t>
            </a:r>
            <a:endParaRPr lang="en-US" altLang="zh-TW" sz="2800" dirty="0">
              <a:solidFill>
                <a:schemeClr val="tx1">
                  <a:lumMod val="75000"/>
                  <a:lumOff val="25000"/>
                </a:schemeClr>
              </a:solidFill>
              <a:latin typeface="標楷體" panose="03000509000000000000" pitchFamily="65" charset="-120"/>
              <a:ea typeface="標楷體" panose="03000509000000000000" pitchFamily="65" charset="-120"/>
            </a:endParaRPr>
          </a:p>
          <a:p>
            <a:pPr marL="514350" indent="-514350">
              <a:lnSpc>
                <a:spcPts val="5500"/>
              </a:lnSpc>
              <a:buFont typeface="標楷體" panose="03000509000000000000" pitchFamily="65" charset="-120"/>
              <a:buChar char="-"/>
            </a:pPr>
            <a:r>
              <a:rPr lang="zh-TW" altLang="en-US" sz="2800" dirty="0">
                <a:solidFill>
                  <a:schemeClr val="tx1">
                    <a:lumMod val="75000"/>
                    <a:lumOff val="25000"/>
                  </a:schemeClr>
                </a:solidFill>
                <a:latin typeface="標楷體" panose="03000509000000000000" pitchFamily="65" charset="-120"/>
                <a:ea typeface="標楷體" panose="03000509000000000000" pitchFamily="65" charset="-120"/>
              </a:rPr>
              <a:t>實驗設備</a:t>
            </a:r>
            <a:endParaRPr lang="en-US" altLang="zh-TW" sz="2800" dirty="0">
              <a:solidFill>
                <a:schemeClr val="tx1">
                  <a:lumMod val="75000"/>
                  <a:lumOff val="25000"/>
                </a:schemeClr>
              </a:solidFill>
              <a:latin typeface="標楷體" panose="03000509000000000000" pitchFamily="65" charset="-120"/>
              <a:ea typeface="標楷體" panose="03000509000000000000" pitchFamily="65" charset="-120"/>
            </a:endParaRPr>
          </a:p>
          <a:p>
            <a:pPr marL="514350" indent="-514350">
              <a:lnSpc>
                <a:spcPts val="5500"/>
              </a:lnSpc>
              <a:buFont typeface="標楷體" panose="03000509000000000000" pitchFamily="65" charset="-120"/>
              <a:buChar char="-"/>
            </a:pPr>
            <a:r>
              <a:rPr lang="zh-TW" altLang="en-US" sz="2800" dirty="0">
                <a:solidFill>
                  <a:schemeClr val="tx1">
                    <a:lumMod val="75000"/>
                    <a:lumOff val="25000"/>
                  </a:schemeClr>
                </a:solidFill>
                <a:latin typeface="標楷體" panose="03000509000000000000" pitchFamily="65" charset="-120"/>
                <a:ea typeface="標楷體" panose="03000509000000000000" pitchFamily="65" charset="-120"/>
              </a:rPr>
              <a:t>實驗流程</a:t>
            </a:r>
            <a:endParaRPr lang="en-US" altLang="zh-TW" sz="2800" dirty="0">
              <a:solidFill>
                <a:schemeClr val="tx1">
                  <a:lumMod val="75000"/>
                  <a:lumOff val="25000"/>
                </a:schemeClr>
              </a:solidFill>
              <a:latin typeface="標楷體" panose="03000509000000000000" pitchFamily="65" charset="-120"/>
              <a:ea typeface="標楷體" panose="03000509000000000000" pitchFamily="65" charset="-120"/>
            </a:endParaRPr>
          </a:p>
        </p:txBody>
      </p:sp>
      <p:pic>
        <p:nvPicPr>
          <p:cNvPr id="5" name="圖片 4">
            <a:extLst>
              <a:ext uri="{FF2B5EF4-FFF2-40B4-BE49-F238E27FC236}">
                <a16:creationId xmlns:a16="http://schemas.microsoft.com/office/drawing/2014/main" id="{8DD92B4B-66D8-4434-A1D0-134ACFE076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10204" y="1482939"/>
            <a:ext cx="6208691" cy="5093775"/>
          </a:xfrm>
          <a:prstGeom prst="rect">
            <a:avLst/>
          </a:prstGeom>
          <a:ln w="9525">
            <a:solidFill>
              <a:schemeClr val="tx1"/>
            </a:solidFill>
          </a:ln>
        </p:spPr>
      </p:pic>
      <p:sp>
        <p:nvSpPr>
          <p:cNvPr id="6" name="投影片編號版面配置區 5">
            <a:extLst>
              <a:ext uri="{FF2B5EF4-FFF2-40B4-BE49-F238E27FC236}">
                <a16:creationId xmlns:a16="http://schemas.microsoft.com/office/drawing/2014/main" id="{1D35CA90-8584-428B-993E-1A5F9B6F27F2}"/>
              </a:ext>
            </a:extLst>
          </p:cNvPr>
          <p:cNvSpPr>
            <a:spLocks noGrp="1"/>
          </p:cNvSpPr>
          <p:nvPr>
            <p:ph type="sldNum" sz="quarter" idx="12"/>
          </p:nvPr>
        </p:nvSpPr>
        <p:spPr/>
        <p:txBody>
          <a:bodyPr/>
          <a:lstStyle/>
          <a:p>
            <a:fld id="{997B4A21-C178-4EF4-9692-581FD3539F5E}" type="slidenum">
              <a:rPr lang="zh-CN" altLang="en-US" smtClean="0"/>
              <a:t>32</a:t>
            </a:fld>
            <a:endParaRPr lang="zh-CN" altLang="en-US"/>
          </a:p>
        </p:txBody>
      </p:sp>
    </p:spTree>
    <p:extLst>
      <p:ext uri="{BB962C8B-B14F-4D97-AF65-F5344CB8AC3E}">
        <p14:creationId xmlns:p14="http://schemas.microsoft.com/office/powerpoint/2010/main" val="19771732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任意多边形: 形状 6"/>
          <p:cNvSpPr/>
          <p:nvPr/>
        </p:nvSpPr>
        <p:spPr bwMode="auto">
          <a:xfrm>
            <a:off x="0" y="6296025"/>
            <a:ext cx="12192000" cy="561378"/>
          </a:xfrm>
          <a:custGeom>
            <a:avLst/>
            <a:gdLst>
              <a:gd name="connsiteX0" fmla="*/ 2457949 w 12192000"/>
              <a:gd name="connsiteY0" fmla="*/ 0 h 1012232"/>
              <a:gd name="connsiteX1" fmla="*/ 9057549 w 12192000"/>
              <a:gd name="connsiteY1" fmla="*/ 610553 h 1012232"/>
              <a:gd name="connsiteX2" fmla="*/ 12192000 w 12192000"/>
              <a:gd name="connsiteY2" fmla="*/ 305277 h 1012232"/>
              <a:gd name="connsiteX3" fmla="*/ 12192000 w 12192000"/>
              <a:gd name="connsiteY3" fmla="*/ 1012232 h 1012232"/>
              <a:gd name="connsiteX4" fmla="*/ 114300 w 12192000"/>
              <a:gd name="connsiteY4" fmla="*/ 1012232 h 1012232"/>
              <a:gd name="connsiteX5" fmla="*/ 0 w 12192000"/>
              <a:gd name="connsiteY5" fmla="*/ 1012232 h 1012232"/>
              <a:gd name="connsiteX6" fmla="*/ 0 w 12192000"/>
              <a:gd name="connsiteY6" fmla="*/ 160434 h 1012232"/>
              <a:gd name="connsiteX7" fmla="*/ 270087 w 12192000"/>
              <a:gd name="connsiteY7" fmla="*/ 129128 h 1012232"/>
              <a:gd name="connsiteX8" fmla="*/ 2457949 w 12192000"/>
              <a:gd name="connsiteY8" fmla="*/ 0 h 1012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1012232">
                <a:moveTo>
                  <a:pt x="2457949" y="0"/>
                </a:moveTo>
                <a:cubicBezTo>
                  <a:pt x="4506845" y="0"/>
                  <a:pt x="7360920" y="610553"/>
                  <a:pt x="9057549" y="610553"/>
                </a:cubicBezTo>
                <a:cubicBezTo>
                  <a:pt x="10754179" y="610553"/>
                  <a:pt x="12192000" y="305277"/>
                  <a:pt x="12192000" y="305277"/>
                </a:cubicBezTo>
                <a:cubicBezTo>
                  <a:pt x="12192000" y="1012232"/>
                  <a:pt x="12192000" y="1012232"/>
                  <a:pt x="12192000" y="1012232"/>
                </a:cubicBezTo>
                <a:cubicBezTo>
                  <a:pt x="5290457" y="1012232"/>
                  <a:pt x="1839686" y="1012232"/>
                  <a:pt x="114300" y="1012232"/>
                </a:cubicBezTo>
                <a:lnTo>
                  <a:pt x="0" y="1012232"/>
                </a:lnTo>
                <a:lnTo>
                  <a:pt x="0" y="160434"/>
                </a:lnTo>
                <a:lnTo>
                  <a:pt x="270087" y="129128"/>
                </a:lnTo>
                <a:cubicBezTo>
                  <a:pt x="925321" y="57390"/>
                  <a:pt x="1689613" y="0"/>
                  <a:pt x="2457949" y="0"/>
                </a:cubicBezTo>
                <a:close/>
              </a:path>
            </a:pathLst>
          </a:custGeom>
          <a:solidFill>
            <a:srgbClr val="52618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dirty="0">
              <a:solidFill>
                <a:schemeClr val="lt1"/>
              </a:solidFill>
              <a:latin typeface="Arial" panose="020B0604020202020204" pitchFamily="34" charset="0"/>
              <a:ea typeface="思源黑体 CN Normal" panose="020B0400000000000000" pitchFamily="34" charset="-122"/>
              <a:sym typeface="Arial" panose="020B0604020202020204" pitchFamily="34" charset="0"/>
            </a:endParaRPr>
          </a:p>
        </p:txBody>
      </p:sp>
      <p:sp>
        <p:nvSpPr>
          <p:cNvPr id="2" name="文字方塊 1">
            <a:extLst>
              <a:ext uri="{FF2B5EF4-FFF2-40B4-BE49-F238E27FC236}">
                <a16:creationId xmlns:a16="http://schemas.microsoft.com/office/drawing/2014/main" id="{1C32014D-4ED5-4C1A-A659-FFB1D14AF0CC}"/>
              </a:ext>
            </a:extLst>
          </p:cNvPr>
          <p:cNvSpPr txBox="1"/>
          <p:nvPr/>
        </p:nvSpPr>
        <p:spPr>
          <a:xfrm>
            <a:off x="516256" y="6451400"/>
            <a:ext cx="4274819" cy="307777"/>
          </a:xfrm>
          <a:prstGeom prst="rect">
            <a:avLst/>
          </a:prstGeom>
          <a:noFill/>
        </p:spPr>
        <p:txBody>
          <a:bodyPr wrap="square" rtlCol="0">
            <a:spAutoFit/>
          </a:bodyPr>
          <a:lstStyle/>
          <a:p>
            <a:r>
              <a:rPr lang="en-US" altLang="zh-TW" sz="1400" dirty="0">
                <a:solidFill>
                  <a:schemeClr val="bg1"/>
                </a:solidFill>
                <a:latin typeface="Times New Roman" panose="02020603050405020304" pitchFamily="18" charset="0"/>
                <a:cs typeface="Times New Roman" panose="02020603050405020304" pitchFamily="18" charset="0"/>
              </a:rPr>
              <a:t>Computer and Storage System Laboratory, CSS Lab</a:t>
            </a:r>
            <a:endParaRPr lang="zh-TW" altLang="en-US" sz="1400" dirty="0">
              <a:solidFill>
                <a:schemeClr val="bg1"/>
              </a:solidFill>
              <a:latin typeface="Times New Roman" panose="02020603050405020304" pitchFamily="18" charset="0"/>
              <a:cs typeface="Times New Roman" panose="02020603050405020304" pitchFamily="18" charset="0"/>
            </a:endParaRPr>
          </a:p>
        </p:txBody>
      </p:sp>
      <p:cxnSp>
        <p:nvCxnSpPr>
          <p:cNvPr id="11" name="直線接點 10">
            <a:extLst>
              <a:ext uri="{FF2B5EF4-FFF2-40B4-BE49-F238E27FC236}">
                <a16:creationId xmlns:a16="http://schemas.microsoft.com/office/drawing/2014/main" id="{29BE97D7-AF3F-4CB6-98E1-7D0C9C613097}"/>
              </a:ext>
            </a:extLst>
          </p:cNvPr>
          <p:cNvCxnSpPr/>
          <p:nvPr/>
        </p:nvCxnSpPr>
        <p:spPr>
          <a:xfrm>
            <a:off x="1047750" y="1245855"/>
            <a:ext cx="10134600" cy="0"/>
          </a:xfrm>
          <a:prstGeom prst="line">
            <a:avLst/>
          </a:prstGeom>
        </p:spPr>
        <p:style>
          <a:lnRef idx="3">
            <a:schemeClr val="dk1"/>
          </a:lnRef>
          <a:fillRef idx="0">
            <a:schemeClr val="dk1"/>
          </a:fillRef>
          <a:effectRef idx="2">
            <a:schemeClr val="dk1"/>
          </a:effectRef>
          <a:fontRef idx="minor">
            <a:schemeClr val="tx1"/>
          </a:fontRef>
        </p:style>
      </p:cxnSp>
      <p:sp>
        <p:nvSpPr>
          <p:cNvPr id="13" name="橢圓 12">
            <a:extLst>
              <a:ext uri="{FF2B5EF4-FFF2-40B4-BE49-F238E27FC236}">
                <a16:creationId xmlns:a16="http://schemas.microsoft.com/office/drawing/2014/main" id="{92D3DBF0-C811-49BA-A3D9-2E1832EAF1F2}"/>
              </a:ext>
            </a:extLst>
          </p:cNvPr>
          <p:cNvSpPr/>
          <p:nvPr/>
        </p:nvSpPr>
        <p:spPr>
          <a:xfrm>
            <a:off x="895350" y="1130595"/>
            <a:ext cx="266700" cy="27245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cxnSp>
        <p:nvCxnSpPr>
          <p:cNvPr id="14" name="直線接點 13">
            <a:extLst>
              <a:ext uri="{FF2B5EF4-FFF2-40B4-BE49-F238E27FC236}">
                <a16:creationId xmlns:a16="http://schemas.microsoft.com/office/drawing/2014/main" id="{CA7763AC-9681-4544-BE27-F6BA31849481}"/>
              </a:ext>
            </a:extLst>
          </p:cNvPr>
          <p:cNvCxnSpPr/>
          <p:nvPr/>
        </p:nvCxnSpPr>
        <p:spPr>
          <a:xfrm>
            <a:off x="1049154" y="1293395"/>
            <a:ext cx="10134600" cy="0"/>
          </a:xfrm>
          <a:prstGeom prst="line">
            <a:avLst/>
          </a:prstGeom>
        </p:spPr>
        <p:style>
          <a:lnRef idx="3">
            <a:schemeClr val="dk1"/>
          </a:lnRef>
          <a:fillRef idx="0">
            <a:schemeClr val="dk1"/>
          </a:fillRef>
          <a:effectRef idx="2">
            <a:schemeClr val="dk1"/>
          </a:effectRef>
          <a:fontRef idx="minor">
            <a:schemeClr val="tx1"/>
          </a:fontRef>
        </p:style>
      </p:cxnSp>
      <p:sp>
        <p:nvSpPr>
          <p:cNvPr id="16" name="矩形 15">
            <a:extLst>
              <a:ext uri="{FF2B5EF4-FFF2-40B4-BE49-F238E27FC236}">
                <a16:creationId xmlns:a16="http://schemas.microsoft.com/office/drawing/2014/main" id="{E82F4884-C383-4AE1-8098-DDB49CA892B1}"/>
              </a:ext>
            </a:extLst>
          </p:cNvPr>
          <p:cNvSpPr/>
          <p:nvPr/>
        </p:nvSpPr>
        <p:spPr>
          <a:xfrm>
            <a:off x="4322405" y="328392"/>
            <a:ext cx="3547189" cy="769441"/>
          </a:xfrm>
          <a:prstGeom prst="rect">
            <a:avLst/>
          </a:prstGeom>
        </p:spPr>
        <p:txBody>
          <a:bodyPr wrap="square">
            <a:spAutoFit/>
          </a:bodyPr>
          <a:lstStyle/>
          <a:p>
            <a:r>
              <a:rPr lang="zh-TW" altLang="en-US" sz="4400" dirty="0">
                <a:solidFill>
                  <a:schemeClr val="tx1">
                    <a:lumMod val="75000"/>
                    <a:lumOff val="25000"/>
                  </a:schemeClr>
                </a:solidFill>
                <a:latin typeface="標楷體" panose="03000509000000000000" pitchFamily="65" charset="-120"/>
                <a:ea typeface="標楷體" panose="03000509000000000000" pitchFamily="65" charset="-120"/>
              </a:rPr>
              <a:t>案例實驗設計</a:t>
            </a:r>
          </a:p>
        </p:txBody>
      </p:sp>
      <p:sp>
        <p:nvSpPr>
          <p:cNvPr id="12" name="內容版面配置區 2">
            <a:extLst>
              <a:ext uri="{FF2B5EF4-FFF2-40B4-BE49-F238E27FC236}">
                <a16:creationId xmlns:a16="http://schemas.microsoft.com/office/drawing/2014/main" id="{B58AAA27-1B95-4B85-B191-ACB443077E3A}"/>
              </a:ext>
            </a:extLst>
          </p:cNvPr>
          <p:cNvSpPr txBox="1">
            <a:spLocks/>
          </p:cNvSpPr>
          <p:nvPr/>
        </p:nvSpPr>
        <p:spPr>
          <a:xfrm>
            <a:off x="1162051" y="1699317"/>
            <a:ext cx="7717790" cy="3459366"/>
          </a:xfrm>
          <a:prstGeom prst="rect">
            <a:avLst/>
          </a:prstGeom>
        </p:spPr>
        <p:txBody>
          <a:bodyPr vert="horz" lIns="91440" tIns="45720" rIns="91440" bIns="45720" rtlCol="0" anchor="ctr"/>
          <a:lstStyle>
            <a:defPPr>
              <a:defRPr lang="zh-C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514350" indent="-514350">
              <a:lnSpc>
                <a:spcPts val="5500"/>
              </a:lnSpc>
              <a:buFont typeface="標楷體" panose="03000509000000000000" pitchFamily="65" charset="-120"/>
              <a:buChar char="-"/>
            </a:pPr>
            <a:r>
              <a:rPr lang="zh-TW" altLang="en-US" sz="2800" dirty="0">
                <a:solidFill>
                  <a:schemeClr val="tx1">
                    <a:lumMod val="75000"/>
                    <a:lumOff val="25000"/>
                  </a:schemeClr>
                </a:solidFill>
                <a:latin typeface="標楷體" panose="03000509000000000000" pitchFamily="65" charset="-120"/>
                <a:ea typeface="標楷體" panose="03000509000000000000" pitchFamily="65" charset="-120"/>
              </a:rPr>
              <a:t>案例實驗設計</a:t>
            </a:r>
            <a:endParaRPr lang="en-US" altLang="zh-TW" sz="2800" dirty="0">
              <a:solidFill>
                <a:schemeClr val="tx1">
                  <a:lumMod val="75000"/>
                  <a:lumOff val="25000"/>
                </a:schemeClr>
              </a:solidFill>
              <a:latin typeface="標楷體" panose="03000509000000000000" pitchFamily="65" charset="-120"/>
              <a:ea typeface="標楷體" panose="03000509000000000000" pitchFamily="65" charset="-120"/>
            </a:endParaRPr>
          </a:p>
          <a:p>
            <a:pPr marL="971550" lvl="1" indent="-514350">
              <a:lnSpc>
                <a:spcPts val="4500"/>
              </a:lnSpc>
              <a:buFont typeface="標楷體" panose="03000509000000000000" pitchFamily="65" charset="-120"/>
              <a:buChar char="-"/>
            </a:pPr>
            <a:r>
              <a:rPr lang="zh-TW" altLang="en-US" sz="2000" dirty="0">
                <a:solidFill>
                  <a:schemeClr val="tx1">
                    <a:lumMod val="75000"/>
                    <a:lumOff val="25000"/>
                  </a:schemeClr>
                </a:solidFill>
                <a:latin typeface="標楷體" panose="03000509000000000000" pitchFamily="65" charset="-120"/>
                <a:ea typeface="標楷體" panose="03000509000000000000" pitchFamily="65" charset="-120"/>
              </a:rPr>
              <a:t>案例一：</a:t>
            </a:r>
            <a:r>
              <a:rPr lang="en-US" altLang="zh-TW" sz="2000" dirty="0">
                <a:solidFill>
                  <a:schemeClr val="tx1">
                    <a:lumMod val="75000"/>
                    <a:lumOff val="25000"/>
                  </a:schemeClr>
                </a:solidFill>
                <a:latin typeface="標楷體" panose="03000509000000000000" pitchFamily="65" charset="-120"/>
                <a:ea typeface="標楷體" panose="03000509000000000000" pitchFamily="65" charset="-120"/>
              </a:rPr>
              <a:t>Hover </a:t>
            </a:r>
            <a:r>
              <a:rPr lang="zh-TW" altLang="en-US" sz="2000" dirty="0">
                <a:solidFill>
                  <a:schemeClr val="tx1">
                    <a:lumMod val="75000"/>
                    <a:lumOff val="25000"/>
                  </a:schemeClr>
                </a:solidFill>
                <a:latin typeface="標楷體" panose="03000509000000000000" pitchFamily="65" charset="-120"/>
                <a:ea typeface="標楷體" panose="03000509000000000000" pitchFamily="65" charset="-120"/>
              </a:rPr>
              <a:t>購物車圖示後出現購物車下拉式畫面</a:t>
            </a:r>
            <a:endParaRPr lang="en-US" altLang="zh-TW" sz="2000" dirty="0">
              <a:solidFill>
                <a:schemeClr val="tx1">
                  <a:lumMod val="75000"/>
                  <a:lumOff val="25000"/>
                </a:schemeClr>
              </a:solidFill>
              <a:latin typeface="標楷體" panose="03000509000000000000" pitchFamily="65" charset="-120"/>
              <a:ea typeface="標楷體" panose="03000509000000000000" pitchFamily="65" charset="-120"/>
            </a:endParaRPr>
          </a:p>
          <a:p>
            <a:pPr marL="971550" lvl="1" indent="-514350">
              <a:lnSpc>
                <a:spcPts val="4500"/>
              </a:lnSpc>
              <a:buFont typeface="標楷體" panose="03000509000000000000" pitchFamily="65" charset="-120"/>
              <a:buChar char="-"/>
            </a:pPr>
            <a:r>
              <a:rPr lang="zh-TW" altLang="en-US" sz="2000" dirty="0">
                <a:solidFill>
                  <a:schemeClr val="tx1">
                    <a:lumMod val="75000"/>
                    <a:lumOff val="25000"/>
                  </a:schemeClr>
                </a:solidFill>
                <a:latin typeface="標楷體" panose="03000509000000000000" pitchFamily="65" charset="-120"/>
                <a:ea typeface="標楷體" panose="03000509000000000000" pitchFamily="65" charset="-120"/>
              </a:rPr>
              <a:t>案例二：點擊搜尋框後，僅需要了解該元件屬性變化</a:t>
            </a:r>
            <a:endParaRPr lang="en-US" altLang="zh-TW" sz="2000" dirty="0">
              <a:solidFill>
                <a:schemeClr val="tx1">
                  <a:lumMod val="75000"/>
                  <a:lumOff val="25000"/>
                </a:schemeClr>
              </a:solidFill>
              <a:latin typeface="標楷體" panose="03000509000000000000" pitchFamily="65" charset="-120"/>
              <a:ea typeface="標楷體" panose="03000509000000000000" pitchFamily="65" charset="-120"/>
            </a:endParaRPr>
          </a:p>
          <a:p>
            <a:pPr marL="971550" lvl="1" indent="-514350">
              <a:lnSpc>
                <a:spcPts val="4500"/>
              </a:lnSpc>
              <a:buFont typeface="標楷體" panose="03000509000000000000" pitchFamily="65" charset="-120"/>
              <a:buChar char="-"/>
            </a:pPr>
            <a:r>
              <a:rPr lang="zh-TW" altLang="en-US" sz="2000" dirty="0">
                <a:solidFill>
                  <a:schemeClr val="tx1">
                    <a:lumMod val="75000"/>
                    <a:lumOff val="25000"/>
                  </a:schemeClr>
                </a:solidFill>
                <a:latin typeface="標楷體" panose="03000509000000000000" pitchFamily="65" charset="-120"/>
                <a:ea typeface="標楷體" panose="03000509000000000000" pitchFamily="65" charset="-120"/>
              </a:rPr>
              <a:t>案例三：網頁中畫面定時更換內容</a:t>
            </a:r>
            <a:endParaRPr lang="en-US" altLang="zh-TW" sz="2000" dirty="0">
              <a:solidFill>
                <a:schemeClr val="tx1">
                  <a:lumMod val="75000"/>
                  <a:lumOff val="25000"/>
                </a:schemeClr>
              </a:solidFill>
              <a:latin typeface="標楷體" panose="03000509000000000000" pitchFamily="65" charset="-120"/>
              <a:ea typeface="標楷體" panose="03000509000000000000" pitchFamily="65" charset="-120"/>
            </a:endParaRPr>
          </a:p>
          <a:p>
            <a:pPr marL="971550" lvl="1" indent="-514350">
              <a:lnSpc>
                <a:spcPts val="4500"/>
              </a:lnSpc>
              <a:buFont typeface="標楷體" panose="03000509000000000000" pitchFamily="65" charset="-120"/>
              <a:buChar char="-"/>
            </a:pPr>
            <a:r>
              <a:rPr lang="zh-TW" altLang="en-US" sz="2000" dirty="0">
                <a:solidFill>
                  <a:schemeClr val="tx1">
                    <a:lumMod val="75000"/>
                    <a:lumOff val="25000"/>
                  </a:schemeClr>
                </a:solidFill>
                <a:latin typeface="標楷體" panose="03000509000000000000" pitchFamily="65" charset="-120"/>
                <a:ea typeface="標楷體" panose="03000509000000000000" pitchFamily="65" charset="-120"/>
              </a:rPr>
              <a:t>案例四：點擊上方導覽列跳轉到該類別畫面</a:t>
            </a:r>
            <a:endParaRPr lang="en-US" altLang="zh-TW" sz="2000" dirty="0">
              <a:solidFill>
                <a:schemeClr val="tx1">
                  <a:lumMod val="75000"/>
                  <a:lumOff val="25000"/>
                </a:schemeClr>
              </a:solidFill>
              <a:latin typeface="標楷體" panose="03000509000000000000" pitchFamily="65" charset="-120"/>
              <a:ea typeface="標楷體" panose="03000509000000000000" pitchFamily="65" charset="-120"/>
            </a:endParaRPr>
          </a:p>
          <a:p>
            <a:pPr marL="971550" lvl="1" indent="-514350">
              <a:lnSpc>
                <a:spcPts val="4500"/>
              </a:lnSpc>
              <a:buFont typeface="標楷體" panose="03000509000000000000" pitchFamily="65" charset="-120"/>
              <a:buChar char="-"/>
            </a:pPr>
            <a:r>
              <a:rPr lang="zh-TW" altLang="en-US" sz="2000" dirty="0">
                <a:solidFill>
                  <a:schemeClr val="tx1">
                    <a:lumMod val="75000"/>
                    <a:lumOff val="25000"/>
                  </a:schemeClr>
                </a:solidFill>
                <a:latin typeface="標楷體" panose="03000509000000000000" pitchFamily="65" charset="-120"/>
                <a:ea typeface="標楷體" panose="03000509000000000000" pitchFamily="65" charset="-120"/>
              </a:rPr>
              <a:t>案例五：互動後當下網頁畫面無變化</a:t>
            </a:r>
          </a:p>
        </p:txBody>
      </p:sp>
      <p:sp>
        <p:nvSpPr>
          <p:cNvPr id="15" name="文字方塊 14">
            <a:extLst>
              <a:ext uri="{FF2B5EF4-FFF2-40B4-BE49-F238E27FC236}">
                <a16:creationId xmlns:a16="http://schemas.microsoft.com/office/drawing/2014/main" id="{D49C6594-2B51-47C9-9630-9AB8B1CD4E07}"/>
              </a:ext>
            </a:extLst>
          </p:cNvPr>
          <p:cNvSpPr txBox="1"/>
          <p:nvPr/>
        </p:nvSpPr>
        <p:spPr>
          <a:xfrm>
            <a:off x="10370262" y="992095"/>
            <a:ext cx="812088" cy="276999"/>
          </a:xfrm>
          <a:prstGeom prst="rect">
            <a:avLst/>
          </a:prstGeom>
          <a:noFill/>
        </p:spPr>
        <p:txBody>
          <a:bodyPr wrap="square" rtlCol="0">
            <a:spAutoFit/>
          </a:bodyPr>
          <a:lstStyle/>
          <a:p>
            <a:r>
              <a:rPr lang="zh-TW" altLang="en-US" sz="1200" b="1" dirty="0">
                <a:latin typeface="標楷體" panose="03000509000000000000" pitchFamily="65" charset="-120"/>
                <a:ea typeface="標楷體" panose="03000509000000000000" pitchFamily="65" charset="-120"/>
              </a:rPr>
              <a:t>案例分析</a:t>
            </a:r>
          </a:p>
        </p:txBody>
      </p:sp>
      <p:sp>
        <p:nvSpPr>
          <p:cNvPr id="5" name="投影片編號版面配置區 4">
            <a:extLst>
              <a:ext uri="{FF2B5EF4-FFF2-40B4-BE49-F238E27FC236}">
                <a16:creationId xmlns:a16="http://schemas.microsoft.com/office/drawing/2014/main" id="{47E44770-EF2E-44FB-A561-DB9BCCC3E9E3}"/>
              </a:ext>
            </a:extLst>
          </p:cNvPr>
          <p:cNvSpPr>
            <a:spLocks noGrp="1"/>
          </p:cNvSpPr>
          <p:nvPr>
            <p:ph type="sldNum" sz="quarter" idx="12"/>
          </p:nvPr>
        </p:nvSpPr>
        <p:spPr/>
        <p:txBody>
          <a:bodyPr/>
          <a:lstStyle/>
          <a:p>
            <a:fld id="{997B4A21-C178-4EF4-9692-581FD3539F5E}" type="slidenum">
              <a:rPr lang="zh-CN" altLang="en-US" smtClean="0"/>
              <a:t>33</a:t>
            </a:fld>
            <a:endParaRPr lang="zh-CN" altLang="en-US"/>
          </a:p>
        </p:txBody>
      </p:sp>
    </p:spTree>
    <p:extLst>
      <p:ext uri="{BB962C8B-B14F-4D97-AF65-F5344CB8AC3E}">
        <p14:creationId xmlns:p14="http://schemas.microsoft.com/office/powerpoint/2010/main" val="41539229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任意多边形: 形状 6"/>
          <p:cNvSpPr/>
          <p:nvPr/>
        </p:nvSpPr>
        <p:spPr bwMode="auto">
          <a:xfrm>
            <a:off x="0" y="6296025"/>
            <a:ext cx="12192000" cy="561378"/>
          </a:xfrm>
          <a:custGeom>
            <a:avLst/>
            <a:gdLst>
              <a:gd name="connsiteX0" fmla="*/ 2457949 w 12192000"/>
              <a:gd name="connsiteY0" fmla="*/ 0 h 1012232"/>
              <a:gd name="connsiteX1" fmla="*/ 9057549 w 12192000"/>
              <a:gd name="connsiteY1" fmla="*/ 610553 h 1012232"/>
              <a:gd name="connsiteX2" fmla="*/ 12192000 w 12192000"/>
              <a:gd name="connsiteY2" fmla="*/ 305277 h 1012232"/>
              <a:gd name="connsiteX3" fmla="*/ 12192000 w 12192000"/>
              <a:gd name="connsiteY3" fmla="*/ 1012232 h 1012232"/>
              <a:gd name="connsiteX4" fmla="*/ 114300 w 12192000"/>
              <a:gd name="connsiteY4" fmla="*/ 1012232 h 1012232"/>
              <a:gd name="connsiteX5" fmla="*/ 0 w 12192000"/>
              <a:gd name="connsiteY5" fmla="*/ 1012232 h 1012232"/>
              <a:gd name="connsiteX6" fmla="*/ 0 w 12192000"/>
              <a:gd name="connsiteY6" fmla="*/ 160434 h 1012232"/>
              <a:gd name="connsiteX7" fmla="*/ 270087 w 12192000"/>
              <a:gd name="connsiteY7" fmla="*/ 129128 h 1012232"/>
              <a:gd name="connsiteX8" fmla="*/ 2457949 w 12192000"/>
              <a:gd name="connsiteY8" fmla="*/ 0 h 1012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1012232">
                <a:moveTo>
                  <a:pt x="2457949" y="0"/>
                </a:moveTo>
                <a:cubicBezTo>
                  <a:pt x="4506845" y="0"/>
                  <a:pt x="7360920" y="610553"/>
                  <a:pt x="9057549" y="610553"/>
                </a:cubicBezTo>
                <a:cubicBezTo>
                  <a:pt x="10754179" y="610553"/>
                  <a:pt x="12192000" y="305277"/>
                  <a:pt x="12192000" y="305277"/>
                </a:cubicBezTo>
                <a:cubicBezTo>
                  <a:pt x="12192000" y="1012232"/>
                  <a:pt x="12192000" y="1012232"/>
                  <a:pt x="12192000" y="1012232"/>
                </a:cubicBezTo>
                <a:cubicBezTo>
                  <a:pt x="5290457" y="1012232"/>
                  <a:pt x="1839686" y="1012232"/>
                  <a:pt x="114300" y="1012232"/>
                </a:cubicBezTo>
                <a:lnTo>
                  <a:pt x="0" y="1012232"/>
                </a:lnTo>
                <a:lnTo>
                  <a:pt x="0" y="160434"/>
                </a:lnTo>
                <a:lnTo>
                  <a:pt x="270087" y="129128"/>
                </a:lnTo>
                <a:cubicBezTo>
                  <a:pt x="925321" y="57390"/>
                  <a:pt x="1689613" y="0"/>
                  <a:pt x="2457949" y="0"/>
                </a:cubicBezTo>
                <a:close/>
              </a:path>
            </a:pathLst>
          </a:custGeom>
          <a:solidFill>
            <a:srgbClr val="52618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dirty="0">
              <a:solidFill>
                <a:schemeClr val="lt1"/>
              </a:solidFill>
              <a:latin typeface="Arial" panose="020B0604020202020204" pitchFamily="34" charset="0"/>
              <a:ea typeface="思源黑体 CN Normal" panose="020B0400000000000000" pitchFamily="34" charset="-122"/>
              <a:sym typeface="Arial" panose="020B0604020202020204" pitchFamily="34" charset="0"/>
            </a:endParaRPr>
          </a:p>
        </p:txBody>
      </p:sp>
      <p:sp>
        <p:nvSpPr>
          <p:cNvPr id="2" name="文字方塊 1">
            <a:extLst>
              <a:ext uri="{FF2B5EF4-FFF2-40B4-BE49-F238E27FC236}">
                <a16:creationId xmlns:a16="http://schemas.microsoft.com/office/drawing/2014/main" id="{1C32014D-4ED5-4C1A-A659-FFB1D14AF0CC}"/>
              </a:ext>
            </a:extLst>
          </p:cNvPr>
          <p:cNvSpPr txBox="1"/>
          <p:nvPr/>
        </p:nvSpPr>
        <p:spPr>
          <a:xfrm>
            <a:off x="516256" y="6451400"/>
            <a:ext cx="4274819" cy="307777"/>
          </a:xfrm>
          <a:prstGeom prst="rect">
            <a:avLst/>
          </a:prstGeom>
          <a:noFill/>
        </p:spPr>
        <p:txBody>
          <a:bodyPr wrap="square" rtlCol="0">
            <a:spAutoFit/>
          </a:bodyPr>
          <a:lstStyle/>
          <a:p>
            <a:r>
              <a:rPr lang="en-US" altLang="zh-TW" sz="1400" dirty="0">
                <a:solidFill>
                  <a:schemeClr val="bg1"/>
                </a:solidFill>
                <a:latin typeface="Times New Roman" panose="02020603050405020304" pitchFamily="18" charset="0"/>
                <a:cs typeface="Times New Roman" panose="02020603050405020304" pitchFamily="18" charset="0"/>
              </a:rPr>
              <a:t>Computer and Storage System Laboratory, CSS Lab</a:t>
            </a:r>
            <a:endParaRPr lang="zh-TW" altLang="en-US" sz="1400" dirty="0">
              <a:solidFill>
                <a:schemeClr val="bg1"/>
              </a:solidFill>
              <a:latin typeface="Times New Roman" panose="02020603050405020304" pitchFamily="18" charset="0"/>
              <a:cs typeface="Times New Roman" panose="02020603050405020304" pitchFamily="18" charset="0"/>
            </a:endParaRPr>
          </a:p>
        </p:txBody>
      </p:sp>
      <p:cxnSp>
        <p:nvCxnSpPr>
          <p:cNvPr id="11" name="直線接點 10">
            <a:extLst>
              <a:ext uri="{FF2B5EF4-FFF2-40B4-BE49-F238E27FC236}">
                <a16:creationId xmlns:a16="http://schemas.microsoft.com/office/drawing/2014/main" id="{29BE97D7-AF3F-4CB6-98E1-7D0C9C613097}"/>
              </a:ext>
            </a:extLst>
          </p:cNvPr>
          <p:cNvCxnSpPr/>
          <p:nvPr/>
        </p:nvCxnSpPr>
        <p:spPr>
          <a:xfrm>
            <a:off x="1047750" y="1245855"/>
            <a:ext cx="10134600" cy="0"/>
          </a:xfrm>
          <a:prstGeom prst="line">
            <a:avLst/>
          </a:prstGeom>
        </p:spPr>
        <p:style>
          <a:lnRef idx="3">
            <a:schemeClr val="dk1"/>
          </a:lnRef>
          <a:fillRef idx="0">
            <a:schemeClr val="dk1"/>
          </a:fillRef>
          <a:effectRef idx="2">
            <a:schemeClr val="dk1"/>
          </a:effectRef>
          <a:fontRef idx="minor">
            <a:schemeClr val="tx1"/>
          </a:fontRef>
        </p:style>
      </p:cxnSp>
      <p:sp>
        <p:nvSpPr>
          <p:cNvPr id="13" name="橢圓 12">
            <a:extLst>
              <a:ext uri="{FF2B5EF4-FFF2-40B4-BE49-F238E27FC236}">
                <a16:creationId xmlns:a16="http://schemas.microsoft.com/office/drawing/2014/main" id="{92D3DBF0-C811-49BA-A3D9-2E1832EAF1F2}"/>
              </a:ext>
            </a:extLst>
          </p:cNvPr>
          <p:cNvSpPr/>
          <p:nvPr/>
        </p:nvSpPr>
        <p:spPr>
          <a:xfrm>
            <a:off x="895350" y="1130595"/>
            <a:ext cx="266700" cy="27245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cxnSp>
        <p:nvCxnSpPr>
          <p:cNvPr id="14" name="直線接點 13">
            <a:extLst>
              <a:ext uri="{FF2B5EF4-FFF2-40B4-BE49-F238E27FC236}">
                <a16:creationId xmlns:a16="http://schemas.microsoft.com/office/drawing/2014/main" id="{CA7763AC-9681-4544-BE27-F6BA31849481}"/>
              </a:ext>
            </a:extLst>
          </p:cNvPr>
          <p:cNvCxnSpPr/>
          <p:nvPr/>
        </p:nvCxnSpPr>
        <p:spPr>
          <a:xfrm>
            <a:off x="1049154" y="1293395"/>
            <a:ext cx="10134600" cy="0"/>
          </a:xfrm>
          <a:prstGeom prst="line">
            <a:avLst/>
          </a:prstGeom>
        </p:spPr>
        <p:style>
          <a:lnRef idx="3">
            <a:schemeClr val="dk1"/>
          </a:lnRef>
          <a:fillRef idx="0">
            <a:schemeClr val="dk1"/>
          </a:fillRef>
          <a:effectRef idx="2">
            <a:schemeClr val="dk1"/>
          </a:effectRef>
          <a:fontRef idx="minor">
            <a:schemeClr val="tx1"/>
          </a:fontRef>
        </p:style>
      </p:cxnSp>
      <p:sp>
        <p:nvSpPr>
          <p:cNvPr id="16" name="矩形 15">
            <a:extLst>
              <a:ext uri="{FF2B5EF4-FFF2-40B4-BE49-F238E27FC236}">
                <a16:creationId xmlns:a16="http://schemas.microsoft.com/office/drawing/2014/main" id="{E82F4884-C383-4AE1-8098-DDB49CA892B1}"/>
              </a:ext>
            </a:extLst>
          </p:cNvPr>
          <p:cNvSpPr/>
          <p:nvPr/>
        </p:nvSpPr>
        <p:spPr>
          <a:xfrm>
            <a:off x="732029" y="307812"/>
            <a:ext cx="10727942" cy="646331"/>
          </a:xfrm>
          <a:prstGeom prst="rect">
            <a:avLst/>
          </a:prstGeom>
        </p:spPr>
        <p:txBody>
          <a:bodyPr wrap="square">
            <a:spAutoFit/>
          </a:bodyPr>
          <a:lstStyle/>
          <a:p>
            <a:r>
              <a:rPr lang="zh-TW" altLang="en-US" sz="3600" dirty="0">
                <a:solidFill>
                  <a:schemeClr val="tx1">
                    <a:lumMod val="75000"/>
                    <a:lumOff val="25000"/>
                  </a:schemeClr>
                </a:solidFill>
                <a:latin typeface="標楷體" panose="03000509000000000000" pitchFamily="65" charset="-120"/>
                <a:ea typeface="標楷體" panose="03000509000000000000" pitchFamily="65" charset="-120"/>
              </a:rPr>
              <a:t>案例一：</a:t>
            </a:r>
            <a:r>
              <a:rPr lang="en-US" altLang="zh-TW" sz="3600" dirty="0">
                <a:solidFill>
                  <a:schemeClr val="tx1">
                    <a:lumMod val="75000"/>
                    <a:lumOff val="25000"/>
                  </a:schemeClr>
                </a:solidFill>
                <a:latin typeface="標楷體" panose="03000509000000000000" pitchFamily="65" charset="-120"/>
                <a:ea typeface="標楷體" panose="03000509000000000000" pitchFamily="65" charset="-120"/>
              </a:rPr>
              <a:t>Hover </a:t>
            </a:r>
            <a:r>
              <a:rPr lang="zh-TW" altLang="en-US" sz="3600" dirty="0">
                <a:solidFill>
                  <a:schemeClr val="tx1">
                    <a:lumMod val="75000"/>
                    <a:lumOff val="25000"/>
                  </a:schemeClr>
                </a:solidFill>
                <a:latin typeface="標楷體" panose="03000509000000000000" pitchFamily="65" charset="-120"/>
                <a:ea typeface="標楷體" panose="03000509000000000000" pitchFamily="65" charset="-120"/>
              </a:rPr>
              <a:t>購物車圖示後出現購物車下拉式畫面</a:t>
            </a:r>
          </a:p>
        </p:txBody>
      </p:sp>
      <p:pic>
        <p:nvPicPr>
          <p:cNvPr id="5" name="圖片 4">
            <a:extLst>
              <a:ext uri="{FF2B5EF4-FFF2-40B4-BE49-F238E27FC236}">
                <a16:creationId xmlns:a16="http://schemas.microsoft.com/office/drawing/2014/main" id="{1662E4EE-832E-4789-9A21-FF76EB34F9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37035" y="1807464"/>
            <a:ext cx="6317930" cy="4260256"/>
          </a:xfrm>
          <a:prstGeom prst="rect">
            <a:avLst/>
          </a:prstGeom>
          <a:ln w="12700">
            <a:solidFill>
              <a:schemeClr val="tx1"/>
            </a:solidFill>
          </a:ln>
        </p:spPr>
      </p:pic>
      <p:sp>
        <p:nvSpPr>
          <p:cNvPr id="15" name="文字方塊 14">
            <a:extLst>
              <a:ext uri="{FF2B5EF4-FFF2-40B4-BE49-F238E27FC236}">
                <a16:creationId xmlns:a16="http://schemas.microsoft.com/office/drawing/2014/main" id="{477C2DDB-A9C6-4388-A27E-071C153B013E}"/>
              </a:ext>
            </a:extLst>
          </p:cNvPr>
          <p:cNvSpPr txBox="1"/>
          <p:nvPr/>
        </p:nvSpPr>
        <p:spPr>
          <a:xfrm>
            <a:off x="10370262" y="992095"/>
            <a:ext cx="812088" cy="276999"/>
          </a:xfrm>
          <a:prstGeom prst="rect">
            <a:avLst/>
          </a:prstGeom>
          <a:noFill/>
        </p:spPr>
        <p:txBody>
          <a:bodyPr wrap="square" rtlCol="0">
            <a:spAutoFit/>
          </a:bodyPr>
          <a:lstStyle/>
          <a:p>
            <a:r>
              <a:rPr lang="zh-TW" altLang="en-US" sz="1200" b="1" dirty="0">
                <a:latin typeface="標楷體" panose="03000509000000000000" pitchFamily="65" charset="-120"/>
                <a:ea typeface="標楷體" panose="03000509000000000000" pitchFamily="65" charset="-120"/>
              </a:rPr>
              <a:t>案例分析</a:t>
            </a:r>
          </a:p>
        </p:txBody>
      </p:sp>
      <p:sp>
        <p:nvSpPr>
          <p:cNvPr id="6" name="投影片編號版面配置區 5">
            <a:extLst>
              <a:ext uri="{FF2B5EF4-FFF2-40B4-BE49-F238E27FC236}">
                <a16:creationId xmlns:a16="http://schemas.microsoft.com/office/drawing/2014/main" id="{ABC8AF10-5A0E-4032-8445-ABF675C55133}"/>
              </a:ext>
            </a:extLst>
          </p:cNvPr>
          <p:cNvSpPr>
            <a:spLocks noGrp="1"/>
          </p:cNvSpPr>
          <p:nvPr>
            <p:ph type="sldNum" sz="quarter" idx="12"/>
          </p:nvPr>
        </p:nvSpPr>
        <p:spPr/>
        <p:txBody>
          <a:bodyPr/>
          <a:lstStyle/>
          <a:p>
            <a:fld id="{997B4A21-C178-4EF4-9692-581FD3539F5E}" type="slidenum">
              <a:rPr lang="zh-CN" altLang="en-US" smtClean="0"/>
              <a:t>34</a:t>
            </a:fld>
            <a:endParaRPr lang="zh-CN" altLang="en-US"/>
          </a:p>
        </p:txBody>
      </p:sp>
    </p:spTree>
    <p:extLst>
      <p:ext uri="{BB962C8B-B14F-4D97-AF65-F5344CB8AC3E}">
        <p14:creationId xmlns:p14="http://schemas.microsoft.com/office/powerpoint/2010/main" val="1193209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任意多边形: 形状 6"/>
          <p:cNvSpPr/>
          <p:nvPr/>
        </p:nvSpPr>
        <p:spPr bwMode="auto">
          <a:xfrm>
            <a:off x="0" y="6296025"/>
            <a:ext cx="12192000" cy="561378"/>
          </a:xfrm>
          <a:custGeom>
            <a:avLst/>
            <a:gdLst>
              <a:gd name="connsiteX0" fmla="*/ 2457949 w 12192000"/>
              <a:gd name="connsiteY0" fmla="*/ 0 h 1012232"/>
              <a:gd name="connsiteX1" fmla="*/ 9057549 w 12192000"/>
              <a:gd name="connsiteY1" fmla="*/ 610553 h 1012232"/>
              <a:gd name="connsiteX2" fmla="*/ 12192000 w 12192000"/>
              <a:gd name="connsiteY2" fmla="*/ 305277 h 1012232"/>
              <a:gd name="connsiteX3" fmla="*/ 12192000 w 12192000"/>
              <a:gd name="connsiteY3" fmla="*/ 1012232 h 1012232"/>
              <a:gd name="connsiteX4" fmla="*/ 114300 w 12192000"/>
              <a:gd name="connsiteY4" fmla="*/ 1012232 h 1012232"/>
              <a:gd name="connsiteX5" fmla="*/ 0 w 12192000"/>
              <a:gd name="connsiteY5" fmla="*/ 1012232 h 1012232"/>
              <a:gd name="connsiteX6" fmla="*/ 0 w 12192000"/>
              <a:gd name="connsiteY6" fmla="*/ 160434 h 1012232"/>
              <a:gd name="connsiteX7" fmla="*/ 270087 w 12192000"/>
              <a:gd name="connsiteY7" fmla="*/ 129128 h 1012232"/>
              <a:gd name="connsiteX8" fmla="*/ 2457949 w 12192000"/>
              <a:gd name="connsiteY8" fmla="*/ 0 h 1012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1012232">
                <a:moveTo>
                  <a:pt x="2457949" y="0"/>
                </a:moveTo>
                <a:cubicBezTo>
                  <a:pt x="4506845" y="0"/>
                  <a:pt x="7360920" y="610553"/>
                  <a:pt x="9057549" y="610553"/>
                </a:cubicBezTo>
                <a:cubicBezTo>
                  <a:pt x="10754179" y="610553"/>
                  <a:pt x="12192000" y="305277"/>
                  <a:pt x="12192000" y="305277"/>
                </a:cubicBezTo>
                <a:cubicBezTo>
                  <a:pt x="12192000" y="1012232"/>
                  <a:pt x="12192000" y="1012232"/>
                  <a:pt x="12192000" y="1012232"/>
                </a:cubicBezTo>
                <a:cubicBezTo>
                  <a:pt x="5290457" y="1012232"/>
                  <a:pt x="1839686" y="1012232"/>
                  <a:pt x="114300" y="1012232"/>
                </a:cubicBezTo>
                <a:lnTo>
                  <a:pt x="0" y="1012232"/>
                </a:lnTo>
                <a:lnTo>
                  <a:pt x="0" y="160434"/>
                </a:lnTo>
                <a:lnTo>
                  <a:pt x="270087" y="129128"/>
                </a:lnTo>
                <a:cubicBezTo>
                  <a:pt x="925321" y="57390"/>
                  <a:pt x="1689613" y="0"/>
                  <a:pt x="2457949" y="0"/>
                </a:cubicBezTo>
                <a:close/>
              </a:path>
            </a:pathLst>
          </a:custGeom>
          <a:solidFill>
            <a:srgbClr val="52618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dirty="0">
              <a:solidFill>
                <a:schemeClr val="lt1"/>
              </a:solidFill>
              <a:latin typeface="Arial" panose="020B0604020202020204" pitchFamily="34" charset="0"/>
              <a:ea typeface="思源黑体 CN Normal" panose="020B0400000000000000" pitchFamily="34" charset="-122"/>
              <a:sym typeface="Arial" panose="020B0604020202020204" pitchFamily="34" charset="0"/>
            </a:endParaRPr>
          </a:p>
        </p:txBody>
      </p:sp>
      <p:sp>
        <p:nvSpPr>
          <p:cNvPr id="2" name="文字方塊 1">
            <a:extLst>
              <a:ext uri="{FF2B5EF4-FFF2-40B4-BE49-F238E27FC236}">
                <a16:creationId xmlns:a16="http://schemas.microsoft.com/office/drawing/2014/main" id="{1C32014D-4ED5-4C1A-A659-FFB1D14AF0CC}"/>
              </a:ext>
            </a:extLst>
          </p:cNvPr>
          <p:cNvSpPr txBox="1"/>
          <p:nvPr/>
        </p:nvSpPr>
        <p:spPr>
          <a:xfrm>
            <a:off x="516256" y="6451400"/>
            <a:ext cx="4274819" cy="307777"/>
          </a:xfrm>
          <a:prstGeom prst="rect">
            <a:avLst/>
          </a:prstGeom>
          <a:noFill/>
        </p:spPr>
        <p:txBody>
          <a:bodyPr wrap="square" rtlCol="0">
            <a:spAutoFit/>
          </a:bodyPr>
          <a:lstStyle/>
          <a:p>
            <a:r>
              <a:rPr lang="en-US" altLang="zh-TW" sz="1400" dirty="0">
                <a:solidFill>
                  <a:schemeClr val="bg1"/>
                </a:solidFill>
                <a:latin typeface="Times New Roman" panose="02020603050405020304" pitchFamily="18" charset="0"/>
                <a:cs typeface="Times New Roman" panose="02020603050405020304" pitchFamily="18" charset="0"/>
              </a:rPr>
              <a:t>Computer and Storage System Laboratory, CSS Lab</a:t>
            </a:r>
            <a:endParaRPr lang="zh-TW" altLang="en-US" sz="1400" dirty="0">
              <a:solidFill>
                <a:schemeClr val="bg1"/>
              </a:solidFill>
              <a:latin typeface="Times New Roman" panose="02020603050405020304" pitchFamily="18" charset="0"/>
              <a:cs typeface="Times New Roman" panose="02020603050405020304" pitchFamily="18" charset="0"/>
            </a:endParaRPr>
          </a:p>
        </p:txBody>
      </p:sp>
      <p:cxnSp>
        <p:nvCxnSpPr>
          <p:cNvPr id="11" name="直線接點 10">
            <a:extLst>
              <a:ext uri="{FF2B5EF4-FFF2-40B4-BE49-F238E27FC236}">
                <a16:creationId xmlns:a16="http://schemas.microsoft.com/office/drawing/2014/main" id="{29BE97D7-AF3F-4CB6-98E1-7D0C9C613097}"/>
              </a:ext>
            </a:extLst>
          </p:cNvPr>
          <p:cNvCxnSpPr/>
          <p:nvPr/>
        </p:nvCxnSpPr>
        <p:spPr>
          <a:xfrm>
            <a:off x="1047750" y="1245855"/>
            <a:ext cx="10134600" cy="0"/>
          </a:xfrm>
          <a:prstGeom prst="line">
            <a:avLst/>
          </a:prstGeom>
        </p:spPr>
        <p:style>
          <a:lnRef idx="3">
            <a:schemeClr val="dk1"/>
          </a:lnRef>
          <a:fillRef idx="0">
            <a:schemeClr val="dk1"/>
          </a:fillRef>
          <a:effectRef idx="2">
            <a:schemeClr val="dk1"/>
          </a:effectRef>
          <a:fontRef idx="minor">
            <a:schemeClr val="tx1"/>
          </a:fontRef>
        </p:style>
      </p:cxnSp>
      <p:sp>
        <p:nvSpPr>
          <p:cNvPr id="13" name="橢圓 12">
            <a:extLst>
              <a:ext uri="{FF2B5EF4-FFF2-40B4-BE49-F238E27FC236}">
                <a16:creationId xmlns:a16="http://schemas.microsoft.com/office/drawing/2014/main" id="{92D3DBF0-C811-49BA-A3D9-2E1832EAF1F2}"/>
              </a:ext>
            </a:extLst>
          </p:cNvPr>
          <p:cNvSpPr/>
          <p:nvPr/>
        </p:nvSpPr>
        <p:spPr>
          <a:xfrm>
            <a:off x="895350" y="1130595"/>
            <a:ext cx="266700" cy="27245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cxnSp>
        <p:nvCxnSpPr>
          <p:cNvPr id="14" name="直線接點 13">
            <a:extLst>
              <a:ext uri="{FF2B5EF4-FFF2-40B4-BE49-F238E27FC236}">
                <a16:creationId xmlns:a16="http://schemas.microsoft.com/office/drawing/2014/main" id="{CA7763AC-9681-4544-BE27-F6BA31849481}"/>
              </a:ext>
            </a:extLst>
          </p:cNvPr>
          <p:cNvCxnSpPr/>
          <p:nvPr/>
        </p:nvCxnSpPr>
        <p:spPr>
          <a:xfrm>
            <a:off x="1049154" y="1293395"/>
            <a:ext cx="10134600" cy="0"/>
          </a:xfrm>
          <a:prstGeom prst="line">
            <a:avLst/>
          </a:prstGeom>
        </p:spPr>
        <p:style>
          <a:lnRef idx="3">
            <a:schemeClr val="dk1"/>
          </a:lnRef>
          <a:fillRef idx="0">
            <a:schemeClr val="dk1"/>
          </a:fillRef>
          <a:effectRef idx="2">
            <a:schemeClr val="dk1"/>
          </a:effectRef>
          <a:fontRef idx="minor">
            <a:schemeClr val="tx1"/>
          </a:fontRef>
        </p:style>
      </p:cxnSp>
      <p:sp>
        <p:nvSpPr>
          <p:cNvPr id="16" name="矩形 15">
            <a:extLst>
              <a:ext uri="{FF2B5EF4-FFF2-40B4-BE49-F238E27FC236}">
                <a16:creationId xmlns:a16="http://schemas.microsoft.com/office/drawing/2014/main" id="{E82F4884-C383-4AE1-8098-DDB49CA892B1}"/>
              </a:ext>
            </a:extLst>
          </p:cNvPr>
          <p:cNvSpPr/>
          <p:nvPr/>
        </p:nvSpPr>
        <p:spPr>
          <a:xfrm>
            <a:off x="732029" y="307812"/>
            <a:ext cx="10727942" cy="646331"/>
          </a:xfrm>
          <a:prstGeom prst="rect">
            <a:avLst/>
          </a:prstGeom>
        </p:spPr>
        <p:txBody>
          <a:bodyPr wrap="square">
            <a:spAutoFit/>
          </a:bodyPr>
          <a:lstStyle/>
          <a:p>
            <a:r>
              <a:rPr lang="zh-TW" altLang="en-US" sz="3600" dirty="0">
                <a:solidFill>
                  <a:schemeClr val="tx1">
                    <a:lumMod val="75000"/>
                    <a:lumOff val="25000"/>
                  </a:schemeClr>
                </a:solidFill>
                <a:latin typeface="標楷體" panose="03000509000000000000" pitchFamily="65" charset="-120"/>
                <a:ea typeface="標楷體" panose="03000509000000000000" pitchFamily="65" charset="-120"/>
              </a:rPr>
              <a:t>案例一：</a:t>
            </a:r>
            <a:r>
              <a:rPr lang="en-US" altLang="zh-TW" sz="3600" dirty="0">
                <a:solidFill>
                  <a:schemeClr val="tx1">
                    <a:lumMod val="75000"/>
                    <a:lumOff val="25000"/>
                  </a:schemeClr>
                </a:solidFill>
                <a:latin typeface="標楷體" panose="03000509000000000000" pitchFamily="65" charset="-120"/>
                <a:ea typeface="標楷體" panose="03000509000000000000" pitchFamily="65" charset="-120"/>
              </a:rPr>
              <a:t>Hover </a:t>
            </a:r>
            <a:r>
              <a:rPr lang="zh-TW" altLang="en-US" sz="3600" dirty="0">
                <a:solidFill>
                  <a:schemeClr val="tx1">
                    <a:lumMod val="75000"/>
                    <a:lumOff val="25000"/>
                  </a:schemeClr>
                </a:solidFill>
                <a:latin typeface="標楷體" panose="03000509000000000000" pitchFamily="65" charset="-120"/>
                <a:ea typeface="標楷體" panose="03000509000000000000" pitchFamily="65" charset="-120"/>
              </a:rPr>
              <a:t>購物車圖示後出現購物車下拉式畫面</a:t>
            </a:r>
          </a:p>
        </p:txBody>
      </p:sp>
      <p:sp>
        <p:nvSpPr>
          <p:cNvPr id="15" name="文字方塊 14">
            <a:extLst>
              <a:ext uri="{FF2B5EF4-FFF2-40B4-BE49-F238E27FC236}">
                <a16:creationId xmlns:a16="http://schemas.microsoft.com/office/drawing/2014/main" id="{477C2DDB-A9C6-4388-A27E-071C153B013E}"/>
              </a:ext>
            </a:extLst>
          </p:cNvPr>
          <p:cNvSpPr txBox="1"/>
          <p:nvPr/>
        </p:nvSpPr>
        <p:spPr>
          <a:xfrm>
            <a:off x="10370262" y="992095"/>
            <a:ext cx="812088" cy="276999"/>
          </a:xfrm>
          <a:prstGeom prst="rect">
            <a:avLst/>
          </a:prstGeom>
          <a:noFill/>
        </p:spPr>
        <p:txBody>
          <a:bodyPr wrap="square" rtlCol="0">
            <a:spAutoFit/>
          </a:bodyPr>
          <a:lstStyle/>
          <a:p>
            <a:r>
              <a:rPr lang="zh-TW" altLang="en-US" sz="1200" b="1" dirty="0">
                <a:latin typeface="標楷體" panose="03000509000000000000" pitchFamily="65" charset="-120"/>
                <a:ea typeface="標楷體" panose="03000509000000000000" pitchFamily="65" charset="-120"/>
              </a:rPr>
              <a:t>案例分析</a:t>
            </a:r>
          </a:p>
        </p:txBody>
      </p:sp>
      <p:pic>
        <p:nvPicPr>
          <p:cNvPr id="10" name="圖片 9">
            <a:extLst>
              <a:ext uri="{FF2B5EF4-FFF2-40B4-BE49-F238E27FC236}">
                <a16:creationId xmlns:a16="http://schemas.microsoft.com/office/drawing/2014/main" id="{DD9FEE53-09C5-40A0-911A-5DAF653663F6}"/>
              </a:ext>
            </a:extLst>
          </p:cNvPr>
          <p:cNvPicPr>
            <a:picLocks noChangeAspect="1"/>
          </p:cNvPicPr>
          <p:nvPr/>
        </p:nvPicPr>
        <p:blipFill>
          <a:blip r:embed="rId3"/>
          <a:stretch>
            <a:fillRect/>
          </a:stretch>
        </p:blipFill>
        <p:spPr>
          <a:xfrm>
            <a:off x="7358009" y="1176310"/>
            <a:ext cx="3580685" cy="5407269"/>
          </a:xfrm>
          <a:prstGeom prst="rect">
            <a:avLst/>
          </a:prstGeom>
          <a:ln w="12700" cap="sq">
            <a:solidFill>
              <a:srgbClr val="000000"/>
            </a:solidFill>
            <a:prstDash val="solid"/>
            <a:miter lim="800000"/>
          </a:ln>
          <a:effectLst>
            <a:outerShdw blurRad="50800" dist="38100" dir="2700000" algn="tl" rotWithShape="0">
              <a:srgbClr val="000000">
                <a:alpha val="43000"/>
              </a:srgbClr>
            </a:outerShdw>
          </a:effectLst>
        </p:spPr>
      </p:pic>
      <p:pic>
        <p:nvPicPr>
          <p:cNvPr id="12" name="圖片 11">
            <a:extLst>
              <a:ext uri="{FF2B5EF4-FFF2-40B4-BE49-F238E27FC236}">
                <a16:creationId xmlns:a16="http://schemas.microsoft.com/office/drawing/2014/main" id="{2A0C87C8-D911-4F39-B917-BDF087F10AEE}"/>
              </a:ext>
            </a:extLst>
          </p:cNvPr>
          <p:cNvPicPr>
            <a:picLocks noChangeAspect="1"/>
          </p:cNvPicPr>
          <p:nvPr/>
        </p:nvPicPr>
        <p:blipFill>
          <a:blip r:embed="rId4"/>
          <a:stretch>
            <a:fillRect/>
          </a:stretch>
        </p:blipFill>
        <p:spPr>
          <a:xfrm>
            <a:off x="1253306" y="1450731"/>
            <a:ext cx="4744112" cy="4858428"/>
          </a:xfrm>
          <a:prstGeom prst="rect">
            <a:avLst/>
          </a:prstGeom>
          <a:ln w="12700" cap="sq">
            <a:solidFill>
              <a:srgbClr val="000000"/>
            </a:solidFill>
            <a:prstDash val="solid"/>
            <a:miter lim="800000"/>
          </a:ln>
          <a:effectLst>
            <a:outerShdw blurRad="50800" dist="38100" dir="2700000" algn="tl" rotWithShape="0">
              <a:srgbClr val="000000">
                <a:alpha val="43000"/>
              </a:srgbClr>
            </a:outerShdw>
          </a:effectLst>
        </p:spPr>
      </p:pic>
      <p:sp>
        <p:nvSpPr>
          <p:cNvPr id="5" name="投影片編號版面配置區 4">
            <a:extLst>
              <a:ext uri="{FF2B5EF4-FFF2-40B4-BE49-F238E27FC236}">
                <a16:creationId xmlns:a16="http://schemas.microsoft.com/office/drawing/2014/main" id="{021344E0-71AB-4119-A80E-E041CF1E4EFC}"/>
              </a:ext>
            </a:extLst>
          </p:cNvPr>
          <p:cNvSpPr>
            <a:spLocks noGrp="1"/>
          </p:cNvSpPr>
          <p:nvPr>
            <p:ph type="sldNum" sz="quarter" idx="12"/>
          </p:nvPr>
        </p:nvSpPr>
        <p:spPr/>
        <p:txBody>
          <a:bodyPr/>
          <a:lstStyle/>
          <a:p>
            <a:fld id="{997B4A21-C178-4EF4-9692-581FD3539F5E}" type="slidenum">
              <a:rPr lang="zh-CN" altLang="en-US" smtClean="0"/>
              <a:t>35</a:t>
            </a:fld>
            <a:endParaRPr lang="zh-CN" altLang="en-US"/>
          </a:p>
        </p:txBody>
      </p:sp>
    </p:spTree>
    <p:extLst>
      <p:ext uri="{BB962C8B-B14F-4D97-AF65-F5344CB8AC3E}">
        <p14:creationId xmlns:p14="http://schemas.microsoft.com/office/powerpoint/2010/main" val="16769575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任意多边形: 形状 6"/>
          <p:cNvSpPr/>
          <p:nvPr/>
        </p:nvSpPr>
        <p:spPr bwMode="auto">
          <a:xfrm>
            <a:off x="0" y="6296025"/>
            <a:ext cx="12192000" cy="561378"/>
          </a:xfrm>
          <a:custGeom>
            <a:avLst/>
            <a:gdLst>
              <a:gd name="connsiteX0" fmla="*/ 2457949 w 12192000"/>
              <a:gd name="connsiteY0" fmla="*/ 0 h 1012232"/>
              <a:gd name="connsiteX1" fmla="*/ 9057549 w 12192000"/>
              <a:gd name="connsiteY1" fmla="*/ 610553 h 1012232"/>
              <a:gd name="connsiteX2" fmla="*/ 12192000 w 12192000"/>
              <a:gd name="connsiteY2" fmla="*/ 305277 h 1012232"/>
              <a:gd name="connsiteX3" fmla="*/ 12192000 w 12192000"/>
              <a:gd name="connsiteY3" fmla="*/ 1012232 h 1012232"/>
              <a:gd name="connsiteX4" fmla="*/ 114300 w 12192000"/>
              <a:gd name="connsiteY4" fmla="*/ 1012232 h 1012232"/>
              <a:gd name="connsiteX5" fmla="*/ 0 w 12192000"/>
              <a:gd name="connsiteY5" fmla="*/ 1012232 h 1012232"/>
              <a:gd name="connsiteX6" fmla="*/ 0 w 12192000"/>
              <a:gd name="connsiteY6" fmla="*/ 160434 h 1012232"/>
              <a:gd name="connsiteX7" fmla="*/ 270087 w 12192000"/>
              <a:gd name="connsiteY7" fmla="*/ 129128 h 1012232"/>
              <a:gd name="connsiteX8" fmla="*/ 2457949 w 12192000"/>
              <a:gd name="connsiteY8" fmla="*/ 0 h 1012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1012232">
                <a:moveTo>
                  <a:pt x="2457949" y="0"/>
                </a:moveTo>
                <a:cubicBezTo>
                  <a:pt x="4506845" y="0"/>
                  <a:pt x="7360920" y="610553"/>
                  <a:pt x="9057549" y="610553"/>
                </a:cubicBezTo>
                <a:cubicBezTo>
                  <a:pt x="10754179" y="610553"/>
                  <a:pt x="12192000" y="305277"/>
                  <a:pt x="12192000" y="305277"/>
                </a:cubicBezTo>
                <a:cubicBezTo>
                  <a:pt x="12192000" y="1012232"/>
                  <a:pt x="12192000" y="1012232"/>
                  <a:pt x="12192000" y="1012232"/>
                </a:cubicBezTo>
                <a:cubicBezTo>
                  <a:pt x="5290457" y="1012232"/>
                  <a:pt x="1839686" y="1012232"/>
                  <a:pt x="114300" y="1012232"/>
                </a:cubicBezTo>
                <a:lnTo>
                  <a:pt x="0" y="1012232"/>
                </a:lnTo>
                <a:lnTo>
                  <a:pt x="0" y="160434"/>
                </a:lnTo>
                <a:lnTo>
                  <a:pt x="270087" y="129128"/>
                </a:lnTo>
                <a:cubicBezTo>
                  <a:pt x="925321" y="57390"/>
                  <a:pt x="1689613" y="0"/>
                  <a:pt x="2457949" y="0"/>
                </a:cubicBezTo>
                <a:close/>
              </a:path>
            </a:pathLst>
          </a:custGeom>
          <a:solidFill>
            <a:srgbClr val="52618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dirty="0">
              <a:solidFill>
                <a:schemeClr val="lt1"/>
              </a:solidFill>
              <a:latin typeface="Arial" panose="020B0604020202020204" pitchFamily="34" charset="0"/>
              <a:ea typeface="思源黑体 CN Normal" panose="020B0400000000000000" pitchFamily="34" charset="-122"/>
              <a:sym typeface="Arial" panose="020B0604020202020204" pitchFamily="34" charset="0"/>
            </a:endParaRPr>
          </a:p>
        </p:txBody>
      </p:sp>
      <p:sp>
        <p:nvSpPr>
          <p:cNvPr id="2" name="文字方塊 1">
            <a:extLst>
              <a:ext uri="{FF2B5EF4-FFF2-40B4-BE49-F238E27FC236}">
                <a16:creationId xmlns:a16="http://schemas.microsoft.com/office/drawing/2014/main" id="{1C32014D-4ED5-4C1A-A659-FFB1D14AF0CC}"/>
              </a:ext>
            </a:extLst>
          </p:cNvPr>
          <p:cNvSpPr txBox="1"/>
          <p:nvPr/>
        </p:nvSpPr>
        <p:spPr>
          <a:xfrm>
            <a:off x="516256" y="6451400"/>
            <a:ext cx="4274819" cy="307777"/>
          </a:xfrm>
          <a:prstGeom prst="rect">
            <a:avLst/>
          </a:prstGeom>
          <a:noFill/>
        </p:spPr>
        <p:txBody>
          <a:bodyPr wrap="square" rtlCol="0">
            <a:spAutoFit/>
          </a:bodyPr>
          <a:lstStyle/>
          <a:p>
            <a:r>
              <a:rPr lang="en-US" altLang="zh-TW" sz="1400" dirty="0">
                <a:solidFill>
                  <a:schemeClr val="bg1"/>
                </a:solidFill>
                <a:latin typeface="Times New Roman" panose="02020603050405020304" pitchFamily="18" charset="0"/>
                <a:cs typeface="Times New Roman" panose="02020603050405020304" pitchFamily="18" charset="0"/>
              </a:rPr>
              <a:t>Computer and Storage System Laboratory, CSS Lab</a:t>
            </a:r>
            <a:endParaRPr lang="zh-TW" altLang="en-US" sz="1400" dirty="0">
              <a:solidFill>
                <a:schemeClr val="bg1"/>
              </a:solidFill>
              <a:latin typeface="Times New Roman" panose="02020603050405020304" pitchFamily="18" charset="0"/>
              <a:cs typeface="Times New Roman" panose="02020603050405020304" pitchFamily="18" charset="0"/>
            </a:endParaRPr>
          </a:p>
        </p:txBody>
      </p:sp>
      <p:cxnSp>
        <p:nvCxnSpPr>
          <p:cNvPr id="11" name="直線接點 10">
            <a:extLst>
              <a:ext uri="{FF2B5EF4-FFF2-40B4-BE49-F238E27FC236}">
                <a16:creationId xmlns:a16="http://schemas.microsoft.com/office/drawing/2014/main" id="{29BE97D7-AF3F-4CB6-98E1-7D0C9C613097}"/>
              </a:ext>
            </a:extLst>
          </p:cNvPr>
          <p:cNvCxnSpPr/>
          <p:nvPr/>
        </p:nvCxnSpPr>
        <p:spPr>
          <a:xfrm>
            <a:off x="1047750" y="1245855"/>
            <a:ext cx="10134600" cy="0"/>
          </a:xfrm>
          <a:prstGeom prst="line">
            <a:avLst/>
          </a:prstGeom>
        </p:spPr>
        <p:style>
          <a:lnRef idx="3">
            <a:schemeClr val="dk1"/>
          </a:lnRef>
          <a:fillRef idx="0">
            <a:schemeClr val="dk1"/>
          </a:fillRef>
          <a:effectRef idx="2">
            <a:schemeClr val="dk1"/>
          </a:effectRef>
          <a:fontRef idx="minor">
            <a:schemeClr val="tx1"/>
          </a:fontRef>
        </p:style>
      </p:cxnSp>
      <p:sp>
        <p:nvSpPr>
          <p:cNvPr id="13" name="橢圓 12">
            <a:extLst>
              <a:ext uri="{FF2B5EF4-FFF2-40B4-BE49-F238E27FC236}">
                <a16:creationId xmlns:a16="http://schemas.microsoft.com/office/drawing/2014/main" id="{92D3DBF0-C811-49BA-A3D9-2E1832EAF1F2}"/>
              </a:ext>
            </a:extLst>
          </p:cNvPr>
          <p:cNvSpPr/>
          <p:nvPr/>
        </p:nvSpPr>
        <p:spPr>
          <a:xfrm>
            <a:off x="895350" y="1130595"/>
            <a:ext cx="266700" cy="27245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cxnSp>
        <p:nvCxnSpPr>
          <p:cNvPr id="14" name="直線接點 13">
            <a:extLst>
              <a:ext uri="{FF2B5EF4-FFF2-40B4-BE49-F238E27FC236}">
                <a16:creationId xmlns:a16="http://schemas.microsoft.com/office/drawing/2014/main" id="{CA7763AC-9681-4544-BE27-F6BA31849481}"/>
              </a:ext>
            </a:extLst>
          </p:cNvPr>
          <p:cNvCxnSpPr/>
          <p:nvPr/>
        </p:nvCxnSpPr>
        <p:spPr>
          <a:xfrm>
            <a:off x="1049154" y="1293395"/>
            <a:ext cx="10134600" cy="0"/>
          </a:xfrm>
          <a:prstGeom prst="line">
            <a:avLst/>
          </a:prstGeom>
        </p:spPr>
        <p:style>
          <a:lnRef idx="3">
            <a:schemeClr val="dk1"/>
          </a:lnRef>
          <a:fillRef idx="0">
            <a:schemeClr val="dk1"/>
          </a:fillRef>
          <a:effectRef idx="2">
            <a:schemeClr val="dk1"/>
          </a:effectRef>
          <a:fontRef idx="minor">
            <a:schemeClr val="tx1"/>
          </a:fontRef>
        </p:style>
      </p:cxnSp>
      <p:sp>
        <p:nvSpPr>
          <p:cNvPr id="16" name="矩形 15">
            <a:extLst>
              <a:ext uri="{FF2B5EF4-FFF2-40B4-BE49-F238E27FC236}">
                <a16:creationId xmlns:a16="http://schemas.microsoft.com/office/drawing/2014/main" id="{E82F4884-C383-4AE1-8098-DDB49CA892B1}"/>
              </a:ext>
            </a:extLst>
          </p:cNvPr>
          <p:cNvSpPr/>
          <p:nvPr/>
        </p:nvSpPr>
        <p:spPr>
          <a:xfrm>
            <a:off x="732029" y="307812"/>
            <a:ext cx="10727942" cy="646331"/>
          </a:xfrm>
          <a:prstGeom prst="rect">
            <a:avLst/>
          </a:prstGeom>
        </p:spPr>
        <p:txBody>
          <a:bodyPr wrap="square">
            <a:spAutoFit/>
          </a:bodyPr>
          <a:lstStyle/>
          <a:p>
            <a:r>
              <a:rPr lang="zh-TW" altLang="en-US" sz="3600" dirty="0">
                <a:solidFill>
                  <a:schemeClr val="tx1">
                    <a:lumMod val="75000"/>
                    <a:lumOff val="25000"/>
                  </a:schemeClr>
                </a:solidFill>
                <a:latin typeface="標楷體" panose="03000509000000000000" pitchFamily="65" charset="-120"/>
                <a:ea typeface="標楷體" panose="03000509000000000000" pitchFamily="65" charset="-120"/>
              </a:rPr>
              <a:t>案例一：</a:t>
            </a:r>
            <a:r>
              <a:rPr lang="en-US" altLang="zh-TW" sz="3600" dirty="0">
                <a:solidFill>
                  <a:schemeClr val="tx1">
                    <a:lumMod val="75000"/>
                    <a:lumOff val="25000"/>
                  </a:schemeClr>
                </a:solidFill>
                <a:latin typeface="標楷體" panose="03000509000000000000" pitchFamily="65" charset="-120"/>
                <a:ea typeface="標楷體" panose="03000509000000000000" pitchFamily="65" charset="-120"/>
              </a:rPr>
              <a:t>Hover </a:t>
            </a:r>
            <a:r>
              <a:rPr lang="zh-TW" altLang="en-US" sz="3600" dirty="0">
                <a:solidFill>
                  <a:schemeClr val="tx1">
                    <a:lumMod val="75000"/>
                    <a:lumOff val="25000"/>
                  </a:schemeClr>
                </a:solidFill>
                <a:latin typeface="標楷體" panose="03000509000000000000" pitchFamily="65" charset="-120"/>
                <a:ea typeface="標楷體" panose="03000509000000000000" pitchFamily="65" charset="-120"/>
              </a:rPr>
              <a:t>購物車圖示後出現購物車下拉式畫面</a:t>
            </a:r>
          </a:p>
        </p:txBody>
      </p:sp>
      <p:sp>
        <p:nvSpPr>
          <p:cNvPr id="15" name="文字方塊 14">
            <a:extLst>
              <a:ext uri="{FF2B5EF4-FFF2-40B4-BE49-F238E27FC236}">
                <a16:creationId xmlns:a16="http://schemas.microsoft.com/office/drawing/2014/main" id="{477C2DDB-A9C6-4388-A27E-071C153B013E}"/>
              </a:ext>
            </a:extLst>
          </p:cNvPr>
          <p:cNvSpPr txBox="1"/>
          <p:nvPr/>
        </p:nvSpPr>
        <p:spPr>
          <a:xfrm>
            <a:off x="10370262" y="992095"/>
            <a:ext cx="812088" cy="276999"/>
          </a:xfrm>
          <a:prstGeom prst="rect">
            <a:avLst/>
          </a:prstGeom>
          <a:noFill/>
        </p:spPr>
        <p:txBody>
          <a:bodyPr wrap="square" rtlCol="0">
            <a:spAutoFit/>
          </a:bodyPr>
          <a:lstStyle/>
          <a:p>
            <a:r>
              <a:rPr lang="zh-TW" altLang="en-US" sz="1200" b="1" dirty="0">
                <a:latin typeface="標楷體" panose="03000509000000000000" pitchFamily="65" charset="-120"/>
                <a:ea typeface="標楷體" panose="03000509000000000000" pitchFamily="65" charset="-120"/>
              </a:rPr>
              <a:t>案例分析</a:t>
            </a:r>
          </a:p>
        </p:txBody>
      </p:sp>
      <p:pic>
        <p:nvPicPr>
          <p:cNvPr id="17" name="圖片 16">
            <a:extLst>
              <a:ext uri="{FF2B5EF4-FFF2-40B4-BE49-F238E27FC236}">
                <a16:creationId xmlns:a16="http://schemas.microsoft.com/office/drawing/2014/main" id="{45E97DAB-E342-432D-B002-7A2E7D2A92B6}"/>
              </a:ext>
            </a:extLst>
          </p:cNvPr>
          <p:cNvPicPr>
            <a:picLocks noChangeAspect="1"/>
          </p:cNvPicPr>
          <p:nvPr/>
        </p:nvPicPr>
        <p:blipFill>
          <a:blip r:embed="rId3"/>
          <a:stretch>
            <a:fillRect/>
          </a:stretch>
        </p:blipFill>
        <p:spPr>
          <a:xfrm>
            <a:off x="510658" y="1988967"/>
            <a:ext cx="5649113" cy="3781953"/>
          </a:xfrm>
          <a:prstGeom prst="rect">
            <a:avLst/>
          </a:prstGeom>
        </p:spPr>
      </p:pic>
      <p:pic>
        <p:nvPicPr>
          <p:cNvPr id="18" name="圖片 17">
            <a:extLst>
              <a:ext uri="{FF2B5EF4-FFF2-40B4-BE49-F238E27FC236}">
                <a16:creationId xmlns:a16="http://schemas.microsoft.com/office/drawing/2014/main" id="{8124DB78-ACE1-4C9B-8B18-072486D54A59}"/>
              </a:ext>
            </a:extLst>
          </p:cNvPr>
          <p:cNvPicPr>
            <a:picLocks noChangeAspect="1"/>
          </p:cNvPicPr>
          <p:nvPr/>
        </p:nvPicPr>
        <p:blipFill>
          <a:blip r:embed="rId4"/>
          <a:stretch>
            <a:fillRect/>
          </a:stretch>
        </p:blipFill>
        <p:spPr>
          <a:xfrm>
            <a:off x="6347741" y="1499616"/>
            <a:ext cx="5428427" cy="4909266"/>
          </a:xfrm>
          <a:prstGeom prst="rect">
            <a:avLst/>
          </a:prstGeom>
        </p:spPr>
      </p:pic>
      <p:sp>
        <p:nvSpPr>
          <p:cNvPr id="5" name="投影片編號版面配置區 4">
            <a:extLst>
              <a:ext uri="{FF2B5EF4-FFF2-40B4-BE49-F238E27FC236}">
                <a16:creationId xmlns:a16="http://schemas.microsoft.com/office/drawing/2014/main" id="{E34826F0-B5FA-4A88-B6CA-ABB56A17515E}"/>
              </a:ext>
            </a:extLst>
          </p:cNvPr>
          <p:cNvSpPr>
            <a:spLocks noGrp="1"/>
          </p:cNvSpPr>
          <p:nvPr>
            <p:ph type="sldNum" sz="quarter" idx="12"/>
          </p:nvPr>
        </p:nvSpPr>
        <p:spPr/>
        <p:txBody>
          <a:bodyPr/>
          <a:lstStyle/>
          <a:p>
            <a:fld id="{997B4A21-C178-4EF4-9692-581FD3539F5E}" type="slidenum">
              <a:rPr lang="zh-CN" altLang="en-US" smtClean="0"/>
              <a:t>36</a:t>
            </a:fld>
            <a:endParaRPr lang="zh-CN" altLang="en-US"/>
          </a:p>
        </p:txBody>
      </p:sp>
    </p:spTree>
    <p:extLst>
      <p:ext uri="{BB962C8B-B14F-4D97-AF65-F5344CB8AC3E}">
        <p14:creationId xmlns:p14="http://schemas.microsoft.com/office/powerpoint/2010/main" val="2914183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任意多边形: 形状 6"/>
          <p:cNvSpPr/>
          <p:nvPr/>
        </p:nvSpPr>
        <p:spPr bwMode="auto">
          <a:xfrm>
            <a:off x="0" y="6296025"/>
            <a:ext cx="12192000" cy="561378"/>
          </a:xfrm>
          <a:custGeom>
            <a:avLst/>
            <a:gdLst>
              <a:gd name="connsiteX0" fmla="*/ 2457949 w 12192000"/>
              <a:gd name="connsiteY0" fmla="*/ 0 h 1012232"/>
              <a:gd name="connsiteX1" fmla="*/ 9057549 w 12192000"/>
              <a:gd name="connsiteY1" fmla="*/ 610553 h 1012232"/>
              <a:gd name="connsiteX2" fmla="*/ 12192000 w 12192000"/>
              <a:gd name="connsiteY2" fmla="*/ 305277 h 1012232"/>
              <a:gd name="connsiteX3" fmla="*/ 12192000 w 12192000"/>
              <a:gd name="connsiteY3" fmla="*/ 1012232 h 1012232"/>
              <a:gd name="connsiteX4" fmla="*/ 114300 w 12192000"/>
              <a:gd name="connsiteY4" fmla="*/ 1012232 h 1012232"/>
              <a:gd name="connsiteX5" fmla="*/ 0 w 12192000"/>
              <a:gd name="connsiteY5" fmla="*/ 1012232 h 1012232"/>
              <a:gd name="connsiteX6" fmla="*/ 0 w 12192000"/>
              <a:gd name="connsiteY6" fmla="*/ 160434 h 1012232"/>
              <a:gd name="connsiteX7" fmla="*/ 270087 w 12192000"/>
              <a:gd name="connsiteY7" fmla="*/ 129128 h 1012232"/>
              <a:gd name="connsiteX8" fmla="*/ 2457949 w 12192000"/>
              <a:gd name="connsiteY8" fmla="*/ 0 h 1012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1012232">
                <a:moveTo>
                  <a:pt x="2457949" y="0"/>
                </a:moveTo>
                <a:cubicBezTo>
                  <a:pt x="4506845" y="0"/>
                  <a:pt x="7360920" y="610553"/>
                  <a:pt x="9057549" y="610553"/>
                </a:cubicBezTo>
                <a:cubicBezTo>
                  <a:pt x="10754179" y="610553"/>
                  <a:pt x="12192000" y="305277"/>
                  <a:pt x="12192000" y="305277"/>
                </a:cubicBezTo>
                <a:cubicBezTo>
                  <a:pt x="12192000" y="1012232"/>
                  <a:pt x="12192000" y="1012232"/>
                  <a:pt x="12192000" y="1012232"/>
                </a:cubicBezTo>
                <a:cubicBezTo>
                  <a:pt x="5290457" y="1012232"/>
                  <a:pt x="1839686" y="1012232"/>
                  <a:pt x="114300" y="1012232"/>
                </a:cubicBezTo>
                <a:lnTo>
                  <a:pt x="0" y="1012232"/>
                </a:lnTo>
                <a:lnTo>
                  <a:pt x="0" y="160434"/>
                </a:lnTo>
                <a:lnTo>
                  <a:pt x="270087" y="129128"/>
                </a:lnTo>
                <a:cubicBezTo>
                  <a:pt x="925321" y="57390"/>
                  <a:pt x="1689613" y="0"/>
                  <a:pt x="2457949" y="0"/>
                </a:cubicBezTo>
                <a:close/>
              </a:path>
            </a:pathLst>
          </a:custGeom>
          <a:solidFill>
            <a:srgbClr val="52618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dirty="0">
              <a:solidFill>
                <a:schemeClr val="lt1"/>
              </a:solidFill>
              <a:latin typeface="Arial" panose="020B0604020202020204" pitchFamily="34" charset="0"/>
              <a:ea typeface="思源黑体 CN Normal" panose="020B0400000000000000" pitchFamily="34" charset="-122"/>
              <a:sym typeface="Arial" panose="020B0604020202020204" pitchFamily="34" charset="0"/>
            </a:endParaRPr>
          </a:p>
        </p:txBody>
      </p:sp>
      <p:sp>
        <p:nvSpPr>
          <p:cNvPr id="2" name="文字方塊 1">
            <a:extLst>
              <a:ext uri="{FF2B5EF4-FFF2-40B4-BE49-F238E27FC236}">
                <a16:creationId xmlns:a16="http://schemas.microsoft.com/office/drawing/2014/main" id="{1C32014D-4ED5-4C1A-A659-FFB1D14AF0CC}"/>
              </a:ext>
            </a:extLst>
          </p:cNvPr>
          <p:cNvSpPr txBox="1"/>
          <p:nvPr/>
        </p:nvSpPr>
        <p:spPr>
          <a:xfrm>
            <a:off x="516256" y="6451400"/>
            <a:ext cx="4274819" cy="307777"/>
          </a:xfrm>
          <a:prstGeom prst="rect">
            <a:avLst/>
          </a:prstGeom>
          <a:noFill/>
        </p:spPr>
        <p:txBody>
          <a:bodyPr wrap="square" rtlCol="0">
            <a:spAutoFit/>
          </a:bodyPr>
          <a:lstStyle/>
          <a:p>
            <a:r>
              <a:rPr lang="en-US" altLang="zh-TW" sz="1400" dirty="0">
                <a:solidFill>
                  <a:schemeClr val="bg1"/>
                </a:solidFill>
                <a:latin typeface="Times New Roman" panose="02020603050405020304" pitchFamily="18" charset="0"/>
                <a:cs typeface="Times New Roman" panose="02020603050405020304" pitchFamily="18" charset="0"/>
              </a:rPr>
              <a:t>Computer and Storage System Laboratory, CSS Lab</a:t>
            </a:r>
            <a:endParaRPr lang="zh-TW" altLang="en-US" sz="1400" dirty="0">
              <a:solidFill>
                <a:schemeClr val="bg1"/>
              </a:solidFill>
              <a:latin typeface="Times New Roman" panose="02020603050405020304" pitchFamily="18" charset="0"/>
              <a:cs typeface="Times New Roman" panose="02020603050405020304" pitchFamily="18" charset="0"/>
            </a:endParaRPr>
          </a:p>
        </p:txBody>
      </p:sp>
      <p:cxnSp>
        <p:nvCxnSpPr>
          <p:cNvPr id="11" name="直線接點 10">
            <a:extLst>
              <a:ext uri="{FF2B5EF4-FFF2-40B4-BE49-F238E27FC236}">
                <a16:creationId xmlns:a16="http://schemas.microsoft.com/office/drawing/2014/main" id="{29BE97D7-AF3F-4CB6-98E1-7D0C9C613097}"/>
              </a:ext>
            </a:extLst>
          </p:cNvPr>
          <p:cNvCxnSpPr/>
          <p:nvPr/>
        </p:nvCxnSpPr>
        <p:spPr>
          <a:xfrm>
            <a:off x="1047750" y="1245855"/>
            <a:ext cx="10134600" cy="0"/>
          </a:xfrm>
          <a:prstGeom prst="line">
            <a:avLst/>
          </a:prstGeom>
        </p:spPr>
        <p:style>
          <a:lnRef idx="3">
            <a:schemeClr val="dk1"/>
          </a:lnRef>
          <a:fillRef idx="0">
            <a:schemeClr val="dk1"/>
          </a:fillRef>
          <a:effectRef idx="2">
            <a:schemeClr val="dk1"/>
          </a:effectRef>
          <a:fontRef idx="minor">
            <a:schemeClr val="tx1"/>
          </a:fontRef>
        </p:style>
      </p:cxnSp>
      <p:sp>
        <p:nvSpPr>
          <p:cNvPr id="13" name="橢圓 12">
            <a:extLst>
              <a:ext uri="{FF2B5EF4-FFF2-40B4-BE49-F238E27FC236}">
                <a16:creationId xmlns:a16="http://schemas.microsoft.com/office/drawing/2014/main" id="{92D3DBF0-C811-49BA-A3D9-2E1832EAF1F2}"/>
              </a:ext>
            </a:extLst>
          </p:cNvPr>
          <p:cNvSpPr/>
          <p:nvPr/>
        </p:nvSpPr>
        <p:spPr>
          <a:xfrm>
            <a:off x="895350" y="1130595"/>
            <a:ext cx="266700" cy="27245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cxnSp>
        <p:nvCxnSpPr>
          <p:cNvPr id="14" name="直線接點 13">
            <a:extLst>
              <a:ext uri="{FF2B5EF4-FFF2-40B4-BE49-F238E27FC236}">
                <a16:creationId xmlns:a16="http://schemas.microsoft.com/office/drawing/2014/main" id="{CA7763AC-9681-4544-BE27-F6BA31849481}"/>
              </a:ext>
            </a:extLst>
          </p:cNvPr>
          <p:cNvCxnSpPr/>
          <p:nvPr/>
        </p:nvCxnSpPr>
        <p:spPr>
          <a:xfrm>
            <a:off x="1049154" y="1293395"/>
            <a:ext cx="10134600" cy="0"/>
          </a:xfrm>
          <a:prstGeom prst="line">
            <a:avLst/>
          </a:prstGeom>
        </p:spPr>
        <p:style>
          <a:lnRef idx="3">
            <a:schemeClr val="dk1"/>
          </a:lnRef>
          <a:fillRef idx="0">
            <a:schemeClr val="dk1"/>
          </a:fillRef>
          <a:effectRef idx="2">
            <a:schemeClr val="dk1"/>
          </a:effectRef>
          <a:fontRef idx="minor">
            <a:schemeClr val="tx1"/>
          </a:fontRef>
        </p:style>
      </p:cxnSp>
      <p:sp>
        <p:nvSpPr>
          <p:cNvPr id="16" name="矩形 15">
            <a:extLst>
              <a:ext uri="{FF2B5EF4-FFF2-40B4-BE49-F238E27FC236}">
                <a16:creationId xmlns:a16="http://schemas.microsoft.com/office/drawing/2014/main" id="{E82F4884-C383-4AE1-8098-DDB49CA892B1}"/>
              </a:ext>
            </a:extLst>
          </p:cNvPr>
          <p:cNvSpPr/>
          <p:nvPr/>
        </p:nvSpPr>
        <p:spPr>
          <a:xfrm>
            <a:off x="732029" y="307812"/>
            <a:ext cx="10727942" cy="646331"/>
          </a:xfrm>
          <a:prstGeom prst="rect">
            <a:avLst/>
          </a:prstGeom>
        </p:spPr>
        <p:txBody>
          <a:bodyPr wrap="square">
            <a:spAutoFit/>
          </a:bodyPr>
          <a:lstStyle/>
          <a:p>
            <a:r>
              <a:rPr lang="zh-TW" altLang="en-US" sz="3600" dirty="0">
                <a:solidFill>
                  <a:schemeClr val="tx1">
                    <a:lumMod val="75000"/>
                    <a:lumOff val="25000"/>
                  </a:schemeClr>
                </a:solidFill>
                <a:latin typeface="標楷體" panose="03000509000000000000" pitchFamily="65" charset="-120"/>
                <a:ea typeface="標楷體" panose="03000509000000000000" pitchFamily="65" charset="-120"/>
              </a:rPr>
              <a:t>案例二：點擊搜尋框後，僅需要了解該元件屬性變化</a:t>
            </a:r>
          </a:p>
        </p:txBody>
      </p:sp>
      <p:sp>
        <p:nvSpPr>
          <p:cNvPr id="12" name="文字方塊 11">
            <a:extLst>
              <a:ext uri="{FF2B5EF4-FFF2-40B4-BE49-F238E27FC236}">
                <a16:creationId xmlns:a16="http://schemas.microsoft.com/office/drawing/2014/main" id="{2B1B8481-A75B-48DC-83C6-F58AF465AA38}"/>
              </a:ext>
            </a:extLst>
          </p:cNvPr>
          <p:cNvSpPr txBox="1"/>
          <p:nvPr/>
        </p:nvSpPr>
        <p:spPr>
          <a:xfrm>
            <a:off x="10370262" y="992095"/>
            <a:ext cx="812088" cy="276999"/>
          </a:xfrm>
          <a:prstGeom prst="rect">
            <a:avLst/>
          </a:prstGeom>
          <a:noFill/>
        </p:spPr>
        <p:txBody>
          <a:bodyPr wrap="square" rtlCol="0">
            <a:spAutoFit/>
          </a:bodyPr>
          <a:lstStyle/>
          <a:p>
            <a:r>
              <a:rPr lang="zh-TW" altLang="en-US" sz="1200" b="1" dirty="0">
                <a:latin typeface="標楷體" panose="03000509000000000000" pitchFamily="65" charset="-120"/>
                <a:ea typeface="標楷體" panose="03000509000000000000" pitchFamily="65" charset="-120"/>
              </a:rPr>
              <a:t>案例分析</a:t>
            </a:r>
          </a:p>
        </p:txBody>
      </p:sp>
      <p:pic>
        <p:nvPicPr>
          <p:cNvPr id="4" name="圖片 3">
            <a:extLst>
              <a:ext uri="{FF2B5EF4-FFF2-40B4-BE49-F238E27FC236}">
                <a16:creationId xmlns:a16="http://schemas.microsoft.com/office/drawing/2014/main" id="{EE53F679-B3BE-44D3-829F-36B2135EA8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5350" y="1632648"/>
            <a:ext cx="6103117" cy="4273148"/>
          </a:xfrm>
          <a:prstGeom prst="rect">
            <a:avLst/>
          </a:prstGeom>
        </p:spPr>
      </p:pic>
      <p:pic>
        <p:nvPicPr>
          <p:cNvPr id="15" name="圖片 14">
            <a:extLst>
              <a:ext uri="{FF2B5EF4-FFF2-40B4-BE49-F238E27FC236}">
                <a16:creationId xmlns:a16="http://schemas.microsoft.com/office/drawing/2014/main" id="{EA26DCE8-625C-4AE6-A968-3231AD575337}"/>
              </a:ext>
            </a:extLst>
          </p:cNvPr>
          <p:cNvPicPr>
            <a:picLocks noChangeAspect="1"/>
          </p:cNvPicPr>
          <p:nvPr/>
        </p:nvPicPr>
        <p:blipFill>
          <a:blip r:embed="rId4"/>
          <a:stretch>
            <a:fillRect/>
          </a:stretch>
        </p:blipFill>
        <p:spPr>
          <a:xfrm>
            <a:off x="8105963" y="1403054"/>
            <a:ext cx="3076387" cy="5474715"/>
          </a:xfrm>
          <a:prstGeom prst="rect">
            <a:avLst/>
          </a:prstGeom>
        </p:spPr>
      </p:pic>
      <p:sp>
        <p:nvSpPr>
          <p:cNvPr id="6" name="投影片編號版面配置區 5">
            <a:extLst>
              <a:ext uri="{FF2B5EF4-FFF2-40B4-BE49-F238E27FC236}">
                <a16:creationId xmlns:a16="http://schemas.microsoft.com/office/drawing/2014/main" id="{C967FD6A-0C36-409C-857B-B1791F6FCE55}"/>
              </a:ext>
            </a:extLst>
          </p:cNvPr>
          <p:cNvSpPr>
            <a:spLocks noGrp="1"/>
          </p:cNvSpPr>
          <p:nvPr>
            <p:ph type="sldNum" sz="quarter" idx="12"/>
          </p:nvPr>
        </p:nvSpPr>
        <p:spPr/>
        <p:txBody>
          <a:bodyPr/>
          <a:lstStyle/>
          <a:p>
            <a:fld id="{997B4A21-C178-4EF4-9692-581FD3539F5E}" type="slidenum">
              <a:rPr lang="zh-CN" altLang="en-US" smtClean="0"/>
              <a:t>37</a:t>
            </a:fld>
            <a:endParaRPr lang="zh-CN" altLang="en-US"/>
          </a:p>
        </p:txBody>
      </p:sp>
    </p:spTree>
    <p:extLst>
      <p:ext uri="{BB962C8B-B14F-4D97-AF65-F5344CB8AC3E}">
        <p14:creationId xmlns:p14="http://schemas.microsoft.com/office/powerpoint/2010/main" val="42577752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任意多边形: 形状 6"/>
          <p:cNvSpPr/>
          <p:nvPr/>
        </p:nvSpPr>
        <p:spPr bwMode="auto">
          <a:xfrm>
            <a:off x="0" y="6296025"/>
            <a:ext cx="12192000" cy="561378"/>
          </a:xfrm>
          <a:custGeom>
            <a:avLst/>
            <a:gdLst>
              <a:gd name="connsiteX0" fmla="*/ 2457949 w 12192000"/>
              <a:gd name="connsiteY0" fmla="*/ 0 h 1012232"/>
              <a:gd name="connsiteX1" fmla="*/ 9057549 w 12192000"/>
              <a:gd name="connsiteY1" fmla="*/ 610553 h 1012232"/>
              <a:gd name="connsiteX2" fmla="*/ 12192000 w 12192000"/>
              <a:gd name="connsiteY2" fmla="*/ 305277 h 1012232"/>
              <a:gd name="connsiteX3" fmla="*/ 12192000 w 12192000"/>
              <a:gd name="connsiteY3" fmla="*/ 1012232 h 1012232"/>
              <a:gd name="connsiteX4" fmla="*/ 114300 w 12192000"/>
              <a:gd name="connsiteY4" fmla="*/ 1012232 h 1012232"/>
              <a:gd name="connsiteX5" fmla="*/ 0 w 12192000"/>
              <a:gd name="connsiteY5" fmla="*/ 1012232 h 1012232"/>
              <a:gd name="connsiteX6" fmla="*/ 0 w 12192000"/>
              <a:gd name="connsiteY6" fmla="*/ 160434 h 1012232"/>
              <a:gd name="connsiteX7" fmla="*/ 270087 w 12192000"/>
              <a:gd name="connsiteY7" fmla="*/ 129128 h 1012232"/>
              <a:gd name="connsiteX8" fmla="*/ 2457949 w 12192000"/>
              <a:gd name="connsiteY8" fmla="*/ 0 h 1012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1012232">
                <a:moveTo>
                  <a:pt x="2457949" y="0"/>
                </a:moveTo>
                <a:cubicBezTo>
                  <a:pt x="4506845" y="0"/>
                  <a:pt x="7360920" y="610553"/>
                  <a:pt x="9057549" y="610553"/>
                </a:cubicBezTo>
                <a:cubicBezTo>
                  <a:pt x="10754179" y="610553"/>
                  <a:pt x="12192000" y="305277"/>
                  <a:pt x="12192000" y="305277"/>
                </a:cubicBezTo>
                <a:cubicBezTo>
                  <a:pt x="12192000" y="1012232"/>
                  <a:pt x="12192000" y="1012232"/>
                  <a:pt x="12192000" y="1012232"/>
                </a:cubicBezTo>
                <a:cubicBezTo>
                  <a:pt x="5290457" y="1012232"/>
                  <a:pt x="1839686" y="1012232"/>
                  <a:pt x="114300" y="1012232"/>
                </a:cubicBezTo>
                <a:lnTo>
                  <a:pt x="0" y="1012232"/>
                </a:lnTo>
                <a:lnTo>
                  <a:pt x="0" y="160434"/>
                </a:lnTo>
                <a:lnTo>
                  <a:pt x="270087" y="129128"/>
                </a:lnTo>
                <a:cubicBezTo>
                  <a:pt x="925321" y="57390"/>
                  <a:pt x="1689613" y="0"/>
                  <a:pt x="2457949" y="0"/>
                </a:cubicBezTo>
                <a:close/>
              </a:path>
            </a:pathLst>
          </a:custGeom>
          <a:solidFill>
            <a:srgbClr val="52618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dirty="0">
              <a:solidFill>
                <a:schemeClr val="lt1"/>
              </a:solidFill>
              <a:latin typeface="Arial" panose="020B0604020202020204" pitchFamily="34" charset="0"/>
              <a:ea typeface="思源黑体 CN Normal" panose="020B0400000000000000" pitchFamily="34" charset="-122"/>
              <a:sym typeface="Arial" panose="020B0604020202020204" pitchFamily="34" charset="0"/>
            </a:endParaRPr>
          </a:p>
        </p:txBody>
      </p:sp>
      <p:sp>
        <p:nvSpPr>
          <p:cNvPr id="2" name="文字方塊 1">
            <a:extLst>
              <a:ext uri="{FF2B5EF4-FFF2-40B4-BE49-F238E27FC236}">
                <a16:creationId xmlns:a16="http://schemas.microsoft.com/office/drawing/2014/main" id="{1C32014D-4ED5-4C1A-A659-FFB1D14AF0CC}"/>
              </a:ext>
            </a:extLst>
          </p:cNvPr>
          <p:cNvSpPr txBox="1"/>
          <p:nvPr/>
        </p:nvSpPr>
        <p:spPr>
          <a:xfrm>
            <a:off x="516256" y="6451400"/>
            <a:ext cx="4274819" cy="307777"/>
          </a:xfrm>
          <a:prstGeom prst="rect">
            <a:avLst/>
          </a:prstGeom>
          <a:noFill/>
        </p:spPr>
        <p:txBody>
          <a:bodyPr wrap="square" rtlCol="0">
            <a:spAutoFit/>
          </a:bodyPr>
          <a:lstStyle/>
          <a:p>
            <a:r>
              <a:rPr lang="en-US" altLang="zh-TW" sz="1400" dirty="0">
                <a:solidFill>
                  <a:schemeClr val="bg1"/>
                </a:solidFill>
                <a:latin typeface="Times New Roman" panose="02020603050405020304" pitchFamily="18" charset="0"/>
                <a:cs typeface="Times New Roman" panose="02020603050405020304" pitchFamily="18" charset="0"/>
              </a:rPr>
              <a:t>Computer and Storage System Laboratory, CSS Lab</a:t>
            </a:r>
            <a:endParaRPr lang="zh-TW" altLang="en-US" sz="1400" dirty="0">
              <a:solidFill>
                <a:schemeClr val="bg1"/>
              </a:solidFill>
              <a:latin typeface="Times New Roman" panose="02020603050405020304" pitchFamily="18" charset="0"/>
              <a:cs typeface="Times New Roman" panose="02020603050405020304" pitchFamily="18" charset="0"/>
            </a:endParaRPr>
          </a:p>
        </p:txBody>
      </p:sp>
      <p:cxnSp>
        <p:nvCxnSpPr>
          <p:cNvPr id="11" name="直線接點 10">
            <a:extLst>
              <a:ext uri="{FF2B5EF4-FFF2-40B4-BE49-F238E27FC236}">
                <a16:creationId xmlns:a16="http://schemas.microsoft.com/office/drawing/2014/main" id="{29BE97D7-AF3F-4CB6-98E1-7D0C9C613097}"/>
              </a:ext>
            </a:extLst>
          </p:cNvPr>
          <p:cNvCxnSpPr/>
          <p:nvPr/>
        </p:nvCxnSpPr>
        <p:spPr>
          <a:xfrm>
            <a:off x="1047750" y="1245855"/>
            <a:ext cx="10134600" cy="0"/>
          </a:xfrm>
          <a:prstGeom prst="line">
            <a:avLst/>
          </a:prstGeom>
        </p:spPr>
        <p:style>
          <a:lnRef idx="3">
            <a:schemeClr val="dk1"/>
          </a:lnRef>
          <a:fillRef idx="0">
            <a:schemeClr val="dk1"/>
          </a:fillRef>
          <a:effectRef idx="2">
            <a:schemeClr val="dk1"/>
          </a:effectRef>
          <a:fontRef idx="minor">
            <a:schemeClr val="tx1"/>
          </a:fontRef>
        </p:style>
      </p:cxnSp>
      <p:sp>
        <p:nvSpPr>
          <p:cNvPr id="13" name="橢圓 12">
            <a:extLst>
              <a:ext uri="{FF2B5EF4-FFF2-40B4-BE49-F238E27FC236}">
                <a16:creationId xmlns:a16="http://schemas.microsoft.com/office/drawing/2014/main" id="{92D3DBF0-C811-49BA-A3D9-2E1832EAF1F2}"/>
              </a:ext>
            </a:extLst>
          </p:cNvPr>
          <p:cNvSpPr/>
          <p:nvPr/>
        </p:nvSpPr>
        <p:spPr>
          <a:xfrm>
            <a:off x="895350" y="1130595"/>
            <a:ext cx="266700" cy="27245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cxnSp>
        <p:nvCxnSpPr>
          <p:cNvPr id="14" name="直線接點 13">
            <a:extLst>
              <a:ext uri="{FF2B5EF4-FFF2-40B4-BE49-F238E27FC236}">
                <a16:creationId xmlns:a16="http://schemas.microsoft.com/office/drawing/2014/main" id="{CA7763AC-9681-4544-BE27-F6BA31849481}"/>
              </a:ext>
            </a:extLst>
          </p:cNvPr>
          <p:cNvCxnSpPr/>
          <p:nvPr/>
        </p:nvCxnSpPr>
        <p:spPr>
          <a:xfrm>
            <a:off x="1049154" y="1293395"/>
            <a:ext cx="10134600" cy="0"/>
          </a:xfrm>
          <a:prstGeom prst="line">
            <a:avLst/>
          </a:prstGeom>
        </p:spPr>
        <p:style>
          <a:lnRef idx="3">
            <a:schemeClr val="dk1"/>
          </a:lnRef>
          <a:fillRef idx="0">
            <a:schemeClr val="dk1"/>
          </a:fillRef>
          <a:effectRef idx="2">
            <a:schemeClr val="dk1"/>
          </a:effectRef>
          <a:fontRef idx="minor">
            <a:schemeClr val="tx1"/>
          </a:fontRef>
        </p:style>
      </p:cxnSp>
      <p:sp>
        <p:nvSpPr>
          <p:cNvPr id="16" name="矩形 15">
            <a:extLst>
              <a:ext uri="{FF2B5EF4-FFF2-40B4-BE49-F238E27FC236}">
                <a16:creationId xmlns:a16="http://schemas.microsoft.com/office/drawing/2014/main" id="{E82F4884-C383-4AE1-8098-DDB49CA892B1}"/>
              </a:ext>
            </a:extLst>
          </p:cNvPr>
          <p:cNvSpPr/>
          <p:nvPr/>
        </p:nvSpPr>
        <p:spPr>
          <a:xfrm>
            <a:off x="732029" y="307812"/>
            <a:ext cx="10727942" cy="646331"/>
          </a:xfrm>
          <a:prstGeom prst="rect">
            <a:avLst/>
          </a:prstGeom>
        </p:spPr>
        <p:txBody>
          <a:bodyPr wrap="square">
            <a:spAutoFit/>
          </a:bodyPr>
          <a:lstStyle/>
          <a:p>
            <a:r>
              <a:rPr lang="zh-TW" altLang="en-US" sz="3600" dirty="0">
                <a:solidFill>
                  <a:schemeClr val="tx1">
                    <a:lumMod val="75000"/>
                    <a:lumOff val="25000"/>
                  </a:schemeClr>
                </a:solidFill>
                <a:latin typeface="標楷體" panose="03000509000000000000" pitchFamily="65" charset="-120"/>
                <a:ea typeface="標楷體" panose="03000509000000000000" pitchFamily="65" charset="-120"/>
              </a:rPr>
              <a:t>案例二：點擊搜尋框後，僅需要了解該元件屬性變化</a:t>
            </a:r>
          </a:p>
        </p:txBody>
      </p:sp>
      <p:sp>
        <p:nvSpPr>
          <p:cNvPr id="12" name="文字方塊 11">
            <a:extLst>
              <a:ext uri="{FF2B5EF4-FFF2-40B4-BE49-F238E27FC236}">
                <a16:creationId xmlns:a16="http://schemas.microsoft.com/office/drawing/2014/main" id="{2B1B8481-A75B-48DC-83C6-F58AF465AA38}"/>
              </a:ext>
            </a:extLst>
          </p:cNvPr>
          <p:cNvSpPr txBox="1"/>
          <p:nvPr/>
        </p:nvSpPr>
        <p:spPr>
          <a:xfrm>
            <a:off x="10370262" y="992095"/>
            <a:ext cx="812088" cy="276999"/>
          </a:xfrm>
          <a:prstGeom prst="rect">
            <a:avLst/>
          </a:prstGeom>
          <a:noFill/>
        </p:spPr>
        <p:txBody>
          <a:bodyPr wrap="square" rtlCol="0">
            <a:spAutoFit/>
          </a:bodyPr>
          <a:lstStyle/>
          <a:p>
            <a:r>
              <a:rPr lang="zh-TW" altLang="en-US" sz="1200" b="1" dirty="0">
                <a:latin typeface="標楷體" panose="03000509000000000000" pitchFamily="65" charset="-120"/>
                <a:ea typeface="標楷體" panose="03000509000000000000" pitchFamily="65" charset="-120"/>
              </a:rPr>
              <a:t>案例分析</a:t>
            </a:r>
          </a:p>
        </p:txBody>
      </p:sp>
      <p:pic>
        <p:nvPicPr>
          <p:cNvPr id="17" name="圖片 16">
            <a:extLst>
              <a:ext uri="{FF2B5EF4-FFF2-40B4-BE49-F238E27FC236}">
                <a16:creationId xmlns:a16="http://schemas.microsoft.com/office/drawing/2014/main" id="{CC528138-9FD4-4F6E-87B5-DE44F651C89C}"/>
              </a:ext>
            </a:extLst>
          </p:cNvPr>
          <p:cNvPicPr>
            <a:picLocks noChangeAspect="1"/>
          </p:cNvPicPr>
          <p:nvPr/>
        </p:nvPicPr>
        <p:blipFill>
          <a:blip r:embed="rId3"/>
          <a:stretch>
            <a:fillRect/>
          </a:stretch>
        </p:blipFill>
        <p:spPr>
          <a:xfrm>
            <a:off x="1062141" y="1694766"/>
            <a:ext cx="4515480" cy="4391638"/>
          </a:xfrm>
          <a:prstGeom prst="rect">
            <a:avLst/>
          </a:prstGeom>
          <a:ln>
            <a:solidFill>
              <a:schemeClr val="tx1"/>
            </a:solidFill>
          </a:ln>
        </p:spPr>
      </p:pic>
      <p:pic>
        <p:nvPicPr>
          <p:cNvPr id="18" name="圖片 17">
            <a:extLst>
              <a:ext uri="{FF2B5EF4-FFF2-40B4-BE49-F238E27FC236}">
                <a16:creationId xmlns:a16="http://schemas.microsoft.com/office/drawing/2014/main" id="{2076ECCB-004A-44A9-8E96-77B6945EFCA2}"/>
              </a:ext>
            </a:extLst>
          </p:cNvPr>
          <p:cNvPicPr>
            <a:picLocks noChangeAspect="1"/>
          </p:cNvPicPr>
          <p:nvPr/>
        </p:nvPicPr>
        <p:blipFill>
          <a:blip r:embed="rId4"/>
          <a:stretch>
            <a:fillRect/>
          </a:stretch>
        </p:blipFill>
        <p:spPr>
          <a:xfrm>
            <a:off x="6676396" y="1694766"/>
            <a:ext cx="4505954" cy="4410691"/>
          </a:xfrm>
          <a:prstGeom prst="rect">
            <a:avLst/>
          </a:prstGeom>
          <a:ln>
            <a:solidFill>
              <a:schemeClr val="tx1"/>
            </a:solidFill>
          </a:ln>
        </p:spPr>
      </p:pic>
      <p:sp>
        <p:nvSpPr>
          <p:cNvPr id="5" name="投影片編號版面配置區 4">
            <a:extLst>
              <a:ext uri="{FF2B5EF4-FFF2-40B4-BE49-F238E27FC236}">
                <a16:creationId xmlns:a16="http://schemas.microsoft.com/office/drawing/2014/main" id="{35BEF70B-BFC5-4910-A1A2-CA4D2E46CF16}"/>
              </a:ext>
            </a:extLst>
          </p:cNvPr>
          <p:cNvSpPr>
            <a:spLocks noGrp="1"/>
          </p:cNvSpPr>
          <p:nvPr>
            <p:ph type="sldNum" sz="quarter" idx="12"/>
          </p:nvPr>
        </p:nvSpPr>
        <p:spPr/>
        <p:txBody>
          <a:bodyPr/>
          <a:lstStyle/>
          <a:p>
            <a:fld id="{997B4A21-C178-4EF4-9692-581FD3539F5E}" type="slidenum">
              <a:rPr lang="zh-CN" altLang="en-US" smtClean="0"/>
              <a:t>38</a:t>
            </a:fld>
            <a:endParaRPr lang="zh-CN" altLang="en-US"/>
          </a:p>
        </p:txBody>
      </p:sp>
    </p:spTree>
    <p:extLst>
      <p:ext uri="{BB962C8B-B14F-4D97-AF65-F5344CB8AC3E}">
        <p14:creationId xmlns:p14="http://schemas.microsoft.com/office/powerpoint/2010/main" val="24807955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任意多边形: 形状 6"/>
          <p:cNvSpPr/>
          <p:nvPr/>
        </p:nvSpPr>
        <p:spPr bwMode="auto">
          <a:xfrm>
            <a:off x="0" y="6296025"/>
            <a:ext cx="12192000" cy="561378"/>
          </a:xfrm>
          <a:custGeom>
            <a:avLst/>
            <a:gdLst>
              <a:gd name="connsiteX0" fmla="*/ 2457949 w 12192000"/>
              <a:gd name="connsiteY0" fmla="*/ 0 h 1012232"/>
              <a:gd name="connsiteX1" fmla="*/ 9057549 w 12192000"/>
              <a:gd name="connsiteY1" fmla="*/ 610553 h 1012232"/>
              <a:gd name="connsiteX2" fmla="*/ 12192000 w 12192000"/>
              <a:gd name="connsiteY2" fmla="*/ 305277 h 1012232"/>
              <a:gd name="connsiteX3" fmla="*/ 12192000 w 12192000"/>
              <a:gd name="connsiteY3" fmla="*/ 1012232 h 1012232"/>
              <a:gd name="connsiteX4" fmla="*/ 114300 w 12192000"/>
              <a:gd name="connsiteY4" fmla="*/ 1012232 h 1012232"/>
              <a:gd name="connsiteX5" fmla="*/ 0 w 12192000"/>
              <a:gd name="connsiteY5" fmla="*/ 1012232 h 1012232"/>
              <a:gd name="connsiteX6" fmla="*/ 0 w 12192000"/>
              <a:gd name="connsiteY6" fmla="*/ 160434 h 1012232"/>
              <a:gd name="connsiteX7" fmla="*/ 270087 w 12192000"/>
              <a:gd name="connsiteY7" fmla="*/ 129128 h 1012232"/>
              <a:gd name="connsiteX8" fmla="*/ 2457949 w 12192000"/>
              <a:gd name="connsiteY8" fmla="*/ 0 h 1012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1012232">
                <a:moveTo>
                  <a:pt x="2457949" y="0"/>
                </a:moveTo>
                <a:cubicBezTo>
                  <a:pt x="4506845" y="0"/>
                  <a:pt x="7360920" y="610553"/>
                  <a:pt x="9057549" y="610553"/>
                </a:cubicBezTo>
                <a:cubicBezTo>
                  <a:pt x="10754179" y="610553"/>
                  <a:pt x="12192000" y="305277"/>
                  <a:pt x="12192000" y="305277"/>
                </a:cubicBezTo>
                <a:cubicBezTo>
                  <a:pt x="12192000" y="1012232"/>
                  <a:pt x="12192000" y="1012232"/>
                  <a:pt x="12192000" y="1012232"/>
                </a:cubicBezTo>
                <a:cubicBezTo>
                  <a:pt x="5290457" y="1012232"/>
                  <a:pt x="1839686" y="1012232"/>
                  <a:pt x="114300" y="1012232"/>
                </a:cubicBezTo>
                <a:lnTo>
                  <a:pt x="0" y="1012232"/>
                </a:lnTo>
                <a:lnTo>
                  <a:pt x="0" y="160434"/>
                </a:lnTo>
                <a:lnTo>
                  <a:pt x="270087" y="129128"/>
                </a:lnTo>
                <a:cubicBezTo>
                  <a:pt x="925321" y="57390"/>
                  <a:pt x="1689613" y="0"/>
                  <a:pt x="2457949" y="0"/>
                </a:cubicBezTo>
                <a:close/>
              </a:path>
            </a:pathLst>
          </a:custGeom>
          <a:solidFill>
            <a:srgbClr val="52618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dirty="0">
              <a:solidFill>
                <a:schemeClr val="lt1"/>
              </a:solidFill>
              <a:latin typeface="Arial" panose="020B0604020202020204" pitchFamily="34" charset="0"/>
              <a:ea typeface="思源黑体 CN Normal" panose="020B0400000000000000" pitchFamily="34" charset="-122"/>
              <a:sym typeface="Arial" panose="020B0604020202020204" pitchFamily="34" charset="0"/>
            </a:endParaRPr>
          </a:p>
        </p:txBody>
      </p:sp>
      <p:sp>
        <p:nvSpPr>
          <p:cNvPr id="2" name="文字方塊 1">
            <a:extLst>
              <a:ext uri="{FF2B5EF4-FFF2-40B4-BE49-F238E27FC236}">
                <a16:creationId xmlns:a16="http://schemas.microsoft.com/office/drawing/2014/main" id="{1C32014D-4ED5-4C1A-A659-FFB1D14AF0CC}"/>
              </a:ext>
            </a:extLst>
          </p:cNvPr>
          <p:cNvSpPr txBox="1"/>
          <p:nvPr/>
        </p:nvSpPr>
        <p:spPr>
          <a:xfrm>
            <a:off x="516256" y="6451400"/>
            <a:ext cx="4274819" cy="307777"/>
          </a:xfrm>
          <a:prstGeom prst="rect">
            <a:avLst/>
          </a:prstGeom>
          <a:noFill/>
        </p:spPr>
        <p:txBody>
          <a:bodyPr wrap="square" rtlCol="0">
            <a:spAutoFit/>
          </a:bodyPr>
          <a:lstStyle/>
          <a:p>
            <a:r>
              <a:rPr lang="en-US" altLang="zh-TW" sz="1400" dirty="0">
                <a:solidFill>
                  <a:schemeClr val="bg1"/>
                </a:solidFill>
                <a:latin typeface="Times New Roman" panose="02020603050405020304" pitchFamily="18" charset="0"/>
                <a:cs typeface="Times New Roman" panose="02020603050405020304" pitchFamily="18" charset="0"/>
              </a:rPr>
              <a:t>Computer and Storage System Laboratory, CSS Lab</a:t>
            </a:r>
            <a:endParaRPr lang="zh-TW" altLang="en-US" sz="1400" dirty="0">
              <a:solidFill>
                <a:schemeClr val="bg1"/>
              </a:solidFill>
              <a:latin typeface="Times New Roman" panose="02020603050405020304" pitchFamily="18" charset="0"/>
              <a:cs typeface="Times New Roman" panose="02020603050405020304" pitchFamily="18" charset="0"/>
            </a:endParaRPr>
          </a:p>
        </p:txBody>
      </p:sp>
      <p:sp>
        <p:nvSpPr>
          <p:cNvPr id="4" name="矩形 3">
            <a:extLst>
              <a:ext uri="{FF2B5EF4-FFF2-40B4-BE49-F238E27FC236}">
                <a16:creationId xmlns:a16="http://schemas.microsoft.com/office/drawing/2014/main" id="{FDE7B554-4DA6-47A1-B4F9-3F68B50CF4C8}"/>
              </a:ext>
            </a:extLst>
          </p:cNvPr>
          <p:cNvSpPr/>
          <p:nvPr/>
        </p:nvSpPr>
        <p:spPr>
          <a:xfrm>
            <a:off x="4019708" y="303872"/>
            <a:ext cx="4152583" cy="769441"/>
          </a:xfrm>
          <a:prstGeom prst="rect">
            <a:avLst/>
          </a:prstGeom>
        </p:spPr>
        <p:txBody>
          <a:bodyPr wrap="square">
            <a:spAutoFit/>
          </a:bodyPr>
          <a:lstStyle/>
          <a:p>
            <a:r>
              <a:rPr lang="zh-TW" altLang="en-US" sz="4400" dirty="0">
                <a:solidFill>
                  <a:schemeClr val="tx1">
                    <a:lumMod val="75000"/>
                    <a:lumOff val="25000"/>
                  </a:schemeClr>
                </a:solidFill>
                <a:effectLst>
                  <a:outerShdw blurRad="38100" dist="38100" dir="2700000" algn="tl">
                    <a:srgbClr val="000000">
                      <a:alpha val="43137"/>
                    </a:srgbClr>
                  </a:outerShdw>
                </a:effectLst>
                <a:latin typeface="標楷體" panose="03000509000000000000" pitchFamily="65" charset="-120"/>
                <a:ea typeface="標楷體" panose="03000509000000000000" pitchFamily="65" charset="-120"/>
              </a:rPr>
              <a:t>網頁自動化腳本</a:t>
            </a:r>
          </a:p>
        </p:txBody>
      </p:sp>
      <p:sp>
        <p:nvSpPr>
          <p:cNvPr id="8" name="內容版面配置區 2">
            <a:extLst>
              <a:ext uri="{FF2B5EF4-FFF2-40B4-BE49-F238E27FC236}">
                <a16:creationId xmlns:a16="http://schemas.microsoft.com/office/drawing/2014/main" id="{7EC5DF88-451C-4B8C-BD37-04F85197F9FF}"/>
              </a:ext>
            </a:extLst>
          </p:cNvPr>
          <p:cNvSpPr txBox="1">
            <a:spLocks/>
          </p:cNvSpPr>
          <p:nvPr/>
        </p:nvSpPr>
        <p:spPr>
          <a:xfrm>
            <a:off x="1162050" y="1709741"/>
            <a:ext cx="9867900" cy="4013792"/>
          </a:xfrm>
          <a:prstGeom prst="rect">
            <a:avLst/>
          </a:prstGeom>
        </p:spPr>
        <p:txBody>
          <a:bodyPr vert="horz" lIns="91440" tIns="45720" rIns="91440" bIns="45720" rtlCol="0" anchor="ctr"/>
          <a:lstStyle>
            <a:defPPr>
              <a:defRPr lang="zh-C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514350" indent="-514350">
              <a:lnSpc>
                <a:spcPts val="5500"/>
              </a:lnSpc>
              <a:buFont typeface="標楷體" panose="03000509000000000000" pitchFamily="65" charset="-120"/>
              <a:buChar char="-"/>
            </a:pPr>
            <a:r>
              <a:rPr lang="zh-TW" altLang="en-US" sz="2800" dirty="0">
                <a:solidFill>
                  <a:schemeClr val="tx1">
                    <a:lumMod val="75000"/>
                    <a:lumOff val="25000"/>
                  </a:schemeClr>
                </a:solidFill>
                <a:latin typeface="標楷體" panose="03000509000000000000" pitchFamily="65" charset="-120"/>
                <a:ea typeface="標楷體" panose="03000509000000000000" pitchFamily="65" charset="-120"/>
              </a:rPr>
              <a:t>利用程式腳本模擬人為操作</a:t>
            </a:r>
            <a:endParaRPr lang="en-US" altLang="zh-TW" sz="2800" dirty="0">
              <a:solidFill>
                <a:schemeClr val="tx1">
                  <a:lumMod val="75000"/>
                  <a:lumOff val="25000"/>
                </a:schemeClr>
              </a:solidFill>
              <a:latin typeface="標楷體" panose="03000509000000000000" pitchFamily="65" charset="-120"/>
              <a:ea typeface="標楷體" panose="03000509000000000000" pitchFamily="65" charset="-120"/>
            </a:endParaRPr>
          </a:p>
          <a:p>
            <a:pPr marL="514350" indent="-514350">
              <a:lnSpc>
                <a:spcPts val="5500"/>
              </a:lnSpc>
              <a:buFont typeface="標楷體" panose="03000509000000000000" pitchFamily="65" charset="-120"/>
              <a:buChar char="-"/>
            </a:pPr>
            <a:r>
              <a:rPr lang="zh-TW" altLang="en-US" sz="2800" dirty="0">
                <a:solidFill>
                  <a:schemeClr val="tx1">
                    <a:lumMod val="75000"/>
                    <a:lumOff val="25000"/>
                  </a:schemeClr>
                </a:solidFill>
                <a:latin typeface="標楷體" panose="03000509000000000000" pitchFamily="65" charset="-120"/>
                <a:ea typeface="標楷體" panose="03000509000000000000" pitchFamily="65" charset="-120"/>
              </a:rPr>
              <a:t>優點</a:t>
            </a:r>
            <a:r>
              <a:rPr lang="en-US" altLang="zh-TW" sz="2800" dirty="0">
                <a:solidFill>
                  <a:schemeClr val="tx1">
                    <a:lumMod val="75000"/>
                    <a:lumOff val="25000"/>
                  </a:schemeClr>
                </a:solidFill>
                <a:latin typeface="標楷體" panose="03000509000000000000" pitchFamily="65" charset="-120"/>
                <a:ea typeface="標楷體" panose="03000509000000000000" pitchFamily="65" charset="-120"/>
              </a:rPr>
              <a:t>:</a:t>
            </a:r>
          </a:p>
          <a:p>
            <a:pPr marL="971550" lvl="1" indent="-514350">
              <a:lnSpc>
                <a:spcPts val="3500"/>
              </a:lnSpc>
              <a:buFont typeface="標楷體" panose="03000509000000000000" pitchFamily="65" charset="-120"/>
              <a:buChar char="-"/>
            </a:pPr>
            <a:r>
              <a:rPr lang="zh-TW" altLang="en-US" sz="2000" dirty="0">
                <a:solidFill>
                  <a:schemeClr val="tx1">
                    <a:lumMod val="75000"/>
                    <a:lumOff val="25000"/>
                  </a:schemeClr>
                </a:solidFill>
                <a:latin typeface="標楷體" panose="03000509000000000000" pitchFamily="65" charset="-120"/>
                <a:ea typeface="標楷體" panose="03000509000000000000" pitchFamily="65" charset="-120"/>
              </a:rPr>
              <a:t>節省人力以及時間</a:t>
            </a:r>
            <a:endParaRPr lang="en-US" altLang="zh-TW" sz="2000" dirty="0">
              <a:solidFill>
                <a:schemeClr val="tx1">
                  <a:lumMod val="75000"/>
                  <a:lumOff val="25000"/>
                </a:schemeClr>
              </a:solidFill>
              <a:latin typeface="標楷體" panose="03000509000000000000" pitchFamily="65" charset="-120"/>
              <a:ea typeface="標楷體" panose="03000509000000000000" pitchFamily="65" charset="-120"/>
            </a:endParaRPr>
          </a:p>
          <a:p>
            <a:pPr marL="971550" lvl="1" indent="-514350">
              <a:lnSpc>
                <a:spcPts val="3500"/>
              </a:lnSpc>
              <a:buFont typeface="標楷體" panose="03000509000000000000" pitchFamily="65" charset="-120"/>
              <a:buChar char="-"/>
            </a:pPr>
            <a:r>
              <a:rPr lang="zh-TW" altLang="en-US" sz="2000" dirty="0">
                <a:solidFill>
                  <a:schemeClr val="tx1">
                    <a:lumMod val="75000"/>
                    <a:lumOff val="25000"/>
                  </a:schemeClr>
                </a:solidFill>
                <a:latin typeface="標楷體" panose="03000509000000000000" pitchFamily="65" charset="-120"/>
                <a:ea typeface="標楷體" panose="03000509000000000000" pitchFamily="65" charset="-120"/>
              </a:rPr>
              <a:t>依需求撰寫腳本，若該功能發生問題可以較快發現</a:t>
            </a:r>
            <a:endParaRPr lang="en-US" altLang="zh-TW" sz="2000" dirty="0">
              <a:solidFill>
                <a:schemeClr val="tx1">
                  <a:lumMod val="75000"/>
                  <a:lumOff val="25000"/>
                </a:schemeClr>
              </a:solidFill>
              <a:latin typeface="標楷體" panose="03000509000000000000" pitchFamily="65" charset="-120"/>
              <a:ea typeface="標楷體" panose="03000509000000000000" pitchFamily="65" charset="-120"/>
            </a:endParaRPr>
          </a:p>
          <a:p>
            <a:pPr marL="514350" indent="-514350">
              <a:lnSpc>
                <a:spcPts val="5500"/>
              </a:lnSpc>
              <a:buFont typeface="標楷體" panose="03000509000000000000" pitchFamily="65" charset="-120"/>
              <a:buChar char="-"/>
            </a:pPr>
            <a:r>
              <a:rPr lang="zh-TW" altLang="en-US" sz="2800" dirty="0">
                <a:solidFill>
                  <a:schemeClr val="tx1">
                    <a:lumMod val="75000"/>
                    <a:lumOff val="25000"/>
                  </a:schemeClr>
                </a:solidFill>
                <a:latin typeface="標楷體" panose="03000509000000000000" pitchFamily="65" charset="-120"/>
                <a:ea typeface="標楷體" panose="03000509000000000000" pitchFamily="65" charset="-120"/>
              </a:rPr>
              <a:t>缺點</a:t>
            </a:r>
            <a:r>
              <a:rPr lang="en-US" altLang="zh-TW" sz="2800" dirty="0">
                <a:solidFill>
                  <a:schemeClr val="tx1">
                    <a:lumMod val="75000"/>
                    <a:lumOff val="25000"/>
                  </a:schemeClr>
                </a:solidFill>
                <a:latin typeface="標楷體" panose="03000509000000000000" pitchFamily="65" charset="-120"/>
                <a:ea typeface="標楷體" panose="03000509000000000000" pitchFamily="65" charset="-120"/>
              </a:rPr>
              <a:t>:</a:t>
            </a:r>
          </a:p>
          <a:p>
            <a:pPr marL="971550" lvl="1" indent="-514350">
              <a:lnSpc>
                <a:spcPts val="3500"/>
              </a:lnSpc>
              <a:buFont typeface="標楷體" panose="03000509000000000000" pitchFamily="65" charset="-120"/>
              <a:buChar char="-"/>
            </a:pPr>
            <a:r>
              <a:rPr lang="zh-TW" altLang="en-US" sz="2000" dirty="0">
                <a:solidFill>
                  <a:schemeClr val="tx1">
                    <a:lumMod val="75000"/>
                    <a:lumOff val="25000"/>
                  </a:schemeClr>
                </a:solidFill>
                <a:latin typeface="標楷體" panose="03000509000000000000" pitchFamily="65" charset="-120"/>
                <a:ea typeface="標楷體" panose="03000509000000000000" pitchFamily="65" charset="-120"/>
              </a:rPr>
              <a:t>維護成本高</a:t>
            </a:r>
            <a:endParaRPr lang="en-US" altLang="zh-TW" sz="2000" dirty="0">
              <a:solidFill>
                <a:schemeClr val="tx1">
                  <a:lumMod val="75000"/>
                  <a:lumOff val="25000"/>
                </a:schemeClr>
              </a:solidFill>
              <a:latin typeface="標楷體" panose="03000509000000000000" pitchFamily="65" charset="-120"/>
              <a:ea typeface="標楷體" panose="03000509000000000000" pitchFamily="65" charset="-120"/>
            </a:endParaRPr>
          </a:p>
          <a:p>
            <a:pPr marL="971550" lvl="1" indent="-514350">
              <a:lnSpc>
                <a:spcPts val="3500"/>
              </a:lnSpc>
              <a:buFont typeface="標楷體" panose="03000509000000000000" pitchFamily="65" charset="-120"/>
              <a:buChar char="-"/>
            </a:pPr>
            <a:r>
              <a:rPr lang="zh-TW" altLang="en-US" sz="2000" dirty="0">
                <a:solidFill>
                  <a:schemeClr val="tx1">
                    <a:lumMod val="75000"/>
                    <a:lumOff val="25000"/>
                  </a:schemeClr>
                </a:solidFill>
                <a:latin typeface="標楷體" panose="03000509000000000000" pitchFamily="65" charset="-120"/>
                <a:ea typeface="標楷體" panose="03000509000000000000" pitchFamily="65" charset="-120"/>
              </a:rPr>
              <a:t>需要手動測試才容易發現新的</a:t>
            </a:r>
            <a:r>
              <a:rPr lang="en-US" altLang="zh-TW" sz="2000" dirty="0">
                <a:solidFill>
                  <a:schemeClr val="tx1">
                    <a:lumMod val="75000"/>
                    <a:lumOff val="25000"/>
                  </a:schemeClr>
                </a:solidFill>
                <a:latin typeface="標楷體" panose="03000509000000000000" pitchFamily="65" charset="-120"/>
                <a:ea typeface="標楷體" panose="03000509000000000000" pitchFamily="65" charset="-120"/>
              </a:rPr>
              <a:t>Bug</a:t>
            </a:r>
            <a:endParaRPr lang="zh-TW" altLang="en-US" sz="1100" dirty="0">
              <a:solidFill>
                <a:schemeClr val="tx1">
                  <a:lumMod val="75000"/>
                  <a:lumOff val="25000"/>
                </a:schemeClr>
              </a:solidFill>
              <a:latin typeface="標楷體" panose="03000509000000000000" pitchFamily="65" charset="-120"/>
              <a:ea typeface="標楷體" panose="03000509000000000000" pitchFamily="65" charset="-120"/>
            </a:endParaRPr>
          </a:p>
        </p:txBody>
      </p:sp>
      <p:cxnSp>
        <p:nvCxnSpPr>
          <p:cNvPr id="13" name="直線接點 12">
            <a:extLst>
              <a:ext uri="{FF2B5EF4-FFF2-40B4-BE49-F238E27FC236}">
                <a16:creationId xmlns:a16="http://schemas.microsoft.com/office/drawing/2014/main" id="{4585856D-9C50-40B4-9DA8-872E5A5C84FF}"/>
              </a:ext>
            </a:extLst>
          </p:cNvPr>
          <p:cNvCxnSpPr/>
          <p:nvPr/>
        </p:nvCxnSpPr>
        <p:spPr>
          <a:xfrm>
            <a:off x="1047750" y="1245855"/>
            <a:ext cx="10134600" cy="0"/>
          </a:xfrm>
          <a:prstGeom prst="line">
            <a:avLst/>
          </a:prstGeom>
        </p:spPr>
        <p:style>
          <a:lnRef idx="3">
            <a:schemeClr val="dk1"/>
          </a:lnRef>
          <a:fillRef idx="0">
            <a:schemeClr val="dk1"/>
          </a:fillRef>
          <a:effectRef idx="2">
            <a:schemeClr val="dk1"/>
          </a:effectRef>
          <a:fontRef idx="minor">
            <a:schemeClr val="tx1"/>
          </a:fontRef>
        </p:style>
      </p:cxnSp>
      <p:sp>
        <p:nvSpPr>
          <p:cNvPr id="14" name="橢圓 13">
            <a:extLst>
              <a:ext uri="{FF2B5EF4-FFF2-40B4-BE49-F238E27FC236}">
                <a16:creationId xmlns:a16="http://schemas.microsoft.com/office/drawing/2014/main" id="{88DC3FDA-3504-4A85-AB65-68238142832A}"/>
              </a:ext>
            </a:extLst>
          </p:cNvPr>
          <p:cNvSpPr/>
          <p:nvPr/>
        </p:nvSpPr>
        <p:spPr>
          <a:xfrm>
            <a:off x="895350" y="1130595"/>
            <a:ext cx="266700" cy="27245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cxnSp>
        <p:nvCxnSpPr>
          <p:cNvPr id="15" name="直線接點 14">
            <a:extLst>
              <a:ext uri="{FF2B5EF4-FFF2-40B4-BE49-F238E27FC236}">
                <a16:creationId xmlns:a16="http://schemas.microsoft.com/office/drawing/2014/main" id="{A1CB8D34-E071-45CC-94D7-0CCADDB7AC05}"/>
              </a:ext>
            </a:extLst>
          </p:cNvPr>
          <p:cNvCxnSpPr/>
          <p:nvPr/>
        </p:nvCxnSpPr>
        <p:spPr>
          <a:xfrm>
            <a:off x="1049154" y="1293395"/>
            <a:ext cx="10134600" cy="0"/>
          </a:xfrm>
          <a:prstGeom prst="line">
            <a:avLst/>
          </a:prstGeom>
        </p:spPr>
        <p:style>
          <a:lnRef idx="3">
            <a:schemeClr val="dk1"/>
          </a:lnRef>
          <a:fillRef idx="0">
            <a:schemeClr val="dk1"/>
          </a:fillRef>
          <a:effectRef idx="2">
            <a:schemeClr val="dk1"/>
          </a:effectRef>
          <a:fontRef idx="minor">
            <a:schemeClr val="tx1"/>
          </a:fontRef>
        </p:style>
      </p:cxnSp>
      <p:sp>
        <p:nvSpPr>
          <p:cNvPr id="5" name="文字方塊 4">
            <a:extLst>
              <a:ext uri="{FF2B5EF4-FFF2-40B4-BE49-F238E27FC236}">
                <a16:creationId xmlns:a16="http://schemas.microsoft.com/office/drawing/2014/main" id="{A78A1903-2094-4F84-9F3C-CCE71C6B7BBC}"/>
              </a:ext>
            </a:extLst>
          </p:cNvPr>
          <p:cNvSpPr txBox="1"/>
          <p:nvPr/>
        </p:nvSpPr>
        <p:spPr>
          <a:xfrm>
            <a:off x="10382133" y="989673"/>
            <a:ext cx="800217" cy="276999"/>
          </a:xfrm>
          <a:prstGeom prst="rect">
            <a:avLst/>
          </a:prstGeom>
          <a:noFill/>
        </p:spPr>
        <p:txBody>
          <a:bodyPr wrap="square" rtlCol="0">
            <a:spAutoFit/>
          </a:bodyPr>
          <a:lstStyle/>
          <a:p>
            <a:r>
              <a:rPr lang="zh-TW" altLang="en-US" sz="1200" b="1" dirty="0">
                <a:latin typeface="標楷體" panose="03000509000000000000" pitchFamily="65" charset="-120"/>
                <a:ea typeface="標楷體" panose="03000509000000000000" pitchFamily="65" charset="-120"/>
              </a:rPr>
              <a:t>背景知識</a:t>
            </a:r>
            <a:endParaRPr lang="zh-TW" altLang="en-US" b="1" dirty="0">
              <a:latin typeface="標楷體" panose="03000509000000000000" pitchFamily="65" charset="-120"/>
              <a:ea typeface="標楷體" panose="03000509000000000000" pitchFamily="65" charset="-120"/>
            </a:endParaRPr>
          </a:p>
        </p:txBody>
      </p:sp>
      <p:sp>
        <p:nvSpPr>
          <p:cNvPr id="9" name="投影片編號版面配置區 8">
            <a:extLst>
              <a:ext uri="{FF2B5EF4-FFF2-40B4-BE49-F238E27FC236}">
                <a16:creationId xmlns:a16="http://schemas.microsoft.com/office/drawing/2014/main" id="{1C1D3A15-23A4-4629-8A6C-ED0C55625AE6}"/>
              </a:ext>
            </a:extLst>
          </p:cNvPr>
          <p:cNvSpPr>
            <a:spLocks noGrp="1"/>
          </p:cNvSpPr>
          <p:nvPr>
            <p:ph type="sldNum" sz="quarter" idx="12"/>
          </p:nvPr>
        </p:nvSpPr>
        <p:spPr/>
        <p:txBody>
          <a:bodyPr/>
          <a:lstStyle/>
          <a:p>
            <a:fld id="{997B4A21-C178-4EF4-9692-581FD3539F5E}" type="slidenum">
              <a:rPr lang="zh-CN" altLang="en-US" smtClean="0"/>
              <a:t>3</a:t>
            </a:fld>
            <a:endParaRPr lang="zh-CN" altLang="en-US"/>
          </a:p>
        </p:txBody>
      </p:sp>
    </p:spTree>
    <p:extLst>
      <p:ext uri="{BB962C8B-B14F-4D97-AF65-F5344CB8AC3E}">
        <p14:creationId xmlns:p14="http://schemas.microsoft.com/office/powerpoint/2010/main" val="29541149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任意多边形: 形状 6"/>
          <p:cNvSpPr/>
          <p:nvPr/>
        </p:nvSpPr>
        <p:spPr bwMode="auto">
          <a:xfrm>
            <a:off x="0" y="6296025"/>
            <a:ext cx="12192000" cy="561378"/>
          </a:xfrm>
          <a:custGeom>
            <a:avLst/>
            <a:gdLst>
              <a:gd name="connsiteX0" fmla="*/ 2457949 w 12192000"/>
              <a:gd name="connsiteY0" fmla="*/ 0 h 1012232"/>
              <a:gd name="connsiteX1" fmla="*/ 9057549 w 12192000"/>
              <a:gd name="connsiteY1" fmla="*/ 610553 h 1012232"/>
              <a:gd name="connsiteX2" fmla="*/ 12192000 w 12192000"/>
              <a:gd name="connsiteY2" fmla="*/ 305277 h 1012232"/>
              <a:gd name="connsiteX3" fmla="*/ 12192000 w 12192000"/>
              <a:gd name="connsiteY3" fmla="*/ 1012232 h 1012232"/>
              <a:gd name="connsiteX4" fmla="*/ 114300 w 12192000"/>
              <a:gd name="connsiteY4" fmla="*/ 1012232 h 1012232"/>
              <a:gd name="connsiteX5" fmla="*/ 0 w 12192000"/>
              <a:gd name="connsiteY5" fmla="*/ 1012232 h 1012232"/>
              <a:gd name="connsiteX6" fmla="*/ 0 w 12192000"/>
              <a:gd name="connsiteY6" fmla="*/ 160434 h 1012232"/>
              <a:gd name="connsiteX7" fmla="*/ 270087 w 12192000"/>
              <a:gd name="connsiteY7" fmla="*/ 129128 h 1012232"/>
              <a:gd name="connsiteX8" fmla="*/ 2457949 w 12192000"/>
              <a:gd name="connsiteY8" fmla="*/ 0 h 1012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1012232">
                <a:moveTo>
                  <a:pt x="2457949" y="0"/>
                </a:moveTo>
                <a:cubicBezTo>
                  <a:pt x="4506845" y="0"/>
                  <a:pt x="7360920" y="610553"/>
                  <a:pt x="9057549" y="610553"/>
                </a:cubicBezTo>
                <a:cubicBezTo>
                  <a:pt x="10754179" y="610553"/>
                  <a:pt x="12192000" y="305277"/>
                  <a:pt x="12192000" y="305277"/>
                </a:cubicBezTo>
                <a:cubicBezTo>
                  <a:pt x="12192000" y="1012232"/>
                  <a:pt x="12192000" y="1012232"/>
                  <a:pt x="12192000" y="1012232"/>
                </a:cubicBezTo>
                <a:cubicBezTo>
                  <a:pt x="5290457" y="1012232"/>
                  <a:pt x="1839686" y="1012232"/>
                  <a:pt x="114300" y="1012232"/>
                </a:cubicBezTo>
                <a:lnTo>
                  <a:pt x="0" y="1012232"/>
                </a:lnTo>
                <a:lnTo>
                  <a:pt x="0" y="160434"/>
                </a:lnTo>
                <a:lnTo>
                  <a:pt x="270087" y="129128"/>
                </a:lnTo>
                <a:cubicBezTo>
                  <a:pt x="925321" y="57390"/>
                  <a:pt x="1689613" y="0"/>
                  <a:pt x="2457949" y="0"/>
                </a:cubicBezTo>
                <a:close/>
              </a:path>
            </a:pathLst>
          </a:custGeom>
          <a:solidFill>
            <a:srgbClr val="52618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dirty="0">
              <a:solidFill>
                <a:schemeClr val="lt1"/>
              </a:solidFill>
              <a:latin typeface="Arial" panose="020B0604020202020204" pitchFamily="34" charset="0"/>
              <a:ea typeface="思源黑体 CN Normal" panose="020B0400000000000000" pitchFamily="34" charset="-122"/>
              <a:sym typeface="Arial" panose="020B0604020202020204" pitchFamily="34" charset="0"/>
            </a:endParaRPr>
          </a:p>
        </p:txBody>
      </p:sp>
      <p:sp>
        <p:nvSpPr>
          <p:cNvPr id="2" name="文字方塊 1">
            <a:extLst>
              <a:ext uri="{FF2B5EF4-FFF2-40B4-BE49-F238E27FC236}">
                <a16:creationId xmlns:a16="http://schemas.microsoft.com/office/drawing/2014/main" id="{1C32014D-4ED5-4C1A-A659-FFB1D14AF0CC}"/>
              </a:ext>
            </a:extLst>
          </p:cNvPr>
          <p:cNvSpPr txBox="1"/>
          <p:nvPr/>
        </p:nvSpPr>
        <p:spPr>
          <a:xfrm>
            <a:off x="516256" y="6451400"/>
            <a:ext cx="4274819" cy="307777"/>
          </a:xfrm>
          <a:prstGeom prst="rect">
            <a:avLst/>
          </a:prstGeom>
          <a:noFill/>
        </p:spPr>
        <p:txBody>
          <a:bodyPr wrap="square" rtlCol="0">
            <a:spAutoFit/>
          </a:bodyPr>
          <a:lstStyle/>
          <a:p>
            <a:r>
              <a:rPr lang="en-US" altLang="zh-TW" sz="1400" dirty="0">
                <a:solidFill>
                  <a:schemeClr val="bg1"/>
                </a:solidFill>
                <a:latin typeface="Times New Roman" panose="02020603050405020304" pitchFamily="18" charset="0"/>
                <a:cs typeface="Times New Roman" panose="02020603050405020304" pitchFamily="18" charset="0"/>
              </a:rPr>
              <a:t>Computer and Storage System Laboratory, CSS Lab</a:t>
            </a:r>
            <a:endParaRPr lang="zh-TW" altLang="en-US" sz="1400" dirty="0">
              <a:solidFill>
                <a:schemeClr val="bg1"/>
              </a:solidFill>
              <a:latin typeface="Times New Roman" panose="02020603050405020304" pitchFamily="18" charset="0"/>
              <a:cs typeface="Times New Roman" panose="02020603050405020304" pitchFamily="18" charset="0"/>
            </a:endParaRPr>
          </a:p>
        </p:txBody>
      </p:sp>
      <p:cxnSp>
        <p:nvCxnSpPr>
          <p:cNvPr id="11" name="直線接點 10">
            <a:extLst>
              <a:ext uri="{FF2B5EF4-FFF2-40B4-BE49-F238E27FC236}">
                <a16:creationId xmlns:a16="http://schemas.microsoft.com/office/drawing/2014/main" id="{29BE97D7-AF3F-4CB6-98E1-7D0C9C613097}"/>
              </a:ext>
            </a:extLst>
          </p:cNvPr>
          <p:cNvCxnSpPr/>
          <p:nvPr/>
        </p:nvCxnSpPr>
        <p:spPr>
          <a:xfrm>
            <a:off x="1047750" y="1245855"/>
            <a:ext cx="10134600" cy="0"/>
          </a:xfrm>
          <a:prstGeom prst="line">
            <a:avLst/>
          </a:prstGeom>
        </p:spPr>
        <p:style>
          <a:lnRef idx="3">
            <a:schemeClr val="dk1"/>
          </a:lnRef>
          <a:fillRef idx="0">
            <a:schemeClr val="dk1"/>
          </a:fillRef>
          <a:effectRef idx="2">
            <a:schemeClr val="dk1"/>
          </a:effectRef>
          <a:fontRef idx="minor">
            <a:schemeClr val="tx1"/>
          </a:fontRef>
        </p:style>
      </p:cxnSp>
      <p:sp>
        <p:nvSpPr>
          <p:cNvPr id="13" name="橢圓 12">
            <a:extLst>
              <a:ext uri="{FF2B5EF4-FFF2-40B4-BE49-F238E27FC236}">
                <a16:creationId xmlns:a16="http://schemas.microsoft.com/office/drawing/2014/main" id="{92D3DBF0-C811-49BA-A3D9-2E1832EAF1F2}"/>
              </a:ext>
            </a:extLst>
          </p:cNvPr>
          <p:cNvSpPr/>
          <p:nvPr/>
        </p:nvSpPr>
        <p:spPr>
          <a:xfrm>
            <a:off x="895350" y="1130595"/>
            <a:ext cx="266700" cy="27245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cxnSp>
        <p:nvCxnSpPr>
          <p:cNvPr id="14" name="直線接點 13">
            <a:extLst>
              <a:ext uri="{FF2B5EF4-FFF2-40B4-BE49-F238E27FC236}">
                <a16:creationId xmlns:a16="http://schemas.microsoft.com/office/drawing/2014/main" id="{CA7763AC-9681-4544-BE27-F6BA31849481}"/>
              </a:ext>
            </a:extLst>
          </p:cNvPr>
          <p:cNvCxnSpPr/>
          <p:nvPr/>
        </p:nvCxnSpPr>
        <p:spPr>
          <a:xfrm>
            <a:off x="1049154" y="1293395"/>
            <a:ext cx="10134600" cy="0"/>
          </a:xfrm>
          <a:prstGeom prst="line">
            <a:avLst/>
          </a:prstGeom>
        </p:spPr>
        <p:style>
          <a:lnRef idx="3">
            <a:schemeClr val="dk1"/>
          </a:lnRef>
          <a:fillRef idx="0">
            <a:schemeClr val="dk1"/>
          </a:fillRef>
          <a:effectRef idx="2">
            <a:schemeClr val="dk1"/>
          </a:effectRef>
          <a:fontRef idx="minor">
            <a:schemeClr val="tx1"/>
          </a:fontRef>
        </p:style>
      </p:cxnSp>
      <p:sp>
        <p:nvSpPr>
          <p:cNvPr id="16" name="矩形 15">
            <a:extLst>
              <a:ext uri="{FF2B5EF4-FFF2-40B4-BE49-F238E27FC236}">
                <a16:creationId xmlns:a16="http://schemas.microsoft.com/office/drawing/2014/main" id="{E82F4884-C383-4AE1-8098-DDB49CA892B1}"/>
              </a:ext>
            </a:extLst>
          </p:cNvPr>
          <p:cNvSpPr/>
          <p:nvPr/>
        </p:nvSpPr>
        <p:spPr>
          <a:xfrm>
            <a:off x="732029" y="307812"/>
            <a:ext cx="10727942" cy="646331"/>
          </a:xfrm>
          <a:prstGeom prst="rect">
            <a:avLst/>
          </a:prstGeom>
        </p:spPr>
        <p:txBody>
          <a:bodyPr wrap="square">
            <a:spAutoFit/>
          </a:bodyPr>
          <a:lstStyle/>
          <a:p>
            <a:r>
              <a:rPr lang="zh-TW" altLang="en-US" sz="3600" dirty="0">
                <a:solidFill>
                  <a:schemeClr val="tx1">
                    <a:lumMod val="75000"/>
                    <a:lumOff val="25000"/>
                  </a:schemeClr>
                </a:solidFill>
                <a:latin typeface="標楷體" panose="03000509000000000000" pitchFamily="65" charset="-120"/>
                <a:ea typeface="標楷體" panose="03000509000000000000" pitchFamily="65" charset="-120"/>
              </a:rPr>
              <a:t>案例二：點擊搜尋框後，僅需要了解該元件屬性變化</a:t>
            </a:r>
          </a:p>
        </p:txBody>
      </p:sp>
      <p:sp>
        <p:nvSpPr>
          <p:cNvPr id="12" name="文字方塊 11">
            <a:extLst>
              <a:ext uri="{FF2B5EF4-FFF2-40B4-BE49-F238E27FC236}">
                <a16:creationId xmlns:a16="http://schemas.microsoft.com/office/drawing/2014/main" id="{2B1B8481-A75B-48DC-83C6-F58AF465AA38}"/>
              </a:ext>
            </a:extLst>
          </p:cNvPr>
          <p:cNvSpPr txBox="1"/>
          <p:nvPr/>
        </p:nvSpPr>
        <p:spPr>
          <a:xfrm>
            <a:off x="10370262" y="992095"/>
            <a:ext cx="812088" cy="276999"/>
          </a:xfrm>
          <a:prstGeom prst="rect">
            <a:avLst/>
          </a:prstGeom>
          <a:noFill/>
        </p:spPr>
        <p:txBody>
          <a:bodyPr wrap="square" rtlCol="0">
            <a:spAutoFit/>
          </a:bodyPr>
          <a:lstStyle/>
          <a:p>
            <a:r>
              <a:rPr lang="zh-TW" altLang="en-US" sz="1200" b="1" dirty="0">
                <a:latin typeface="標楷體" panose="03000509000000000000" pitchFamily="65" charset="-120"/>
                <a:ea typeface="標楷體" panose="03000509000000000000" pitchFamily="65" charset="-120"/>
              </a:rPr>
              <a:t>案例分析</a:t>
            </a:r>
          </a:p>
        </p:txBody>
      </p:sp>
      <p:pic>
        <p:nvPicPr>
          <p:cNvPr id="17" name="圖片 16">
            <a:extLst>
              <a:ext uri="{FF2B5EF4-FFF2-40B4-BE49-F238E27FC236}">
                <a16:creationId xmlns:a16="http://schemas.microsoft.com/office/drawing/2014/main" id="{F21366D5-2D8C-4DBC-B13F-3DE4239ADD68}"/>
              </a:ext>
            </a:extLst>
          </p:cNvPr>
          <p:cNvPicPr>
            <a:picLocks noChangeAspect="1"/>
          </p:cNvPicPr>
          <p:nvPr/>
        </p:nvPicPr>
        <p:blipFill>
          <a:blip r:embed="rId3"/>
          <a:stretch>
            <a:fillRect/>
          </a:stretch>
        </p:blipFill>
        <p:spPr>
          <a:xfrm>
            <a:off x="1709380" y="1557254"/>
            <a:ext cx="5115639" cy="4715533"/>
          </a:xfrm>
          <a:prstGeom prst="rect">
            <a:avLst/>
          </a:prstGeom>
          <a:ln>
            <a:solidFill>
              <a:schemeClr val="tx1"/>
            </a:solidFill>
          </a:ln>
        </p:spPr>
      </p:pic>
      <p:pic>
        <p:nvPicPr>
          <p:cNvPr id="18" name="圖片 17">
            <a:extLst>
              <a:ext uri="{FF2B5EF4-FFF2-40B4-BE49-F238E27FC236}">
                <a16:creationId xmlns:a16="http://schemas.microsoft.com/office/drawing/2014/main" id="{762F3247-096B-4748-8616-EB15833DED79}"/>
              </a:ext>
            </a:extLst>
          </p:cNvPr>
          <p:cNvPicPr>
            <a:picLocks noChangeAspect="1"/>
          </p:cNvPicPr>
          <p:nvPr/>
        </p:nvPicPr>
        <p:blipFill>
          <a:blip r:embed="rId4"/>
          <a:stretch>
            <a:fillRect/>
          </a:stretch>
        </p:blipFill>
        <p:spPr>
          <a:xfrm>
            <a:off x="8105963" y="1361116"/>
            <a:ext cx="3076387" cy="5474715"/>
          </a:xfrm>
          <a:prstGeom prst="rect">
            <a:avLst/>
          </a:prstGeom>
        </p:spPr>
      </p:pic>
      <p:sp>
        <p:nvSpPr>
          <p:cNvPr id="5" name="投影片編號版面配置區 4">
            <a:extLst>
              <a:ext uri="{FF2B5EF4-FFF2-40B4-BE49-F238E27FC236}">
                <a16:creationId xmlns:a16="http://schemas.microsoft.com/office/drawing/2014/main" id="{AD53636C-674B-48BA-8F6C-C7DE511E1A90}"/>
              </a:ext>
            </a:extLst>
          </p:cNvPr>
          <p:cNvSpPr>
            <a:spLocks noGrp="1"/>
          </p:cNvSpPr>
          <p:nvPr>
            <p:ph type="sldNum" sz="quarter" idx="12"/>
          </p:nvPr>
        </p:nvSpPr>
        <p:spPr/>
        <p:txBody>
          <a:bodyPr/>
          <a:lstStyle/>
          <a:p>
            <a:fld id="{997B4A21-C178-4EF4-9692-581FD3539F5E}" type="slidenum">
              <a:rPr lang="zh-CN" altLang="en-US" smtClean="0"/>
              <a:t>39</a:t>
            </a:fld>
            <a:endParaRPr lang="zh-CN" altLang="en-US"/>
          </a:p>
        </p:txBody>
      </p:sp>
    </p:spTree>
    <p:extLst>
      <p:ext uri="{BB962C8B-B14F-4D97-AF65-F5344CB8AC3E}">
        <p14:creationId xmlns:p14="http://schemas.microsoft.com/office/powerpoint/2010/main" val="19021747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任意多边形: 形状 6"/>
          <p:cNvSpPr/>
          <p:nvPr/>
        </p:nvSpPr>
        <p:spPr bwMode="auto">
          <a:xfrm>
            <a:off x="0" y="6296025"/>
            <a:ext cx="12192000" cy="561378"/>
          </a:xfrm>
          <a:custGeom>
            <a:avLst/>
            <a:gdLst>
              <a:gd name="connsiteX0" fmla="*/ 2457949 w 12192000"/>
              <a:gd name="connsiteY0" fmla="*/ 0 h 1012232"/>
              <a:gd name="connsiteX1" fmla="*/ 9057549 w 12192000"/>
              <a:gd name="connsiteY1" fmla="*/ 610553 h 1012232"/>
              <a:gd name="connsiteX2" fmla="*/ 12192000 w 12192000"/>
              <a:gd name="connsiteY2" fmla="*/ 305277 h 1012232"/>
              <a:gd name="connsiteX3" fmla="*/ 12192000 w 12192000"/>
              <a:gd name="connsiteY3" fmla="*/ 1012232 h 1012232"/>
              <a:gd name="connsiteX4" fmla="*/ 114300 w 12192000"/>
              <a:gd name="connsiteY4" fmla="*/ 1012232 h 1012232"/>
              <a:gd name="connsiteX5" fmla="*/ 0 w 12192000"/>
              <a:gd name="connsiteY5" fmla="*/ 1012232 h 1012232"/>
              <a:gd name="connsiteX6" fmla="*/ 0 w 12192000"/>
              <a:gd name="connsiteY6" fmla="*/ 160434 h 1012232"/>
              <a:gd name="connsiteX7" fmla="*/ 270087 w 12192000"/>
              <a:gd name="connsiteY7" fmla="*/ 129128 h 1012232"/>
              <a:gd name="connsiteX8" fmla="*/ 2457949 w 12192000"/>
              <a:gd name="connsiteY8" fmla="*/ 0 h 1012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1012232">
                <a:moveTo>
                  <a:pt x="2457949" y="0"/>
                </a:moveTo>
                <a:cubicBezTo>
                  <a:pt x="4506845" y="0"/>
                  <a:pt x="7360920" y="610553"/>
                  <a:pt x="9057549" y="610553"/>
                </a:cubicBezTo>
                <a:cubicBezTo>
                  <a:pt x="10754179" y="610553"/>
                  <a:pt x="12192000" y="305277"/>
                  <a:pt x="12192000" y="305277"/>
                </a:cubicBezTo>
                <a:cubicBezTo>
                  <a:pt x="12192000" y="1012232"/>
                  <a:pt x="12192000" y="1012232"/>
                  <a:pt x="12192000" y="1012232"/>
                </a:cubicBezTo>
                <a:cubicBezTo>
                  <a:pt x="5290457" y="1012232"/>
                  <a:pt x="1839686" y="1012232"/>
                  <a:pt x="114300" y="1012232"/>
                </a:cubicBezTo>
                <a:lnTo>
                  <a:pt x="0" y="1012232"/>
                </a:lnTo>
                <a:lnTo>
                  <a:pt x="0" y="160434"/>
                </a:lnTo>
                <a:lnTo>
                  <a:pt x="270087" y="129128"/>
                </a:lnTo>
                <a:cubicBezTo>
                  <a:pt x="925321" y="57390"/>
                  <a:pt x="1689613" y="0"/>
                  <a:pt x="2457949" y="0"/>
                </a:cubicBezTo>
                <a:close/>
              </a:path>
            </a:pathLst>
          </a:custGeom>
          <a:solidFill>
            <a:srgbClr val="52618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dirty="0">
              <a:solidFill>
                <a:schemeClr val="lt1"/>
              </a:solidFill>
              <a:latin typeface="Arial" panose="020B0604020202020204" pitchFamily="34" charset="0"/>
              <a:ea typeface="思源黑体 CN Normal" panose="020B0400000000000000" pitchFamily="34" charset="-122"/>
              <a:sym typeface="Arial" panose="020B0604020202020204" pitchFamily="34" charset="0"/>
            </a:endParaRPr>
          </a:p>
        </p:txBody>
      </p:sp>
      <p:sp>
        <p:nvSpPr>
          <p:cNvPr id="2" name="文字方塊 1">
            <a:extLst>
              <a:ext uri="{FF2B5EF4-FFF2-40B4-BE49-F238E27FC236}">
                <a16:creationId xmlns:a16="http://schemas.microsoft.com/office/drawing/2014/main" id="{1C32014D-4ED5-4C1A-A659-FFB1D14AF0CC}"/>
              </a:ext>
            </a:extLst>
          </p:cNvPr>
          <p:cNvSpPr txBox="1"/>
          <p:nvPr/>
        </p:nvSpPr>
        <p:spPr>
          <a:xfrm>
            <a:off x="516256" y="6451400"/>
            <a:ext cx="4274819" cy="307777"/>
          </a:xfrm>
          <a:prstGeom prst="rect">
            <a:avLst/>
          </a:prstGeom>
          <a:noFill/>
        </p:spPr>
        <p:txBody>
          <a:bodyPr wrap="square" rtlCol="0">
            <a:spAutoFit/>
          </a:bodyPr>
          <a:lstStyle/>
          <a:p>
            <a:r>
              <a:rPr lang="en-US" altLang="zh-TW" sz="1400" dirty="0">
                <a:solidFill>
                  <a:schemeClr val="bg1"/>
                </a:solidFill>
                <a:latin typeface="Times New Roman" panose="02020603050405020304" pitchFamily="18" charset="0"/>
                <a:cs typeface="Times New Roman" panose="02020603050405020304" pitchFamily="18" charset="0"/>
              </a:rPr>
              <a:t>Computer and Storage System Laboratory, CSS Lab</a:t>
            </a:r>
            <a:endParaRPr lang="zh-TW" altLang="en-US" sz="1400" dirty="0">
              <a:solidFill>
                <a:schemeClr val="bg1"/>
              </a:solidFill>
              <a:latin typeface="Times New Roman" panose="02020603050405020304" pitchFamily="18" charset="0"/>
              <a:cs typeface="Times New Roman" panose="02020603050405020304" pitchFamily="18" charset="0"/>
            </a:endParaRPr>
          </a:p>
        </p:txBody>
      </p:sp>
      <p:cxnSp>
        <p:nvCxnSpPr>
          <p:cNvPr id="11" name="直線接點 10">
            <a:extLst>
              <a:ext uri="{FF2B5EF4-FFF2-40B4-BE49-F238E27FC236}">
                <a16:creationId xmlns:a16="http://schemas.microsoft.com/office/drawing/2014/main" id="{29BE97D7-AF3F-4CB6-98E1-7D0C9C613097}"/>
              </a:ext>
            </a:extLst>
          </p:cNvPr>
          <p:cNvCxnSpPr/>
          <p:nvPr/>
        </p:nvCxnSpPr>
        <p:spPr>
          <a:xfrm>
            <a:off x="1047750" y="1245855"/>
            <a:ext cx="10134600" cy="0"/>
          </a:xfrm>
          <a:prstGeom prst="line">
            <a:avLst/>
          </a:prstGeom>
        </p:spPr>
        <p:style>
          <a:lnRef idx="3">
            <a:schemeClr val="dk1"/>
          </a:lnRef>
          <a:fillRef idx="0">
            <a:schemeClr val="dk1"/>
          </a:fillRef>
          <a:effectRef idx="2">
            <a:schemeClr val="dk1"/>
          </a:effectRef>
          <a:fontRef idx="minor">
            <a:schemeClr val="tx1"/>
          </a:fontRef>
        </p:style>
      </p:cxnSp>
      <p:sp>
        <p:nvSpPr>
          <p:cNvPr id="13" name="橢圓 12">
            <a:extLst>
              <a:ext uri="{FF2B5EF4-FFF2-40B4-BE49-F238E27FC236}">
                <a16:creationId xmlns:a16="http://schemas.microsoft.com/office/drawing/2014/main" id="{92D3DBF0-C811-49BA-A3D9-2E1832EAF1F2}"/>
              </a:ext>
            </a:extLst>
          </p:cNvPr>
          <p:cNvSpPr/>
          <p:nvPr/>
        </p:nvSpPr>
        <p:spPr>
          <a:xfrm>
            <a:off x="895350" y="1130595"/>
            <a:ext cx="266700" cy="27245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cxnSp>
        <p:nvCxnSpPr>
          <p:cNvPr id="14" name="直線接點 13">
            <a:extLst>
              <a:ext uri="{FF2B5EF4-FFF2-40B4-BE49-F238E27FC236}">
                <a16:creationId xmlns:a16="http://schemas.microsoft.com/office/drawing/2014/main" id="{CA7763AC-9681-4544-BE27-F6BA31849481}"/>
              </a:ext>
            </a:extLst>
          </p:cNvPr>
          <p:cNvCxnSpPr/>
          <p:nvPr/>
        </p:nvCxnSpPr>
        <p:spPr>
          <a:xfrm>
            <a:off x="1049154" y="1293395"/>
            <a:ext cx="10134600" cy="0"/>
          </a:xfrm>
          <a:prstGeom prst="line">
            <a:avLst/>
          </a:prstGeom>
        </p:spPr>
        <p:style>
          <a:lnRef idx="3">
            <a:schemeClr val="dk1"/>
          </a:lnRef>
          <a:fillRef idx="0">
            <a:schemeClr val="dk1"/>
          </a:fillRef>
          <a:effectRef idx="2">
            <a:schemeClr val="dk1"/>
          </a:effectRef>
          <a:fontRef idx="minor">
            <a:schemeClr val="tx1"/>
          </a:fontRef>
        </p:style>
      </p:cxnSp>
      <p:sp>
        <p:nvSpPr>
          <p:cNvPr id="16" name="矩形 15">
            <a:extLst>
              <a:ext uri="{FF2B5EF4-FFF2-40B4-BE49-F238E27FC236}">
                <a16:creationId xmlns:a16="http://schemas.microsoft.com/office/drawing/2014/main" id="{E82F4884-C383-4AE1-8098-DDB49CA892B1}"/>
              </a:ext>
            </a:extLst>
          </p:cNvPr>
          <p:cNvSpPr/>
          <p:nvPr/>
        </p:nvSpPr>
        <p:spPr>
          <a:xfrm>
            <a:off x="2574121" y="449228"/>
            <a:ext cx="7043758" cy="646331"/>
          </a:xfrm>
          <a:prstGeom prst="rect">
            <a:avLst/>
          </a:prstGeom>
        </p:spPr>
        <p:txBody>
          <a:bodyPr wrap="square">
            <a:spAutoFit/>
          </a:bodyPr>
          <a:lstStyle/>
          <a:p>
            <a:r>
              <a:rPr lang="zh-TW" altLang="en-US" sz="3600" dirty="0">
                <a:solidFill>
                  <a:schemeClr val="tx1">
                    <a:lumMod val="75000"/>
                    <a:lumOff val="25000"/>
                  </a:schemeClr>
                </a:solidFill>
                <a:latin typeface="標楷體" panose="03000509000000000000" pitchFamily="65" charset="-120"/>
                <a:ea typeface="標楷體" panose="03000509000000000000" pitchFamily="65" charset="-120"/>
              </a:rPr>
              <a:t>案例三：網頁中畫面定時更換內容</a:t>
            </a:r>
          </a:p>
        </p:txBody>
      </p:sp>
      <p:sp>
        <p:nvSpPr>
          <p:cNvPr id="12" name="文字方塊 11">
            <a:extLst>
              <a:ext uri="{FF2B5EF4-FFF2-40B4-BE49-F238E27FC236}">
                <a16:creationId xmlns:a16="http://schemas.microsoft.com/office/drawing/2014/main" id="{A3ECD575-4404-415F-876E-AFF3018582F0}"/>
              </a:ext>
            </a:extLst>
          </p:cNvPr>
          <p:cNvSpPr txBox="1"/>
          <p:nvPr/>
        </p:nvSpPr>
        <p:spPr>
          <a:xfrm>
            <a:off x="10370262" y="992095"/>
            <a:ext cx="812088" cy="276999"/>
          </a:xfrm>
          <a:prstGeom prst="rect">
            <a:avLst/>
          </a:prstGeom>
          <a:noFill/>
        </p:spPr>
        <p:txBody>
          <a:bodyPr wrap="square" rtlCol="0">
            <a:spAutoFit/>
          </a:bodyPr>
          <a:lstStyle/>
          <a:p>
            <a:r>
              <a:rPr lang="zh-TW" altLang="en-US" sz="1200" b="1" dirty="0">
                <a:latin typeface="標楷體" panose="03000509000000000000" pitchFamily="65" charset="-120"/>
                <a:ea typeface="標楷體" panose="03000509000000000000" pitchFamily="65" charset="-120"/>
              </a:rPr>
              <a:t>案例分析</a:t>
            </a:r>
          </a:p>
        </p:txBody>
      </p:sp>
      <p:pic>
        <p:nvPicPr>
          <p:cNvPr id="4" name="圖片 3">
            <a:extLst>
              <a:ext uri="{FF2B5EF4-FFF2-40B4-BE49-F238E27FC236}">
                <a16:creationId xmlns:a16="http://schemas.microsoft.com/office/drawing/2014/main" id="{0ABBD9FF-8D06-4029-8D65-E7C591BD97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80061" y="1464100"/>
            <a:ext cx="7831878" cy="4733699"/>
          </a:xfrm>
          <a:prstGeom prst="rect">
            <a:avLst/>
          </a:prstGeom>
          <a:ln w="12700">
            <a:solidFill>
              <a:schemeClr val="tx1"/>
            </a:solidFill>
          </a:ln>
        </p:spPr>
      </p:pic>
      <p:sp>
        <p:nvSpPr>
          <p:cNvPr id="6" name="投影片編號版面配置區 5">
            <a:extLst>
              <a:ext uri="{FF2B5EF4-FFF2-40B4-BE49-F238E27FC236}">
                <a16:creationId xmlns:a16="http://schemas.microsoft.com/office/drawing/2014/main" id="{1EB95A2D-12B3-4C6C-A7B1-76A9E2204541}"/>
              </a:ext>
            </a:extLst>
          </p:cNvPr>
          <p:cNvSpPr>
            <a:spLocks noGrp="1"/>
          </p:cNvSpPr>
          <p:nvPr>
            <p:ph type="sldNum" sz="quarter" idx="12"/>
          </p:nvPr>
        </p:nvSpPr>
        <p:spPr/>
        <p:txBody>
          <a:bodyPr/>
          <a:lstStyle/>
          <a:p>
            <a:fld id="{997B4A21-C178-4EF4-9692-581FD3539F5E}" type="slidenum">
              <a:rPr lang="zh-CN" altLang="en-US" smtClean="0"/>
              <a:t>40</a:t>
            </a:fld>
            <a:endParaRPr lang="zh-CN" altLang="en-US"/>
          </a:p>
        </p:txBody>
      </p:sp>
    </p:spTree>
    <p:extLst>
      <p:ext uri="{BB962C8B-B14F-4D97-AF65-F5344CB8AC3E}">
        <p14:creationId xmlns:p14="http://schemas.microsoft.com/office/powerpoint/2010/main" val="41018606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任意多边形: 形状 6"/>
          <p:cNvSpPr/>
          <p:nvPr/>
        </p:nvSpPr>
        <p:spPr bwMode="auto">
          <a:xfrm>
            <a:off x="0" y="6296025"/>
            <a:ext cx="12192000" cy="561378"/>
          </a:xfrm>
          <a:custGeom>
            <a:avLst/>
            <a:gdLst>
              <a:gd name="connsiteX0" fmla="*/ 2457949 w 12192000"/>
              <a:gd name="connsiteY0" fmla="*/ 0 h 1012232"/>
              <a:gd name="connsiteX1" fmla="*/ 9057549 w 12192000"/>
              <a:gd name="connsiteY1" fmla="*/ 610553 h 1012232"/>
              <a:gd name="connsiteX2" fmla="*/ 12192000 w 12192000"/>
              <a:gd name="connsiteY2" fmla="*/ 305277 h 1012232"/>
              <a:gd name="connsiteX3" fmla="*/ 12192000 w 12192000"/>
              <a:gd name="connsiteY3" fmla="*/ 1012232 h 1012232"/>
              <a:gd name="connsiteX4" fmla="*/ 114300 w 12192000"/>
              <a:gd name="connsiteY4" fmla="*/ 1012232 h 1012232"/>
              <a:gd name="connsiteX5" fmla="*/ 0 w 12192000"/>
              <a:gd name="connsiteY5" fmla="*/ 1012232 h 1012232"/>
              <a:gd name="connsiteX6" fmla="*/ 0 w 12192000"/>
              <a:gd name="connsiteY6" fmla="*/ 160434 h 1012232"/>
              <a:gd name="connsiteX7" fmla="*/ 270087 w 12192000"/>
              <a:gd name="connsiteY7" fmla="*/ 129128 h 1012232"/>
              <a:gd name="connsiteX8" fmla="*/ 2457949 w 12192000"/>
              <a:gd name="connsiteY8" fmla="*/ 0 h 1012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1012232">
                <a:moveTo>
                  <a:pt x="2457949" y="0"/>
                </a:moveTo>
                <a:cubicBezTo>
                  <a:pt x="4506845" y="0"/>
                  <a:pt x="7360920" y="610553"/>
                  <a:pt x="9057549" y="610553"/>
                </a:cubicBezTo>
                <a:cubicBezTo>
                  <a:pt x="10754179" y="610553"/>
                  <a:pt x="12192000" y="305277"/>
                  <a:pt x="12192000" y="305277"/>
                </a:cubicBezTo>
                <a:cubicBezTo>
                  <a:pt x="12192000" y="1012232"/>
                  <a:pt x="12192000" y="1012232"/>
                  <a:pt x="12192000" y="1012232"/>
                </a:cubicBezTo>
                <a:cubicBezTo>
                  <a:pt x="5290457" y="1012232"/>
                  <a:pt x="1839686" y="1012232"/>
                  <a:pt x="114300" y="1012232"/>
                </a:cubicBezTo>
                <a:lnTo>
                  <a:pt x="0" y="1012232"/>
                </a:lnTo>
                <a:lnTo>
                  <a:pt x="0" y="160434"/>
                </a:lnTo>
                <a:lnTo>
                  <a:pt x="270087" y="129128"/>
                </a:lnTo>
                <a:cubicBezTo>
                  <a:pt x="925321" y="57390"/>
                  <a:pt x="1689613" y="0"/>
                  <a:pt x="2457949" y="0"/>
                </a:cubicBezTo>
                <a:close/>
              </a:path>
            </a:pathLst>
          </a:custGeom>
          <a:solidFill>
            <a:srgbClr val="52618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dirty="0">
              <a:solidFill>
                <a:schemeClr val="lt1"/>
              </a:solidFill>
              <a:latin typeface="Arial" panose="020B0604020202020204" pitchFamily="34" charset="0"/>
              <a:ea typeface="思源黑体 CN Normal" panose="020B0400000000000000" pitchFamily="34" charset="-122"/>
              <a:sym typeface="Arial" panose="020B0604020202020204" pitchFamily="34" charset="0"/>
            </a:endParaRPr>
          </a:p>
        </p:txBody>
      </p:sp>
      <p:sp>
        <p:nvSpPr>
          <p:cNvPr id="2" name="文字方塊 1">
            <a:extLst>
              <a:ext uri="{FF2B5EF4-FFF2-40B4-BE49-F238E27FC236}">
                <a16:creationId xmlns:a16="http://schemas.microsoft.com/office/drawing/2014/main" id="{1C32014D-4ED5-4C1A-A659-FFB1D14AF0CC}"/>
              </a:ext>
            </a:extLst>
          </p:cNvPr>
          <p:cNvSpPr txBox="1"/>
          <p:nvPr/>
        </p:nvSpPr>
        <p:spPr>
          <a:xfrm>
            <a:off x="516256" y="6451400"/>
            <a:ext cx="4274819" cy="307777"/>
          </a:xfrm>
          <a:prstGeom prst="rect">
            <a:avLst/>
          </a:prstGeom>
          <a:noFill/>
        </p:spPr>
        <p:txBody>
          <a:bodyPr wrap="square" rtlCol="0">
            <a:spAutoFit/>
          </a:bodyPr>
          <a:lstStyle/>
          <a:p>
            <a:r>
              <a:rPr lang="en-US" altLang="zh-TW" sz="1400" dirty="0">
                <a:solidFill>
                  <a:schemeClr val="bg1"/>
                </a:solidFill>
                <a:latin typeface="Times New Roman" panose="02020603050405020304" pitchFamily="18" charset="0"/>
                <a:cs typeface="Times New Roman" panose="02020603050405020304" pitchFamily="18" charset="0"/>
              </a:rPr>
              <a:t>Computer and Storage System Laboratory, CSS Lab</a:t>
            </a:r>
            <a:endParaRPr lang="zh-TW" altLang="en-US" sz="1400" dirty="0">
              <a:solidFill>
                <a:schemeClr val="bg1"/>
              </a:solidFill>
              <a:latin typeface="Times New Roman" panose="02020603050405020304" pitchFamily="18" charset="0"/>
              <a:cs typeface="Times New Roman" panose="02020603050405020304" pitchFamily="18" charset="0"/>
            </a:endParaRPr>
          </a:p>
        </p:txBody>
      </p:sp>
      <p:cxnSp>
        <p:nvCxnSpPr>
          <p:cNvPr id="11" name="直線接點 10">
            <a:extLst>
              <a:ext uri="{FF2B5EF4-FFF2-40B4-BE49-F238E27FC236}">
                <a16:creationId xmlns:a16="http://schemas.microsoft.com/office/drawing/2014/main" id="{29BE97D7-AF3F-4CB6-98E1-7D0C9C613097}"/>
              </a:ext>
            </a:extLst>
          </p:cNvPr>
          <p:cNvCxnSpPr/>
          <p:nvPr/>
        </p:nvCxnSpPr>
        <p:spPr>
          <a:xfrm>
            <a:off x="1047750" y="1245855"/>
            <a:ext cx="10134600" cy="0"/>
          </a:xfrm>
          <a:prstGeom prst="line">
            <a:avLst/>
          </a:prstGeom>
        </p:spPr>
        <p:style>
          <a:lnRef idx="3">
            <a:schemeClr val="dk1"/>
          </a:lnRef>
          <a:fillRef idx="0">
            <a:schemeClr val="dk1"/>
          </a:fillRef>
          <a:effectRef idx="2">
            <a:schemeClr val="dk1"/>
          </a:effectRef>
          <a:fontRef idx="minor">
            <a:schemeClr val="tx1"/>
          </a:fontRef>
        </p:style>
      </p:cxnSp>
      <p:sp>
        <p:nvSpPr>
          <p:cNvPr id="13" name="橢圓 12">
            <a:extLst>
              <a:ext uri="{FF2B5EF4-FFF2-40B4-BE49-F238E27FC236}">
                <a16:creationId xmlns:a16="http://schemas.microsoft.com/office/drawing/2014/main" id="{92D3DBF0-C811-49BA-A3D9-2E1832EAF1F2}"/>
              </a:ext>
            </a:extLst>
          </p:cNvPr>
          <p:cNvSpPr/>
          <p:nvPr/>
        </p:nvSpPr>
        <p:spPr>
          <a:xfrm>
            <a:off x="895350" y="1130595"/>
            <a:ext cx="266700" cy="27245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cxnSp>
        <p:nvCxnSpPr>
          <p:cNvPr id="14" name="直線接點 13">
            <a:extLst>
              <a:ext uri="{FF2B5EF4-FFF2-40B4-BE49-F238E27FC236}">
                <a16:creationId xmlns:a16="http://schemas.microsoft.com/office/drawing/2014/main" id="{CA7763AC-9681-4544-BE27-F6BA31849481}"/>
              </a:ext>
            </a:extLst>
          </p:cNvPr>
          <p:cNvCxnSpPr/>
          <p:nvPr/>
        </p:nvCxnSpPr>
        <p:spPr>
          <a:xfrm>
            <a:off x="1049154" y="1293395"/>
            <a:ext cx="10134600" cy="0"/>
          </a:xfrm>
          <a:prstGeom prst="line">
            <a:avLst/>
          </a:prstGeom>
        </p:spPr>
        <p:style>
          <a:lnRef idx="3">
            <a:schemeClr val="dk1"/>
          </a:lnRef>
          <a:fillRef idx="0">
            <a:schemeClr val="dk1"/>
          </a:fillRef>
          <a:effectRef idx="2">
            <a:schemeClr val="dk1"/>
          </a:effectRef>
          <a:fontRef idx="minor">
            <a:schemeClr val="tx1"/>
          </a:fontRef>
        </p:style>
      </p:cxnSp>
      <p:sp>
        <p:nvSpPr>
          <p:cNvPr id="16" name="矩形 15">
            <a:extLst>
              <a:ext uri="{FF2B5EF4-FFF2-40B4-BE49-F238E27FC236}">
                <a16:creationId xmlns:a16="http://schemas.microsoft.com/office/drawing/2014/main" id="{E82F4884-C383-4AE1-8098-DDB49CA892B1}"/>
              </a:ext>
            </a:extLst>
          </p:cNvPr>
          <p:cNvSpPr/>
          <p:nvPr/>
        </p:nvSpPr>
        <p:spPr>
          <a:xfrm>
            <a:off x="2574121" y="449228"/>
            <a:ext cx="7043758" cy="646331"/>
          </a:xfrm>
          <a:prstGeom prst="rect">
            <a:avLst/>
          </a:prstGeom>
        </p:spPr>
        <p:txBody>
          <a:bodyPr wrap="square">
            <a:spAutoFit/>
          </a:bodyPr>
          <a:lstStyle/>
          <a:p>
            <a:r>
              <a:rPr lang="zh-TW" altLang="en-US" sz="3600" dirty="0">
                <a:solidFill>
                  <a:schemeClr val="tx1">
                    <a:lumMod val="75000"/>
                    <a:lumOff val="25000"/>
                  </a:schemeClr>
                </a:solidFill>
                <a:latin typeface="標楷體" panose="03000509000000000000" pitchFamily="65" charset="-120"/>
                <a:ea typeface="標楷體" panose="03000509000000000000" pitchFamily="65" charset="-120"/>
              </a:rPr>
              <a:t>案例三：網頁中畫面定時更換內容</a:t>
            </a:r>
          </a:p>
        </p:txBody>
      </p:sp>
      <p:sp>
        <p:nvSpPr>
          <p:cNvPr id="12" name="文字方塊 11">
            <a:extLst>
              <a:ext uri="{FF2B5EF4-FFF2-40B4-BE49-F238E27FC236}">
                <a16:creationId xmlns:a16="http://schemas.microsoft.com/office/drawing/2014/main" id="{A3ECD575-4404-415F-876E-AFF3018582F0}"/>
              </a:ext>
            </a:extLst>
          </p:cNvPr>
          <p:cNvSpPr txBox="1"/>
          <p:nvPr/>
        </p:nvSpPr>
        <p:spPr>
          <a:xfrm>
            <a:off x="10370262" y="992095"/>
            <a:ext cx="812088" cy="276999"/>
          </a:xfrm>
          <a:prstGeom prst="rect">
            <a:avLst/>
          </a:prstGeom>
          <a:noFill/>
        </p:spPr>
        <p:txBody>
          <a:bodyPr wrap="square" rtlCol="0">
            <a:spAutoFit/>
          </a:bodyPr>
          <a:lstStyle/>
          <a:p>
            <a:r>
              <a:rPr lang="zh-TW" altLang="en-US" sz="1200" b="1" dirty="0">
                <a:latin typeface="標楷體" panose="03000509000000000000" pitchFamily="65" charset="-120"/>
                <a:ea typeface="標楷體" panose="03000509000000000000" pitchFamily="65" charset="-120"/>
              </a:rPr>
              <a:t>案例分析</a:t>
            </a:r>
          </a:p>
        </p:txBody>
      </p:sp>
      <p:pic>
        <p:nvPicPr>
          <p:cNvPr id="10" name="圖片 9">
            <a:extLst>
              <a:ext uri="{FF2B5EF4-FFF2-40B4-BE49-F238E27FC236}">
                <a16:creationId xmlns:a16="http://schemas.microsoft.com/office/drawing/2014/main" id="{1F77CA57-2C80-4748-BBCF-599BC3976CC7}"/>
              </a:ext>
            </a:extLst>
          </p:cNvPr>
          <p:cNvPicPr>
            <a:picLocks noChangeAspect="1"/>
          </p:cNvPicPr>
          <p:nvPr/>
        </p:nvPicPr>
        <p:blipFill>
          <a:blip r:embed="rId3"/>
          <a:stretch>
            <a:fillRect/>
          </a:stretch>
        </p:blipFill>
        <p:spPr>
          <a:xfrm>
            <a:off x="516256" y="1715641"/>
            <a:ext cx="5249008" cy="4267796"/>
          </a:xfrm>
          <a:prstGeom prst="rect">
            <a:avLst/>
          </a:prstGeom>
          <a:ln>
            <a:solidFill>
              <a:schemeClr val="tx1"/>
            </a:solidFill>
          </a:ln>
        </p:spPr>
      </p:pic>
      <p:pic>
        <p:nvPicPr>
          <p:cNvPr id="15" name="圖片 14">
            <a:extLst>
              <a:ext uri="{FF2B5EF4-FFF2-40B4-BE49-F238E27FC236}">
                <a16:creationId xmlns:a16="http://schemas.microsoft.com/office/drawing/2014/main" id="{0A4311FA-9BB2-4B15-B31E-68D64B5B4C59}"/>
              </a:ext>
            </a:extLst>
          </p:cNvPr>
          <p:cNvPicPr>
            <a:picLocks noChangeAspect="1"/>
          </p:cNvPicPr>
          <p:nvPr/>
        </p:nvPicPr>
        <p:blipFill>
          <a:blip r:embed="rId4"/>
          <a:stretch>
            <a:fillRect/>
          </a:stretch>
        </p:blipFill>
        <p:spPr>
          <a:xfrm>
            <a:off x="6033429" y="1715641"/>
            <a:ext cx="5528966" cy="4267796"/>
          </a:xfrm>
          <a:prstGeom prst="rect">
            <a:avLst/>
          </a:prstGeom>
          <a:ln>
            <a:solidFill>
              <a:schemeClr val="tx1"/>
            </a:solidFill>
          </a:ln>
        </p:spPr>
      </p:pic>
      <p:sp>
        <p:nvSpPr>
          <p:cNvPr id="5" name="投影片編號版面配置區 4">
            <a:extLst>
              <a:ext uri="{FF2B5EF4-FFF2-40B4-BE49-F238E27FC236}">
                <a16:creationId xmlns:a16="http://schemas.microsoft.com/office/drawing/2014/main" id="{6D1BFA42-4478-4FA1-8A9D-FF48AB21BCF0}"/>
              </a:ext>
            </a:extLst>
          </p:cNvPr>
          <p:cNvSpPr>
            <a:spLocks noGrp="1"/>
          </p:cNvSpPr>
          <p:nvPr>
            <p:ph type="sldNum" sz="quarter" idx="12"/>
          </p:nvPr>
        </p:nvSpPr>
        <p:spPr/>
        <p:txBody>
          <a:bodyPr/>
          <a:lstStyle/>
          <a:p>
            <a:fld id="{997B4A21-C178-4EF4-9692-581FD3539F5E}" type="slidenum">
              <a:rPr lang="zh-CN" altLang="en-US" smtClean="0"/>
              <a:t>41</a:t>
            </a:fld>
            <a:endParaRPr lang="zh-CN" altLang="en-US"/>
          </a:p>
        </p:txBody>
      </p:sp>
    </p:spTree>
    <p:extLst>
      <p:ext uri="{BB962C8B-B14F-4D97-AF65-F5344CB8AC3E}">
        <p14:creationId xmlns:p14="http://schemas.microsoft.com/office/powerpoint/2010/main" val="35043572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任意多边形: 形状 6"/>
          <p:cNvSpPr/>
          <p:nvPr/>
        </p:nvSpPr>
        <p:spPr bwMode="auto">
          <a:xfrm>
            <a:off x="0" y="6296025"/>
            <a:ext cx="12192000" cy="561378"/>
          </a:xfrm>
          <a:custGeom>
            <a:avLst/>
            <a:gdLst>
              <a:gd name="connsiteX0" fmla="*/ 2457949 w 12192000"/>
              <a:gd name="connsiteY0" fmla="*/ 0 h 1012232"/>
              <a:gd name="connsiteX1" fmla="*/ 9057549 w 12192000"/>
              <a:gd name="connsiteY1" fmla="*/ 610553 h 1012232"/>
              <a:gd name="connsiteX2" fmla="*/ 12192000 w 12192000"/>
              <a:gd name="connsiteY2" fmla="*/ 305277 h 1012232"/>
              <a:gd name="connsiteX3" fmla="*/ 12192000 w 12192000"/>
              <a:gd name="connsiteY3" fmla="*/ 1012232 h 1012232"/>
              <a:gd name="connsiteX4" fmla="*/ 114300 w 12192000"/>
              <a:gd name="connsiteY4" fmla="*/ 1012232 h 1012232"/>
              <a:gd name="connsiteX5" fmla="*/ 0 w 12192000"/>
              <a:gd name="connsiteY5" fmla="*/ 1012232 h 1012232"/>
              <a:gd name="connsiteX6" fmla="*/ 0 w 12192000"/>
              <a:gd name="connsiteY6" fmla="*/ 160434 h 1012232"/>
              <a:gd name="connsiteX7" fmla="*/ 270087 w 12192000"/>
              <a:gd name="connsiteY7" fmla="*/ 129128 h 1012232"/>
              <a:gd name="connsiteX8" fmla="*/ 2457949 w 12192000"/>
              <a:gd name="connsiteY8" fmla="*/ 0 h 1012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1012232">
                <a:moveTo>
                  <a:pt x="2457949" y="0"/>
                </a:moveTo>
                <a:cubicBezTo>
                  <a:pt x="4506845" y="0"/>
                  <a:pt x="7360920" y="610553"/>
                  <a:pt x="9057549" y="610553"/>
                </a:cubicBezTo>
                <a:cubicBezTo>
                  <a:pt x="10754179" y="610553"/>
                  <a:pt x="12192000" y="305277"/>
                  <a:pt x="12192000" y="305277"/>
                </a:cubicBezTo>
                <a:cubicBezTo>
                  <a:pt x="12192000" y="1012232"/>
                  <a:pt x="12192000" y="1012232"/>
                  <a:pt x="12192000" y="1012232"/>
                </a:cubicBezTo>
                <a:cubicBezTo>
                  <a:pt x="5290457" y="1012232"/>
                  <a:pt x="1839686" y="1012232"/>
                  <a:pt x="114300" y="1012232"/>
                </a:cubicBezTo>
                <a:lnTo>
                  <a:pt x="0" y="1012232"/>
                </a:lnTo>
                <a:lnTo>
                  <a:pt x="0" y="160434"/>
                </a:lnTo>
                <a:lnTo>
                  <a:pt x="270087" y="129128"/>
                </a:lnTo>
                <a:cubicBezTo>
                  <a:pt x="925321" y="57390"/>
                  <a:pt x="1689613" y="0"/>
                  <a:pt x="2457949" y="0"/>
                </a:cubicBezTo>
                <a:close/>
              </a:path>
            </a:pathLst>
          </a:custGeom>
          <a:solidFill>
            <a:srgbClr val="52618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dirty="0">
              <a:solidFill>
                <a:schemeClr val="lt1"/>
              </a:solidFill>
              <a:latin typeface="Arial" panose="020B0604020202020204" pitchFamily="34" charset="0"/>
              <a:ea typeface="思源黑体 CN Normal" panose="020B0400000000000000" pitchFamily="34" charset="-122"/>
              <a:sym typeface="Arial" panose="020B0604020202020204" pitchFamily="34" charset="0"/>
            </a:endParaRPr>
          </a:p>
        </p:txBody>
      </p:sp>
      <p:cxnSp>
        <p:nvCxnSpPr>
          <p:cNvPr id="11" name="直線接點 10">
            <a:extLst>
              <a:ext uri="{FF2B5EF4-FFF2-40B4-BE49-F238E27FC236}">
                <a16:creationId xmlns:a16="http://schemas.microsoft.com/office/drawing/2014/main" id="{29BE97D7-AF3F-4CB6-98E1-7D0C9C613097}"/>
              </a:ext>
            </a:extLst>
          </p:cNvPr>
          <p:cNvCxnSpPr/>
          <p:nvPr/>
        </p:nvCxnSpPr>
        <p:spPr>
          <a:xfrm>
            <a:off x="1047750" y="1245855"/>
            <a:ext cx="10134600" cy="0"/>
          </a:xfrm>
          <a:prstGeom prst="line">
            <a:avLst/>
          </a:prstGeom>
        </p:spPr>
        <p:style>
          <a:lnRef idx="3">
            <a:schemeClr val="dk1"/>
          </a:lnRef>
          <a:fillRef idx="0">
            <a:schemeClr val="dk1"/>
          </a:fillRef>
          <a:effectRef idx="2">
            <a:schemeClr val="dk1"/>
          </a:effectRef>
          <a:fontRef idx="minor">
            <a:schemeClr val="tx1"/>
          </a:fontRef>
        </p:style>
      </p:cxnSp>
      <p:sp>
        <p:nvSpPr>
          <p:cNvPr id="13" name="橢圓 12">
            <a:extLst>
              <a:ext uri="{FF2B5EF4-FFF2-40B4-BE49-F238E27FC236}">
                <a16:creationId xmlns:a16="http://schemas.microsoft.com/office/drawing/2014/main" id="{92D3DBF0-C811-49BA-A3D9-2E1832EAF1F2}"/>
              </a:ext>
            </a:extLst>
          </p:cNvPr>
          <p:cNvSpPr/>
          <p:nvPr/>
        </p:nvSpPr>
        <p:spPr>
          <a:xfrm>
            <a:off x="895350" y="1130595"/>
            <a:ext cx="266700" cy="27245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cxnSp>
        <p:nvCxnSpPr>
          <p:cNvPr id="14" name="直線接點 13">
            <a:extLst>
              <a:ext uri="{FF2B5EF4-FFF2-40B4-BE49-F238E27FC236}">
                <a16:creationId xmlns:a16="http://schemas.microsoft.com/office/drawing/2014/main" id="{CA7763AC-9681-4544-BE27-F6BA31849481}"/>
              </a:ext>
            </a:extLst>
          </p:cNvPr>
          <p:cNvCxnSpPr/>
          <p:nvPr/>
        </p:nvCxnSpPr>
        <p:spPr>
          <a:xfrm>
            <a:off x="1049154" y="1293395"/>
            <a:ext cx="10134600" cy="0"/>
          </a:xfrm>
          <a:prstGeom prst="line">
            <a:avLst/>
          </a:prstGeom>
        </p:spPr>
        <p:style>
          <a:lnRef idx="3">
            <a:schemeClr val="dk1"/>
          </a:lnRef>
          <a:fillRef idx="0">
            <a:schemeClr val="dk1"/>
          </a:fillRef>
          <a:effectRef idx="2">
            <a:schemeClr val="dk1"/>
          </a:effectRef>
          <a:fontRef idx="minor">
            <a:schemeClr val="tx1"/>
          </a:fontRef>
        </p:style>
      </p:cxnSp>
      <p:sp>
        <p:nvSpPr>
          <p:cNvPr id="16" name="矩形 15">
            <a:extLst>
              <a:ext uri="{FF2B5EF4-FFF2-40B4-BE49-F238E27FC236}">
                <a16:creationId xmlns:a16="http://schemas.microsoft.com/office/drawing/2014/main" id="{E82F4884-C383-4AE1-8098-DDB49CA892B1}"/>
              </a:ext>
            </a:extLst>
          </p:cNvPr>
          <p:cNvSpPr/>
          <p:nvPr/>
        </p:nvSpPr>
        <p:spPr>
          <a:xfrm>
            <a:off x="2574121" y="449228"/>
            <a:ext cx="7043758" cy="646331"/>
          </a:xfrm>
          <a:prstGeom prst="rect">
            <a:avLst/>
          </a:prstGeom>
        </p:spPr>
        <p:txBody>
          <a:bodyPr wrap="square">
            <a:spAutoFit/>
          </a:bodyPr>
          <a:lstStyle/>
          <a:p>
            <a:r>
              <a:rPr lang="zh-TW" altLang="en-US" sz="3600" dirty="0">
                <a:solidFill>
                  <a:schemeClr val="tx1">
                    <a:lumMod val="75000"/>
                    <a:lumOff val="25000"/>
                  </a:schemeClr>
                </a:solidFill>
                <a:latin typeface="標楷體" panose="03000509000000000000" pitchFamily="65" charset="-120"/>
                <a:ea typeface="標楷體" panose="03000509000000000000" pitchFamily="65" charset="-120"/>
              </a:rPr>
              <a:t>案例三：網頁中畫面定時更換內容</a:t>
            </a:r>
          </a:p>
        </p:txBody>
      </p:sp>
      <p:sp>
        <p:nvSpPr>
          <p:cNvPr id="12" name="文字方塊 11">
            <a:extLst>
              <a:ext uri="{FF2B5EF4-FFF2-40B4-BE49-F238E27FC236}">
                <a16:creationId xmlns:a16="http://schemas.microsoft.com/office/drawing/2014/main" id="{A3ECD575-4404-415F-876E-AFF3018582F0}"/>
              </a:ext>
            </a:extLst>
          </p:cNvPr>
          <p:cNvSpPr txBox="1"/>
          <p:nvPr/>
        </p:nvSpPr>
        <p:spPr>
          <a:xfrm>
            <a:off x="10370262" y="992095"/>
            <a:ext cx="812088" cy="276999"/>
          </a:xfrm>
          <a:prstGeom prst="rect">
            <a:avLst/>
          </a:prstGeom>
          <a:noFill/>
        </p:spPr>
        <p:txBody>
          <a:bodyPr wrap="square" rtlCol="0">
            <a:spAutoFit/>
          </a:bodyPr>
          <a:lstStyle/>
          <a:p>
            <a:r>
              <a:rPr lang="zh-TW" altLang="en-US" sz="1200" b="1" dirty="0">
                <a:latin typeface="標楷體" panose="03000509000000000000" pitchFamily="65" charset="-120"/>
                <a:ea typeface="標楷體" panose="03000509000000000000" pitchFamily="65" charset="-120"/>
              </a:rPr>
              <a:t>案例分析</a:t>
            </a:r>
          </a:p>
        </p:txBody>
      </p:sp>
      <p:pic>
        <p:nvPicPr>
          <p:cNvPr id="17" name="圖片 16">
            <a:extLst>
              <a:ext uri="{FF2B5EF4-FFF2-40B4-BE49-F238E27FC236}">
                <a16:creationId xmlns:a16="http://schemas.microsoft.com/office/drawing/2014/main" id="{C8C1566C-0D6E-4EED-A262-0AA6A97053C7}"/>
              </a:ext>
            </a:extLst>
          </p:cNvPr>
          <p:cNvPicPr>
            <a:picLocks noChangeAspect="1"/>
          </p:cNvPicPr>
          <p:nvPr/>
        </p:nvPicPr>
        <p:blipFill>
          <a:blip r:embed="rId3"/>
          <a:stretch>
            <a:fillRect/>
          </a:stretch>
        </p:blipFill>
        <p:spPr>
          <a:xfrm>
            <a:off x="1212776" y="1349319"/>
            <a:ext cx="4530165" cy="1748278"/>
          </a:xfrm>
          <a:prstGeom prst="rect">
            <a:avLst/>
          </a:prstGeom>
          <a:ln w="9525">
            <a:solidFill>
              <a:schemeClr val="tx1"/>
            </a:solidFill>
          </a:ln>
        </p:spPr>
      </p:pic>
      <p:pic>
        <p:nvPicPr>
          <p:cNvPr id="18" name="圖片 17">
            <a:extLst>
              <a:ext uri="{FF2B5EF4-FFF2-40B4-BE49-F238E27FC236}">
                <a16:creationId xmlns:a16="http://schemas.microsoft.com/office/drawing/2014/main" id="{C69A2A0E-2B82-4A17-89CE-ADE20BA11AC7}"/>
              </a:ext>
            </a:extLst>
          </p:cNvPr>
          <p:cNvPicPr>
            <a:picLocks noChangeAspect="1"/>
          </p:cNvPicPr>
          <p:nvPr/>
        </p:nvPicPr>
        <p:blipFill>
          <a:blip r:embed="rId4"/>
          <a:stretch>
            <a:fillRect/>
          </a:stretch>
        </p:blipFill>
        <p:spPr>
          <a:xfrm>
            <a:off x="-65205" y="3254772"/>
            <a:ext cx="3430415" cy="3597904"/>
          </a:xfrm>
          <a:prstGeom prst="rect">
            <a:avLst/>
          </a:prstGeom>
          <a:ln w="9525">
            <a:solidFill>
              <a:schemeClr val="tx1"/>
            </a:solidFill>
          </a:ln>
        </p:spPr>
      </p:pic>
      <p:pic>
        <p:nvPicPr>
          <p:cNvPr id="19" name="圖片 18">
            <a:extLst>
              <a:ext uri="{FF2B5EF4-FFF2-40B4-BE49-F238E27FC236}">
                <a16:creationId xmlns:a16="http://schemas.microsoft.com/office/drawing/2014/main" id="{123B4410-2F5C-4F00-AB7C-3C1304CC125E}"/>
              </a:ext>
            </a:extLst>
          </p:cNvPr>
          <p:cNvPicPr>
            <a:picLocks noChangeAspect="1"/>
          </p:cNvPicPr>
          <p:nvPr/>
        </p:nvPicPr>
        <p:blipFill>
          <a:blip r:embed="rId5"/>
          <a:stretch>
            <a:fillRect/>
          </a:stretch>
        </p:blipFill>
        <p:spPr>
          <a:xfrm>
            <a:off x="3477858" y="3239880"/>
            <a:ext cx="3262658" cy="3597904"/>
          </a:xfrm>
          <a:prstGeom prst="rect">
            <a:avLst/>
          </a:prstGeom>
          <a:ln w="9525">
            <a:solidFill>
              <a:schemeClr val="tx1"/>
            </a:solidFill>
          </a:ln>
        </p:spPr>
      </p:pic>
      <p:pic>
        <p:nvPicPr>
          <p:cNvPr id="20" name="圖片 19">
            <a:extLst>
              <a:ext uri="{FF2B5EF4-FFF2-40B4-BE49-F238E27FC236}">
                <a16:creationId xmlns:a16="http://schemas.microsoft.com/office/drawing/2014/main" id="{B5FFEDFE-2514-4CD3-B006-85762F9DA3DB}"/>
              </a:ext>
            </a:extLst>
          </p:cNvPr>
          <p:cNvPicPr>
            <a:picLocks noChangeAspect="1"/>
          </p:cNvPicPr>
          <p:nvPr/>
        </p:nvPicPr>
        <p:blipFill>
          <a:blip r:embed="rId6"/>
          <a:stretch>
            <a:fillRect/>
          </a:stretch>
        </p:blipFill>
        <p:spPr>
          <a:xfrm>
            <a:off x="8295034" y="4151704"/>
            <a:ext cx="3896966" cy="2730721"/>
          </a:xfrm>
          <a:prstGeom prst="rect">
            <a:avLst/>
          </a:prstGeom>
          <a:ln w="9525">
            <a:solidFill>
              <a:schemeClr val="tx1"/>
            </a:solidFill>
          </a:ln>
        </p:spPr>
      </p:pic>
      <p:pic>
        <p:nvPicPr>
          <p:cNvPr id="21" name="圖片 20">
            <a:extLst>
              <a:ext uri="{FF2B5EF4-FFF2-40B4-BE49-F238E27FC236}">
                <a16:creationId xmlns:a16="http://schemas.microsoft.com/office/drawing/2014/main" id="{7D858C59-DCA7-4E4D-852D-2D305EF39D07}"/>
              </a:ext>
            </a:extLst>
          </p:cNvPr>
          <p:cNvPicPr>
            <a:picLocks noChangeAspect="1"/>
          </p:cNvPicPr>
          <p:nvPr/>
        </p:nvPicPr>
        <p:blipFill>
          <a:blip r:embed="rId7"/>
          <a:stretch>
            <a:fillRect/>
          </a:stretch>
        </p:blipFill>
        <p:spPr>
          <a:xfrm>
            <a:off x="6853164" y="1340935"/>
            <a:ext cx="3848477" cy="2730721"/>
          </a:xfrm>
          <a:prstGeom prst="rect">
            <a:avLst/>
          </a:prstGeom>
          <a:ln w="9525">
            <a:solidFill>
              <a:schemeClr val="tx1"/>
            </a:solidFill>
          </a:ln>
        </p:spPr>
      </p:pic>
      <p:sp>
        <p:nvSpPr>
          <p:cNvPr id="4" name="投影片編號版面配置區 3">
            <a:extLst>
              <a:ext uri="{FF2B5EF4-FFF2-40B4-BE49-F238E27FC236}">
                <a16:creationId xmlns:a16="http://schemas.microsoft.com/office/drawing/2014/main" id="{FC7B91C8-1FA2-427D-A47B-24966830B3CF}"/>
              </a:ext>
            </a:extLst>
          </p:cNvPr>
          <p:cNvSpPr>
            <a:spLocks noGrp="1"/>
          </p:cNvSpPr>
          <p:nvPr>
            <p:ph type="sldNum" sz="quarter" idx="12"/>
          </p:nvPr>
        </p:nvSpPr>
        <p:spPr/>
        <p:txBody>
          <a:bodyPr/>
          <a:lstStyle/>
          <a:p>
            <a:fld id="{997B4A21-C178-4EF4-9692-581FD3539F5E}" type="slidenum">
              <a:rPr lang="zh-CN" altLang="en-US" smtClean="0"/>
              <a:t>42</a:t>
            </a:fld>
            <a:endParaRPr lang="zh-CN" altLang="en-US"/>
          </a:p>
        </p:txBody>
      </p:sp>
    </p:spTree>
    <p:extLst>
      <p:ext uri="{BB962C8B-B14F-4D97-AF65-F5344CB8AC3E}">
        <p14:creationId xmlns:p14="http://schemas.microsoft.com/office/powerpoint/2010/main" val="10221188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任意多边形: 形状 6"/>
          <p:cNvSpPr/>
          <p:nvPr/>
        </p:nvSpPr>
        <p:spPr bwMode="auto">
          <a:xfrm>
            <a:off x="0" y="6296025"/>
            <a:ext cx="12192000" cy="561378"/>
          </a:xfrm>
          <a:custGeom>
            <a:avLst/>
            <a:gdLst>
              <a:gd name="connsiteX0" fmla="*/ 2457949 w 12192000"/>
              <a:gd name="connsiteY0" fmla="*/ 0 h 1012232"/>
              <a:gd name="connsiteX1" fmla="*/ 9057549 w 12192000"/>
              <a:gd name="connsiteY1" fmla="*/ 610553 h 1012232"/>
              <a:gd name="connsiteX2" fmla="*/ 12192000 w 12192000"/>
              <a:gd name="connsiteY2" fmla="*/ 305277 h 1012232"/>
              <a:gd name="connsiteX3" fmla="*/ 12192000 w 12192000"/>
              <a:gd name="connsiteY3" fmla="*/ 1012232 h 1012232"/>
              <a:gd name="connsiteX4" fmla="*/ 114300 w 12192000"/>
              <a:gd name="connsiteY4" fmla="*/ 1012232 h 1012232"/>
              <a:gd name="connsiteX5" fmla="*/ 0 w 12192000"/>
              <a:gd name="connsiteY5" fmla="*/ 1012232 h 1012232"/>
              <a:gd name="connsiteX6" fmla="*/ 0 w 12192000"/>
              <a:gd name="connsiteY6" fmla="*/ 160434 h 1012232"/>
              <a:gd name="connsiteX7" fmla="*/ 270087 w 12192000"/>
              <a:gd name="connsiteY7" fmla="*/ 129128 h 1012232"/>
              <a:gd name="connsiteX8" fmla="*/ 2457949 w 12192000"/>
              <a:gd name="connsiteY8" fmla="*/ 0 h 1012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1012232">
                <a:moveTo>
                  <a:pt x="2457949" y="0"/>
                </a:moveTo>
                <a:cubicBezTo>
                  <a:pt x="4506845" y="0"/>
                  <a:pt x="7360920" y="610553"/>
                  <a:pt x="9057549" y="610553"/>
                </a:cubicBezTo>
                <a:cubicBezTo>
                  <a:pt x="10754179" y="610553"/>
                  <a:pt x="12192000" y="305277"/>
                  <a:pt x="12192000" y="305277"/>
                </a:cubicBezTo>
                <a:cubicBezTo>
                  <a:pt x="12192000" y="1012232"/>
                  <a:pt x="12192000" y="1012232"/>
                  <a:pt x="12192000" y="1012232"/>
                </a:cubicBezTo>
                <a:cubicBezTo>
                  <a:pt x="5290457" y="1012232"/>
                  <a:pt x="1839686" y="1012232"/>
                  <a:pt x="114300" y="1012232"/>
                </a:cubicBezTo>
                <a:lnTo>
                  <a:pt x="0" y="1012232"/>
                </a:lnTo>
                <a:lnTo>
                  <a:pt x="0" y="160434"/>
                </a:lnTo>
                <a:lnTo>
                  <a:pt x="270087" y="129128"/>
                </a:lnTo>
                <a:cubicBezTo>
                  <a:pt x="925321" y="57390"/>
                  <a:pt x="1689613" y="0"/>
                  <a:pt x="2457949" y="0"/>
                </a:cubicBezTo>
                <a:close/>
              </a:path>
            </a:pathLst>
          </a:custGeom>
          <a:solidFill>
            <a:srgbClr val="52618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dirty="0">
              <a:solidFill>
                <a:schemeClr val="lt1"/>
              </a:solidFill>
              <a:latin typeface="Arial" panose="020B0604020202020204" pitchFamily="34" charset="0"/>
              <a:ea typeface="思源黑体 CN Normal" panose="020B0400000000000000" pitchFamily="34" charset="-122"/>
              <a:sym typeface="Arial" panose="020B0604020202020204" pitchFamily="34" charset="0"/>
            </a:endParaRPr>
          </a:p>
        </p:txBody>
      </p:sp>
      <p:sp>
        <p:nvSpPr>
          <p:cNvPr id="2" name="文字方塊 1">
            <a:extLst>
              <a:ext uri="{FF2B5EF4-FFF2-40B4-BE49-F238E27FC236}">
                <a16:creationId xmlns:a16="http://schemas.microsoft.com/office/drawing/2014/main" id="{1C32014D-4ED5-4C1A-A659-FFB1D14AF0CC}"/>
              </a:ext>
            </a:extLst>
          </p:cNvPr>
          <p:cNvSpPr txBox="1"/>
          <p:nvPr/>
        </p:nvSpPr>
        <p:spPr>
          <a:xfrm>
            <a:off x="516256" y="6451400"/>
            <a:ext cx="4274819" cy="307777"/>
          </a:xfrm>
          <a:prstGeom prst="rect">
            <a:avLst/>
          </a:prstGeom>
          <a:noFill/>
        </p:spPr>
        <p:txBody>
          <a:bodyPr wrap="square" rtlCol="0">
            <a:spAutoFit/>
          </a:bodyPr>
          <a:lstStyle/>
          <a:p>
            <a:r>
              <a:rPr lang="en-US" altLang="zh-TW" sz="1400" dirty="0">
                <a:solidFill>
                  <a:schemeClr val="bg1"/>
                </a:solidFill>
                <a:latin typeface="Times New Roman" panose="02020603050405020304" pitchFamily="18" charset="0"/>
                <a:cs typeface="Times New Roman" panose="02020603050405020304" pitchFamily="18" charset="0"/>
              </a:rPr>
              <a:t>Computer and Storage System Laboratory, CSS Lab</a:t>
            </a:r>
            <a:endParaRPr lang="zh-TW" altLang="en-US" sz="1400" dirty="0">
              <a:solidFill>
                <a:schemeClr val="bg1"/>
              </a:solidFill>
              <a:latin typeface="Times New Roman" panose="02020603050405020304" pitchFamily="18" charset="0"/>
              <a:cs typeface="Times New Roman" panose="02020603050405020304" pitchFamily="18" charset="0"/>
            </a:endParaRPr>
          </a:p>
        </p:txBody>
      </p:sp>
      <p:cxnSp>
        <p:nvCxnSpPr>
          <p:cNvPr id="11" name="直線接點 10">
            <a:extLst>
              <a:ext uri="{FF2B5EF4-FFF2-40B4-BE49-F238E27FC236}">
                <a16:creationId xmlns:a16="http://schemas.microsoft.com/office/drawing/2014/main" id="{29BE97D7-AF3F-4CB6-98E1-7D0C9C613097}"/>
              </a:ext>
            </a:extLst>
          </p:cNvPr>
          <p:cNvCxnSpPr/>
          <p:nvPr/>
        </p:nvCxnSpPr>
        <p:spPr>
          <a:xfrm>
            <a:off x="1047750" y="1245855"/>
            <a:ext cx="10134600" cy="0"/>
          </a:xfrm>
          <a:prstGeom prst="line">
            <a:avLst/>
          </a:prstGeom>
        </p:spPr>
        <p:style>
          <a:lnRef idx="3">
            <a:schemeClr val="dk1"/>
          </a:lnRef>
          <a:fillRef idx="0">
            <a:schemeClr val="dk1"/>
          </a:fillRef>
          <a:effectRef idx="2">
            <a:schemeClr val="dk1"/>
          </a:effectRef>
          <a:fontRef idx="minor">
            <a:schemeClr val="tx1"/>
          </a:fontRef>
        </p:style>
      </p:cxnSp>
      <p:sp>
        <p:nvSpPr>
          <p:cNvPr id="13" name="橢圓 12">
            <a:extLst>
              <a:ext uri="{FF2B5EF4-FFF2-40B4-BE49-F238E27FC236}">
                <a16:creationId xmlns:a16="http://schemas.microsoft.com/office/drawing/2014/main" id="{92D3DBF0-C811-49BA-A3D9-2E1832EAF1F2}"/>
              </a:ext>
            </a:extLst>
          </p:cNvPr>
          <p:cNvSpPr/>
          <p:nvPr/>
        </p:nvSpPr>
        <p:spPr>
          <a:xfrm>
            <a:off x="895350" y="1130595"/>
            <a:ext cx="266700" cy="27245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cxnSp>
        <p:nvCxnSpPr>
          <p:cNvPr id="14" name="直線接點 13">
            <a:extLst>
              <a:ext uri="{FF2B5EF4-FFF2-40B4-BE49-F238E27FC236}">
                <a16:creationId xmlns:a16="http://schemas.microsoft.com/office/drawing/2014/main" id="{CA7763AC-9681-4544-BE27-F6BA31849481}"/>
              </a:ext>
            </a:extLst>
          </p:cNvPr>
          <p:cNvCxnSpPr/>
          <p:nvPr/>
        </p:nvCxnSpPr>
        <p:spPr>
          <a:xfrm>
            <a:off x="1049154" y="1293395"/>
            <a:ext cx="10134600" cy="0"/>
          </a:xfrm>
          <a:prstGeom prst="line">
            <a:avLst/>
          </a:prstGeom>
        </p:spPr>
        <p:style>
          <a:lnRef idx="3">
            <a:schemeClr val="dk1"/>
          </a:lnRef>
          <a:fillRef idx="0">
            <a:schemeClr val="dk1"/>
          </a:fillRef>
          <a:effectRef idx="2">
            <a:schemeClr val="dk1"/>
          </a:effectRef>
          <a:fontRef idx="minor">
            <a:schemeClr val="tx1"/>
          </a:fontRef>
        </p:style>
      </p:cxnSp>
      <p:sp>
        <p:nvSpPr>
          <p:cNvPr id="16" name="矩形 15">
            <a:extLst>
              <a:ext uri="{FF2B5EF4-FFF2-40B4-BE49-F238E27FC236}">
                <a16:creationId xmlns:a16="http://schemas.microsoft.com/office/drawing/2014/main" id="{E82F4884-C383-4AE1-8098-DDB49CA892B1}"/>
              </a:ext>
            </a:extLst>
          </p:cNvPr>
          <p:cNvSpPr/>
          <p:nvPr/>
        </p:nvSpPr>
        <p:spPr>
          <a:xfrm>
            <a:off x="1649561" y="444733"/>
            <a:ext cx="8892878" cy="646331"/>
          </a:xfrm>
          <a:prstGeom prst="rect">
            <a:avLst/>
          </a:prstGeom>
        </p:spPr>
        <p:txBody>
          <a:bodyPr wrap="square">
            <a:spAutoFit/>
          </a:bodyPr>
          <a:lstStyle/>
          <a:p>
            <a:r>
              <a:rPr lang="zh-TW" altLang="en-US" sz="3600" dirty="0">
                <a:solidFill>
                  <a:schemeClr val="tx1">
                    <a:lumMod val="75000"/>
                    <a:lumOff val="25000"/>
                  </a:schemeClr>
                </a:solidFill>
                <a:latin typeface="標楷體" panose="03000509000000000000" pitchFamily="65" charset="-120"/>
                <a:ea typeface="標楷體" panose="03000509000000000000" pitchFamily="65" charset="-120"/>
              </a:rPr>
              <a:t>案例四：點擊上方導覽列跳轉到該類別畫面</a:t>
            </a:r>
          </a:p>
        </p:txBody>
      </p:sp>
      <p:sp>
        <p:nvSpPr>
          <p:cNvPr id="12" name="文字方塊 11">
            <a:extLst>
              <a:ext uri="{FF2B5EF4-FFF2-40B4-BE49-F238E27FC236}">
                <a16:creationId xmlns:a16="http://schemas.microsoft.com/office/drawing/2014/main" id="{7A2EAA12-6D8E-47F1-8E33-C03DFE9C1D40}"/>
              </a:ext>
            </a:extLst>
          </p:cNvPr>
          <p:cNvSpPr txBox="1"/>
          <p:nvPr/>
        </p:nvSpPr>
        <p:spPr>
          <a:xfrm>
            <a:off x="10370262" y="992095"/>
            <a:ext cx="812088" cy="276999"/>
          </a:xfrm>
          <a:prstGeom prst="rect">
            <a:avLst/>
          </a:prstGeom>
          <a:noFill/>
        </p:spPr>
        <p:txBody>
          <a:bodyPr wrap="square" rtlCol="0">
            <a:spAutoFit/>
          </a:bodyPr>
          <a:lstStyle/>
          <a:p>
            <a:r>
              <a:rPr lang="zh-TW" altLang="en-US" sz="1200" b="1" dirty="0">
                <a:latin typeface="標楷體" panose="03000509000000000000" pitchFamily="65" charset="-120"/>
                <a:ea typeface="標楷體" panose="03000509000000000000" pitchFamily="65" charset="-120"/>
              </a:rPr>
              <a:t>案例分析</a:t>
            </a:r>
          </a:p>
        </p:txBody>
      </p:sp>
      <p:sp>
        <p:nvSpPr>
          <p:cNvPr id="6" name="投影片編號版面配置區 5">
            <a:extLst>
              <a:ext uri="{FF2B5EF4-FFF2-40B4-BE49-F238E27FC236}">
                <a16:creationId xmlns:a16="http://schemas.microsoft.com/office/drawing/2014/main" id="{951B4B5C-4C3F-41DF-9C66-21291945D248}"/>
              </a:ext>
            </a:extLst>
          </p:cNvPr>
          <p:cNvSpPr>
            <a:spLocks noGrp="1"/>
          </p:cNvSpPr>
          <p:nvPr>
            <p:ph type="sldNum" sz="quarter" idx="12"/>
          </p:nvPr>
        </p:nvSpPr>
        <p:spPr/>
        <p:txBody>
          <a:bodyPr/>
          <a:lstStyle/>
          <a:p>
            <a:fld id="{997B4A21-C178-4EF4-9692-581FD3539F5E}" type="slidenum">
              <a:rPr lang="zh-CN" altLang="en-US" smtClean="0"/>
              <a:t>43</a:t>
            </a:fld>
            <a:endParaRPr lang="zh-CN" altLang="en-US"/>
          </a:p>
        </p:txBody>
      </p:sp>
      <p:pic>
        <p:nvPicPr>
          <p:cNvPr id="8" name="圖片 7">
            <a:extLst>
              <a:ext uri="{FF2B5EF4-FFF2-40B4-BE49-F238E27FC236}">
                <a16:creationId xmlns:a16="http://schemas.microsoft.com/office/drawing/2014/main" id="{F820203B-3DB3-48C6-9912-2DA330C99AF9}"/>
              </a:ext>
            </a:extLst>
          </p:cNvPr>
          <p:cNvPicPr>
            <a:picLocks noChangeAspect="1"/>
          </p:cNvPicPr>
          <p:nvPr/>
        </p:nvPicPr>
        <p:blipFill>
          <a:blip r:embed="rId3"/>
          <a:stretch>
            <a:fillRect/>
          </a:stretch>
        </p:blipFill>
        <p:spPr>
          <a:xfrm>
            <a:off x="895350" y="2082273"/>
            <a:ext cx="4966494" cy="3628453"/>
          </a:xfrm>
          <a:prstGeom prst="rect">
            <a:avLst/>
          </a:prstGeom>
        </p:spPr>
      </p:pic>
      <p:pic>
        <p:nvPicPr>
          <p:cNvPr id="9" name="圖片 8">
            <a:extLst>
              <a:ext uri="{FF2B5EF4-FFF2-40B4-BE49-F238E27FC236}">
                <a16:creationId xmlns:a16="http://schemas.microsoft.com/office/drawing/2014/main" id="{4685AA7D-B559-4ADF-B7A9-25CD805A6A66}"/>
              </a:ext>
            </a:extLst>
          </p:cNvPr>
          <p:cNvPicPr>
            <a:picLocks noChangeAspect="1"/>
          </p:cNvPicPr>
          <p:nvPr/>
        </p:nvPicPr>
        <p:blipFill>
          <a:blip r:embed="rId4"/>
          <a:stretch>
            <a:fillRect/>
          </a:stretch>
        </p:blipFill>
        <p:spPr>
          <a:xfrm>
            <a:off x="6842760" y="2087290"/>
            <a:ext cx="4286250" cy="3627623"/>
          </a:xfrm>
          <a:prstGeom prst="rect">
            <a:avLst/>
          </a:prstGeom>
        </p:spPr>
      </p:pic>
      <p:sp>
        <p:nvSpPr>
          <p:cNvPr id="10" name="箭號: 向右 9">
            <a:extLst>
              <a:ext uri="{FF2B5EF4-FFF2-40B4-BE49-F238E27FC236}">
                <a16:creationId xmlns:a16="http://schemas.microsoft.com/office/drawing/2014/main" id="{205C2170-BB7F-48E6-8469-705BCE3B5DE5}"/>
              </a:ext>
            </a:extLst>
          </p:cNvPr>
          <p:cNvSpPr/>
          <p:nvPr/>
        </p:nvSpPr>
        <p:spPr>
          <a:xfrm>
            <a:off x="5775960" y="3665220"/>
            <a:ext cx="1203960" cy="670500"/>
          </a:xfrm>
          <a:prstGeom prst="rightArrow">
            <a:avLst/>
          </a:prstGeom>
          <a:solidFill>
            <a:schemeClr val="accent6">
              <a:lumMod val="40000"/>
              <a:lumOff val="60000"/>
            </a:schemeClr>
          </a:solidFill>
          <a:ln w="571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200" dirty="0">
                <a:solidFill>
                  <a:schemeClr val="tx1"/>
                </a:solidFill>
                <a:latin typeface="標楷體" panose="03000509000000000000" pitchFamily="65" charset="-120"/>
                <a:ea typeface="標楷體" panose="03000509000000000000" pitchFamily="65" charset="-120"/>
              </a:rPr>
              <a:t>點擊</a:t>
            </a:r>
            <a:r>
              <a:rPr lang="en-US" altLang="zh-TW" sz="1200" dirty="0">
                <a:solidFill>
                  <a:schemeClr val="tx1"/>
                </a:solidFill>
                <a:latin typeface="標楷體" panose="03000509000000000000" pitchFamily="65" charset="-120"/>
                <a:ea typeface="標楷體" panose="03000509000000000000" pitchFamily="65" charset="-120"/>
              </a:rPr>
              <a:t>Contact</a:t>
            </a:r>
            <a:endParaRPr lang="zh-TW" altLang="en-US" dirty="0">
              <a:solidFill>
                <a:schemeClr val="tx1"/>
              </a:solidFill>
              <a:latin typeface="標楷體" panose="03000509000000000000" pitchFamily="65" charset="-120"/>
              <a:ea typeface="標楷體" panose="03000509000000000000" pitchFamily="65" charset="-120"/>
            </a:endParaRPr>
          </a:p>
        </p:txBody>
      </p:sp>
      <p:sp>
        <p:nvSpPr>
          <p:cNvPr id="17" name="矩形 16">
            <a:extLst>
              <a:ext uri="{FF2B5EF4-FFF2-40B4-BE49-F238E27FC236}">
                <a16:creationId xmlns:a16="http://schemas.microsoft.com/office/drawing/2014/main" id="{5B49AEDC-32A7-4463-BC52-B9DF4C1EFE17}"/>
              </a:ext>
            </a:extLst>
          </p:cNvPr>
          <p:cNvSpPr/>
          <p:nvPr/>
        </p:nvSpPr>
        <p:spPr>
          <a:xfrm>
            <a:off x="3992879" y="2092104"/>
            <a:ext cx="419101" cy="387204"/>
          </a:xfrm>
          <a:prstGeom prst="rect">
            <a:avLst/>
          </a:prstGeom>
          <a:noFill/>
          <a:ln w="38100">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矩形 17">
            <a:extLst>
              <a:ext uri="{FF2B5EF4-FFF2-40B4-BE49-F238E27FC236}">
                <a16:creationId xmlns:a16="http://schemas.microsoft.com/office/drawing/2014/main" id="{DF33CCBE-939A-4C87-974D-B1B11DB11E75}"/>
              </a:ext>
            </a:extLst>
          </p:cNvPr>
          <p:cNvSpPr/>
          <p:nvPr/>
        </p:nvSpPr>
        <p:spPr>
          <a:xfrm>
            <a:off x="9547859" y="2044564"/>
            <a:ext cx="419101" cy="387204"/>
          </a:xfrm>
          <a:prstGeom prst="rect">
            <a:avLst/>
          </a:prstGeom>
          <a:noFill/>
          <a:ln w="38100">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1112749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任意多边形: 形状 6"/>
          <p:cNvSpPr/>
          <p:nvPr/>
        </p:nvSpPr>
        <p:spPr bwMode="auto">
          <a:xfrm>
            <a:off x="19050" y="6318147"/>
            <a:ext cx="12192000" cy="561378"/>
          </a:xfrm>
          <a:custGeom>
            <a:avLst/>
            <a:gdLst>
              <a:gd name="connsiteX0" fmla="*/ 2457949 w 12192000"/>
              <a:gd name="connsiteY0" fmla="*/ 0 h 1012232"/>
              <a:gd name="connsiteX1" fmla="*/ 9057549 w 12192000"/>
              <a:gd name="connsiteY1" fmla="*/ 610553 h 1012232"/>
              <a:gd name="connsiteX2" fmla="*/ 12192000 w 12192000"/>
              <a:gd name="connsiteY2" fmla="*/ 305277 h 1012232"/>
              <a:gd name="connsiteX3" fmla="*/ 12192000 w 12192000"/>
              <a:gd name="connsiteY3" fmla="*/ 1012232 h 1012232"/>
              <a:gd name="connsiteX4" fmla="*/ 114300 w 12192000"/>
              <a:gd name="connsiteY4" fmla="*/ 1012232 h 1012232"/>
              <a:gd name="connsiteX5" fmla="*/ 0 w 12192000"/>
              <a:gd name="connsiteY5" fmla="*/ 1012232 h 1012232"/>
              <a:gd name="connsiteX6" fmla="*/ 0 w 12192000"/>
              <a:gd name="connsiteY6" fmla="*/ 160434 h 1012232"/>
              <a:gd name="connsiteX7" fmla="*/ 270087 w 12192000"/>
              <a:gd name="connsiteY7" fmla="*/ 129128 h 1012232"/>
              <a:gd name="connsiteX8" fmla="*/ 2457949 w 12192000"/>
              <a:gd name="connsiteY8" fmla="*/ 0 h 1012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1012232">
                <a:moveTo>
                  <a:pt x="2457949" y="0"/>
                </a:moveTo>
                <a:cubicBezTo>
                  <a:pt x="4506845" y="0"/>
                  <a:pt x="7360920" y="610553"/>
                  <a:pt x="9057549" y="610553"/>
                </a:cubicBezTo>
                <a:cubicBezTo>
                  <a:pt x="10754179" y="610553"/>
                  <a:pt x="12192000" y="305277"/>
                  <a:pt x="12192000" y="305277"/>
                </a:cubicBezTo>
                <a:cubicBezTo>
                  <a:pt x="12192000" y="1012232"/>
                  <a:pt x="12192000" y="1012232"/>
                  <a:pt x="12192000" y="1012232"/>
                </a:cubicBezTo>
                <a:cubicBezTo>
                  <a:pt x="5290457" y="1012232"/>
                  <a:pt x="1839686" y="1012232"/>
                  <a:pt x="114300" y="1012232"/>
                </a:cubicBezTo>
                <a:lnTo>
                  <a:pt x="0" y="1012232"/>
                </a:lnTo>
                <a:lnTo>
                  <a:pt x="0" y="160434"/>
                </a:lnTo>
                <a:lnTo>
                  <a:pt x="270087" y="129128"/>
                </a:lnTo>
                <a:cubicBezTo>
                  <a:pt x="925321" y="57390"/>
                  <a:pt x="1689613" y="0"/>
                  <a:pt x="2457949" y="0"/>
                </a:cubicBezTo>
                <a:close/>
              </a:path>
            </a:pathLst>
          </a:custGeom>
          <a:solidFill>
            <a:srgbClr val="52618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dirty="0">
              <a:solidFill>
                <a:schemeClr val="lt1"/>
              </a:solidFill>
              <a:latin typeface="Arial" panose="020B0604020202020204" pitchFamily="34" charset="0"/>
              <a:ea typeface="思源黑体 CN Normal" panose="020B0400000000000000" pitchFamily="34" charset="-122"/>
              <a:sym typeface="Arial" panose="020B0604020202020204" pitchFamily="34" charset="0"/>
            </a:endParaRPr>
          </a:p>
        </p:txBody>
      </p:sp>
      <p:cxnSp>
        <p:nvCxnSpPr>
          <p:cNvPr id="11" name="直線接點 10">
            <a:extLst>
              <a:ext uri="{FF2B5EF4-FFF2-40B4-BE49-F238E27FC236}">
                <a16:creationId xmlns:a16="http://schemas.microsoft.com/office/drawing/2014/main" id="{29BE97D7-AF3F-4CB6-98E1-7D0C9C613097}"/>
              </a:ext>
            </a:extLst>
          </p:cNvPr>
          <p:cNvCxnSpPr/>
          <p:nvPr/>
        </p:nvCxnSpPr>
        <p:spPr>
          <a:xfrm>
            <a:off x="1047750" y="1245855"/>
            <a:ext cx="10134600" cy="0"/>
          </a:xfrm>
          <a:prstGeom prst="line">
            <a:avLst/>
          </a:prstGeom>
        </p:spPr>
        <p:style>
          <a:lnRef idx="3">
            <a:schemeClr val="dk1"/>
          </a:lnRef>
          <a:fillRef idx="0">
            <a:schemeClr val="dk1"/>
          </a:fillRef>
          <a:effectRef idx="2">
            <a:schemeClr val="dk1"/>
          </a:effectRef>
          <a:fontRef idx="minor">
            <a:schemeClr val="tx1"/>
          </a:fontRef>
        </p:style>
      </p:cxnSp>
      <p:sp>
        <p:nvSpPr>
          <p:cNvPr id="13" name="橢圓 12">
            <a:extLst>
              <a:ext uri="{FF2B5EF4-FFF2-40B4-BE49-F238E27FC236}">
                <a16:creationId xmlns:a16="http://schemas.microsoft.com/office/drawing/2014/main" id="{92D3DBF0-C811-49BA-A3D9-2E1832EAF1F2}"/>
              </a:ext>
            </a:extLst>
          </p:cNvPr>
          <p:cNvSpPr/>
          <p:nvPr/>
        </p:nvSpPr>
        <p:spPr>
          <a:xfrm>
            <a:off x="895350" y="1130595"/>
            <a:ext cx="266700" cy="27245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cxnSp>
        <p:nvCxnSpPr>
          <p:cNvPr id="14" name="直線接點 13">
            <a:extLst>
              <a:ext uri="{FF2B5EF4-FFF2-40B4-BE49-F238E27FC236}">
                <a16:creationId xmlns:a16="http://schemas.microsoft.com/office/drawing/2014/main" id="{CA7763AC-9681-4544-BE27-F6BA31849481}"/>
              </a:ext>
            </a:extLst>
          </p:cNvPr>
          <p:cNvCxnSpPr/>
          <p:nvPr/>
        </p:nvCxnSpPr>
        <p:spPr>
          <a:xfrm>
            <a:off x="1049154" y="1293395"/>
            <a:ext cx="10134600" cy="0"/>
          </a:xfrm>
          <a:prstGeom prst="line">
            <a:avLst/>
          </a:prstGeom>
        </p:spPr>
        <p:style>
          <a:lnRef idx="3">
            <a:schemeClr val="dk1"/>
          </a:lnRef>
          <a:fillRef idx="0">
            <a:schemeClr val="dk1"/>
          </a:fillRef>
          <a:effectRef idx="2">
            <a:schemeClr val="dk1"/>
          </a:effectRef>
          <a:fontRef idx="minor">
            <a:schemeClr val="tx1"/>
          </a:fontRef>
        </p:style>
      </p:cxnSp>
      <p:sp>
        <p:nvSpPr>
          <p:cNvPr id="16" name="矩形 15">
            <a:extLst>
              <a:ext uri="{FF2B5EF4-FFF2-40B4-BE49-F238E27FC236}">
                <a16:creationId xmlns:a16="http://schemas.microsoft.com/office/drawing/2014/main" id="{E82F4884-C383-4AE1-8098-DDB49CA892B1}"/>
              </a:ext>
            </a:extLst>
          </p:cNvPr>
          <p:cNvSpPr/>
          <p:nvPr/>
        </p:nvSpPr>
        <p:spPr>
          <a:xfrm>
            <a:off x="1649561" y="444733"/>
            <a:ext cx="8892878" cy="646331"/>
          </a:xfrm>
          <a:prstGeom prst="rect">
            <a:avLst/>
          </a:prstGeom>
        </p:spPr>
        <p:txBody>
          <a:bodyPr wrap="square">
            <a:spAutoFit/>
          </a:bodyPr>
          <a:lstStyle/>
          <a:p>
            <a:r>
              <a:rPr lang="zh-TW" altLang="en-US" sz="3600" dirty="0">
                <a:solidFill>
                  <a:schemeClr val="tx1">
                    <a:lumMod val="75000"/>
                    <a:lumOff val="25000"/>
                  </a:schemeClr>
                </a:solidFill>
                <a:latin typeface="標楷體" panose="03000509000000000000" pitchFamily="65" charset="-120"/>
                <a:ea typeface="標楷體" panose="03000509000000000000" pitchFamily="65" charset="-120"/>
              </a:rPr>
              <a:t>案例四：點擊上方導覽列跳轉到該類別畫面</a:t>
            </a:r>
          </a:p>
        </p:txBody>
      </p:sp>
      <p:sp>
        <p:nvSpPr>
          <p:cNvPr id="12" name="文字方塊 11">
            <a:extLst>
              <a:ext uri="{FF2B5EF4-FFF2-40B4-BE49-F238E27FC236}">
                <a16:creationId xmlns:a16="http://schemas.microsoft.com/office/drawing/2014/main" id="{7A2EAA12-6D8E-47F1-8E33-C03DFE9C1D40}"/>
              </a:ext>
            </a:extLst>
          </p:cNvPr>
          <p:cNvSpPr txBox="1"/>
          <p:nvPr/>
        </p:nvSpPr>
        <p:spPr>
          <a:xfrm>
            <a:off x="10370262" y="992095"/>
            <a:ext cx="812088" cy="276999"/>
          </a:xfrm>
          <a:prstGeom prst="rect">
            <a:avLst/>
          </a:prstGeom>
          <a:noFill/>
        </p:spPr>
        <p:txBody>
          <a:bodyPr wrap="square" rtlCol="0">
            <a:spAutoFit/>
          </a:bodyPr>
          <a:lstStyle/>
          <a:p>
            <a:r>
              <a:rPr lang="zh-TW" altLang="en-US" sz="1200" b="1" dirty="0">
                <a:latin typeface="標楷體" panose="03000509000000000000" pitchFamily="65" charset="-120"/>
                <a:ea typeface="標楷體" panose="03000509000000000000" pitchFamily="65" charset="-120"/>
              </a:rPr>
              <a:t>案例分析</a:t>
            </a:r>
          </a:p>
        </p:txBody>
      </p:sp>
      <p:pic>
        <p:nvPicPr>
          <p:cNvPr id="10" name="圖片 9">
            <a:extLst>
              <a:ext uri="{FF2B5EF4-FFF2-40B4-BE49-F238E27FC236}">
                <a16:creationId xmlns:a16="http://schemas.microsoft.com/office/drawing/2014/main" id="{73034BD6-2379-4FD9-A4F3-72145402A23F}"/>
              </a:ext>
            </a:extLst>
          </p:cNvPr>
          <p:cNvPicPr>
            <a:picLocks noChangeAspect="1"/>
          </p:cNvPicPr>
          <p:nvPr/>
        </p:nvPicPr>
        <p:blipFill>
          <a:blip r:embed="rId3"/>
          <a:stretch>
            <a:fillRect/>
          </a:stretch>
        </p:blipFill>
        <p:spPr>
          <a:xfrm>
            <a:off x="5980853" y="1406364"/>
            <a:ext cx="4171555" cy="5451635"/>
          </a:xfrm>
          <a:prstGeom prst="rect">
            <a:avLst/>
          </a:prstGeom>
          <a:ln>
            <a:solidFill>
              <a:schemeClr val="tx1"/>
            </a:solidFill>
          </a:ln>
        </p:spPr>
      </p:pic>
      <p:pic>
        <p:nvPicPr>
          <p:cNvPr id="15" name="圖片 14">
            <a:extLst>
              <a:ext uri="{FF2B5EF4-FFF2-40B4-BE49-F238E27FC236}">
                <a16:creationId xmlns:a16="http://schemas.microsoft.com/office/drawing/2014/main" id="{F3F966A8-CB37-470D-8AB7-6D7BC99C1081}"/>
              </a:ext>
            </a:extLst>
          </p:cNvPr>
          <p:cNvPicPr>
            <a:picLocks noChangeAspect="1"/>
          </p:cNvPicPr>
          <p:nvPr/>
        </p:nvPicPr>
        <p:blipFill>
          <a:blip r:embed="rId4"/>
          <a:stretch>
            <a:fillRect/>
          </a:stretch>
        </p:blipFill>
        <p:spPr>
          <a:xfrm>
            <a:off x="1801707" y="1413809"/>
            <a:ext cx="3006494" cy="5444191"/>
          </a:xfrm>
          <a:prstGeom prst="rect">
            <a:avLst/>
          </a:prstGeom>
          <a:ln>
            <a:solidFill>
              <a:schemeClr val="tx1"/>
            </a:solidFill>
          </a:ln>
        </p:spPr>
      </p:pic>
      <p:sp>
        <p:nvSpPr>
          <p:cNvPr id="4" name="投影片編號版面配置區 3">
            <a:extLst>
              <a:ext uri="{FF2B5EF4-FFF2-40B4-BE49-F238E27FC236}">
                <a16:creationId xmlns:a16="http://schemas.microsoft.com/office/drawing/2014/main" id="{B97DB687-35B1-44F9-A3DF-27DBC45993C2}"/>
              </a:ext>
            </a:extLst>
          </p:cNvPr>
          <p:cNvSpPr>
            <a:spLocks noGrp="1"/>
          </p:cNvSpPr>
          <p:nvPr>
            <p:ph type="sldNum" sz="quarter" idx="12"/>
          </p:nvPr>
        </p:nvSpPr>
        <p:spPr/>
        <p:txBody>
          <a:bodyPr/>
          <a:lstStyle/>
          <a:p>
            <a:fld id="{997B4A21-C178-4EF4-9692-581FD3539F5E}" type="slidenum">
              <a:rPr lang="zh-CN" altLang="en-US" smtClean="0"/>
              <a:t>44</a:t>
            </a:fld>
            <a:endParaRPr lang="zh-CN" altLang="en-US"/>
          </a:p>
        </p:txBody>
      </p:sp>
    </p:spTree>
    <p:extLst>
      <p:ext uri="{BB962C8B-B14F-4D97-AF65-F5344CB8AC3E}">
        <p14:creationId xmlns:p14="http://schemas.microsoft.com/office/powerpoint/2010/main" val="19959708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任意多边形: 形状 6"/>
          <p:cNvSpPr/>
          <p:nvPr/>
        </p:nvSpPr>
        <p:spPr bwMode="auto">
          <a:xfrm>
            <a:off x="0" y="6296025"/>
            <a:ext cx="12192000" cy="561378"/>
          </a:xfrm>
          <a:custGeom>
            <a:avLst/>
            <a:gdLst>
              <a:gd name="connsiteX0" fmla="*/ 2457949 w 12192000"/>
              <a:gd name="connsiteY0" fmla="*/ 0 h 1012232"/>
              <a:gd name="connsiteX1" fmla="*/ 9057549 w 12192000"/>
              <a:gd name="connsiteY1" fmla="*/ 610553 h 1012232"/>
              <a:gd name="connsiteX2" fmla="*/ 12192000 w 12192000"/>
              <a:gd name="connsiteY2" fmla="*/ 305277 h 1012232"/>
              <a:gd name="connsiteX3" fmla="*/ 12192000 w 12192000"/>
              <a:gd name="connsiteY3" fmla="*/ 1012232 h 1012232"/>
              <a:gd name="connsiteX4" fmla="*/ 114300 w 12192000"/>
              <a:gd name="connsiteY4" fmla="*/ 1012232 h 1012232"/>
              <a:gd name="connsiteX5" fmla="*/ 0 w 12192000"/>
              <a:gd name="connsiteY5" fmla="*/ 1012232 h 1012232"/>
              <a:gd name="connsiteX6" fmla="*/ 0 w 12192000"/>
              <a:gd name="connsiteY6" fmla="*/ 160434 h 1012232"/>
              <a:gd name="connsiteX7" fmla="*/ 270087 w 12192000"/>
              <a:gd name="connsiteY7" fmla="*/ 129128 h 1012232"/>
              <a:gd name="connsiteX8" fmla="*/ 2457949 w 12192000"/>
              <a:gd name="connsiteY8" fmla="*/ 0 h 1012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1012232">
                <a:moveTo>
                  <a:pt x="2457949" y="0"/>
                </a:moveTo>
                <a:cubicBezTo>
                  <a:pt x="4506845" y="0"/>
                  <a:pt x="7360920" y="610553"/>
                  <a:pt x="9057549" y="610553"/>
                </a:cubicBezTo>
                <a:cubicBezTo>
                  <a:pt x="10754179" y="610553"/>
                  <a:pt x="12192000" y="305277"/>
                  <a:pt x="12192000" y="305277"/>
                </a:cubicBezTo>
                <a:cubicBezTo>
                  <a:pt x="12192000" y="1012232"/>
                  <a:pt x="12192000" y="1012232"/>
                  <a:pt x="12192000" y="1012232"/>
                </a:cubicBezTo>
                <a:cubicBezTo>
                  <a:pt x="5290457" y="1012232"/>
                  <a:pt x="1839686" y="1012232"/>
                  <a:pt x="114300" y="1012232"/>
                </a:cubicBezTo>
                <a:lnTo>
                  <a:pt x="0" y="1012232"/>
                </a:lnTo>
                <a:lnTo>
                  <a:pt x="0" y="160434"/>
                </a:lnTo>
                <a:lnTo>
                  <a:pt x="270087" y="129128"/>
                </a:lnTo>
                <a:cubicBezTo>
                  <a:pt x="925321" y="57390"/>
                  <a:pt x="1689613" y="0"/>
                  <a:pt x="2457949" y="0"/>
                </a:cubicBezTo>
                <a:close/>
              </a:path>
            </a:pathLst>
          </a:custGeom>
          <a:solidFill>
            <a:srgbClr val="52618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dirty="0">
              <a:solidFill>
                <a:schemeClr val="lt1"/>
              </a:solidFill>
              <a:latin typeface="Arial" panose="020B0604020202020204" pitchFamily="34" charset="0"/>
              <a:ea typeface="思源黑体 CN Normal" panose="020B0400000000000000" pitchFamily="34" charset="-122"/>
              <a:sym typeface="Arial" panose="020B0604020202020204" pitchFamily="34" charset="0"/>
            </a:endParaRPr>
          </a:p>
        </p:txBody>
      </p:sp>
      <p:sp>
        <p:nvSpPr>
          <p:cNvPr id="2" name="文字方塊 1">
            <a:extLst>
              <a:ext uri="{FF2B5EF4-FFF2-40B4-BE49-F238E27FC236}">
                <a16:creationId xmlns:a16="http://schemas.microsoft.com/office/drawing/2014/main" id="{1C32014D-4ED5-4C1A-A659-FFB1D14AF0CC}"/>
              </a:ext>
            </a:extLst>
          </p:cNvPr>
          <p:cNvSpPr txBox="1"/>
          <p:nvPr/>
        </p:nvSpPr>
        <p:spPr>
          <a:xfrm>
            <a:off x="516256" y="6451400"/>
            <a:ext cx="4274819" cy="307777"/>
          </a:xfrm>
          <a:prstGeom prst="rect">
            <a:avLst/>
          </a:prstGeom>
          <a:noFill/>
        </p:spPr>
        <p:txBody>
          <a:bodyPr wrap="square" rtlCol="0">
            <a:spAutoFit/>
          </a:bodyPr>
          <a:lstStyle/>
          <a:p>
            <a:r>
              <a:rPr lang="en-US" altLang="zh-TW" sz="1400" dirty="0">
                <a:solidFill>
                  <a:schemeClr val="bg1"/>
                </a:solidFill>
                <a:latin typeface="Times New Roman" panose="02020603050405020304" pitchFamily="18" charset="0"/>
                <a:cs typeface="Times New Roman" panose="02020603050405020304" pitchFamily="18" charset="0"/>
              </a:rPr>
              <a:t>Computer and Storage System Laboratory, CSS Lab</a:t>
            </a:r>
            <a:endParaRPr lang="zh-TW" altLang="en-US" sz="1400" dirty="0">
              <a:solidFill>
                <a:schemeClr val="bg1"/>
              </a:solidFill>
              <a:latin typeface="Times New Roman" panose="02020603050405020304" pitchFamily="18" charset="0"/>
              <a:cs typeface="Times New Roman" panose="02020603050405020304" pitchFamily="18" charset="0"/>
            </a:endParaRPr>
          </a:p>
        </p:txBody>
      </p:sp>
      <p:cxnSp>
        <p:nvCxnSpPr>
          <p:cNvPr id="11" name="直線接點 10">
            <a:extLst>
              <a:ext uri="{FF2B5EF4-FFF2-40B4-BE49-F238E27FC236}">
                <a16:creationId xmlns:a16="http://schemas.microsoft.com/office/drawing/2014/main" id="{29BE97D7-AF3F-4CB6-98E1-7D0C9C613097}"/>
              </a:ext>
            </a:extLst>
          </p:cNvPr>
          <p:cNvCxnSpPr/>
          <p:nvPr/>
        </p:nvCxnSpPr>
        <p:spPr>
          <a:xfrm>
            <a:off x="1047750" y="1245855"/>
            <a:ext cx="10134600" cy="0"/>
          </a:xfrm>
          <a:prstGeom prst="line">
            <a:avLst/>
          </a:prstGeom>
        </p:spPr>
        <p:style>
          <a:lnRef idx="3">
            <a:schemeClr val="dk1"/>
          </a:lnRef>
          <a:fillRef idx="0">
            <a:schemeClr val="dk1"/>
          </a:fillRef>
          <a:effectRef idx="2">
            <a:schemeClr val="dk1"/>
          </a:effectRef>
          <a:fontRef idx="minor">
            <a:schemeClr val="tx1"/>
          </a:fontRef>
        </p:style>
      </p:cxnSp>
      <p:sp>
        <p:nvSpPr>
          <p:cNvPr id="13" name="橢圓 12">
            <a:extLst>
              <a:ext uri="{FF2B5EF4-FFF2-40B4-BE49-F238E27FC236}">
                <a16:creationId xmlns:a16="http://schemas.microsoft.com/office/drawing/2014/main" id="{92D3DBF0-C811-49BA-A3D9-2E1832EAF1F2}"/>
              </a:ext>
            </a:extLst>
          </p:cNvPr>
          <p:cNvSpPr/>
          <p:nvPr/>
        </p:nvSpPr>
        <p:spPr>
          <a:xfrm>
            <a:off x="895350" y="1130595"/>
            <a:ext cx="266700" cy="27245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cxnSp>
        <p:nvCxnSpPr>
          <p:cNvPr id="14" name="直線接點 13">
            <a:extLst>
              <a:ext uri="{FF2B5EF4-FFF2-40B4-BE49-F238E27FC236}">
                <a16:creationId xmlns:a16="http://schemas.microsoft.com/office/drawing/2014/main" id="{CA7763AC-9681-4544-BE27-F6BA31849481}"/>
              </a:ext>
            </a:extLst>
          </p:cNvPr>
          <p:cNvCxnSpPr/>
          <p:nvPr/>
        </p:nvCxnSpPr>
        <p:spPr>
          <a:xfrm>
            <a:off x="1049154" y="1293395"/>
            <a:ext cx="10134600" cy="0"/>
          </a:xfrm>
          <a:prstGeom prst="line">
            <a:avLst/>
          </a:prstGeom>
        </p:spPr>
        <p:style>
          <a:lnRef idx="3">
            <a:schemeClr val="dk1"/>
          </a:lnRef>
          <a:fillRef idx="0">
            <a:schemeClr val="dk1"/>
          </a:fillRef>
          <a:effectRef idx="2">
            <a:schemeClr val="dk1"/>
          </a:effectRef>
          <a:fontRef idx="minor">
            <a:schemeClr val="tx1"/>
          </a:fontRef>
        </p:style>
      </p:cxnSp>
      <p:sp>
        <p:nvSpPr>
          <p:cNvPr id="16" name="矩形 15">
            <a:extLst>
              <a:ext uri="{FF2B5EF4-FFF2-40B4-BE49-F238E27FC236}">
                <a16:creationId xmlns:a16="http://schemas.microsoft.com/office/drawing/2014/main" id="{E82F4884-C383-4AE1-8098-DDB49CA892B1}"/>
              </a:ext>
            </a:extLst>
          </p:cNvPr>
          <p:cNvSpPr/>
          <p:nvPr/>
        </p:nvSpPr>
        <p:spPr>
          <a:xfrm>
            <a:off x="1649561" y="444733"/>
            <a:ext cx="8892878" cy="646331"/>
          </a:xfrm>
          <a:prstGeom prst="rect">
            <a:avLst/>
          </a:prstGeom>
        </p:spPr>
        <p:txBody>
          <a:bodyPr wrap="square">
            <a:spAutoFit/>
          </a:bodyPr>
          <a:lstStyle/>
          <a:p>
            <a:r>
              <a:rPr lang="zh-TW" altLang="en-US" sz="3600" dirty="0">
                <a:solidFill>
                  <a:schemeClr val="tx1">
                    <a:lumMod val="75000"/>
                    <a:lumOff val="25000"/>
                  </a:schemeClr>
                </a:solidFill>
                <a:latin typeface="標楷體" panose="03000509000000000000" pitchFamily="65" charset="-120"/>
                <a:ea typeface="標楷體" panose="03000509000000000000" pitchFamily="65" charset="-120"/>
              </a:rPr>
              <a:t>案例四：點擊上方導覽列跳轉到該類別畫面</a:t>
            </a:r>
          </a:p>
        </p:txBody>
      </p:sp>
      <p:sp>
        <p:nvSpPr>
          <p:cNvPr id="12" name="文字方塊 11">
            <a:extLst>
              <a:ext uri="{FF2B5EF4-FFF2-40B4-BE49-F238E27FC236}">
                <a16:creationId xmlns:a16="http://schemas.microsoft.com/office/drawing/2014/main" id="{7A2EAA12-6D8E-47F1-8E33-C03DFE9C1D40}"/>
              </a:ext>
            </a:extLst>
          </p:cNvPr>
          <p:cNvSpPr txBox="1"/>
          <p:nvPr/>
        </p:nvSpPr>
        <p:spPr>
          <a:xfrm>
            <a:off x="10370262" y="992095"/>
            <a:ext cx="812088" cy="276999"/>
          </a:xfrm>
          <a:prstGeom prst="rect">
            <a:avLst/>
          </a:prstGeom>
          <a:noFill/>
        </p:spPr>
        <p:txBody>
          <a:bodyPr wrap="square" rtlCol="0">
            <a:spAutoFit/>
          </a:bodyPr>
          <a:lstStyle/>
          <a:p>
            <a:r>
              <a:rPr lang="zh-TW" altLang="en-US" sz="1200" b="1" dirty="0">
                <a:latin typeface="標楷體" panose="03000509000000000000" pitchFamily="65" charset="-120"/>
                <a:ea typeface="標楷體" panose="03000509000000000000" pitchFamily="65" charset="-120"/>
              </a:rPr>
              <a:t>案例分析</a:t>
            </a:r>
          </a:p>
        </p:txBody>
      </p:sp>
      <p:pic>
        <p:nvPicPr>
          <p:cNvPr id="10" name="圖片 9">
            <a:extLst>
              <a:ext uri="{FF2B5EF4-FFF2-40B4-BE49-F238E27FC236}">
                <a16:creationId xmlns:a16="http://schemas.microsoft.com/office/drawing/2014/main" id="{4CBCADB7-0DE3-4A93-9766-37030DB7E1C0}"/>
              </a:ext>
            </a:extLst>
          </p:cNvPr>
          <p:cNvPicPr>
            <a:picLocks noChangeAspect="1"/>
          </p:cNvPicPr>
          <p:nvPr/>
        </p:nvPicPr>
        <p:blipFill>
          <a:blip r:embed="rId3"/>
          <a:stretch>
            <a:fillRect/>
          </a:stretch>
        </p:blipFill>
        <p:spPr>
          <a:xfrm>
            <a:off x="1239341" y="1473793"/>
            <a:ext cx="2828648" cy="4751493"/>
          </a:xfrm>
          <a:prstGeom prst="rect">
            <a:avLst/>
          </a:prstGeom>
        </p:spPr>
      </p:pic>
      <p:pic>
        <p:nvPicPr>
          <p:cNvPr id="15" name="圖片 14">
            <a:extLst>
              <a:ext uri="{FF2B5EF4-FFF2-40B4-BE49-F238E27FC236}">
                <a16:creationId xmlns:a16="http://schemas.microsoft.com/office/drawing/2014/main" id="{92C89256-DE0C-4BB5-ABEB-20606DCED4DF}"/>
              </a:ext>
            </a:extLst>
          </p:cNvPr>
          <p:cNvPicPr>
            <a:picLocks noChangeAspect="1"/>
          </p:cNvPicPr>
          <p:nvPr/>
        </p:nvPicPr>
        <p:blipFill>
          <a:blip r:embed="rId4"/>
          <a:stretch>
            <a:fillRect/>
          </a:stretch>
        </p:blipFill>
        <p:spPr>
          <a:xfrm>
            <a:off x="4572000" y="1472682"/>
            <a:ext cx="2973080" cy="2119696"/>
          </a:xfrm>
          <a:prstGeom prst="rect">
            <a:avLst/>
          </a:prstGeom>
        </p:spPr>
      </p:pic>
      <p:pic>
        <p:nvPicPr>
          <p:cNvPr id="17" name="圖片 16">
            <a:extLst>
              <a:ext uri="{FF2B5EF4-FFF2-40B4-BE49-F238E27FC236}">
                <a16:creationId xmlns:a16="http://schemas.microsoft.com/office/drawing/2014/main" id="{FA8D8B04-B3BC-4AC8-9E65-0ED81850A3A3}"/>
              </a:ext>
            </a:extLst>
          </p:cNvPr>
          <p:cNvPicPr>
            <a:picLocks noChangeAspect="1"/>
          </p:cNvPicPr>
          <p:nvPr/>
        </p:nvPicPr>
        <p:blipFill>
          <a:blip r:embed="rId5"/>
          <a:stretch>
            <a:fillRect/>
          </a:stretch>
        </p:blipFill>
        <p:spPr>
          <a:xfrm>
            <a:off x="4572000" y="3836937"/>
            <a:ext cx="2973080" cy="2184969"/>
          </a:xfrm>
          <a:prstGeom prst="rect">
            <a:avLst/>
          </a:prstGeom>
        </p:spPr>
      </p:pic>
      <p:pic>
        <p:nvPicPr>
          <p:cNvPr id="18" name="圖片 17">
            <a:extLst>
              <a:ext uri="{FF2B5EF4-FFF2-40B4-BE49-F238E27FC236}">
                <a16:creationId xmlns:a16="http://schemas.microsoft.com/office/drawing/2014/main" id="{1118DC31-290F-4335-99F9-4E7A806C2088}"/>
              </a:ext>
            </a:extLst>
          </p:cNvPr>
          <p:cNvPicPr>
            <a:picLocks noChangeAspect="1"/>
          </p:cNvPicPr>
          <p:nvPr/>
        </p:nvPicPr>
        <p:blipFill>
          <a:blip r:embed="rId6"/>
          <a:stretch>
            <a:fillRect/>
          </a:stretch>
        </p:blipFill>
        <p:spPr>
          <a:xfrm>
            <a:off x="7849880" y="2394336"/>
            <a:ext cx="3242177" cy="3110333"/>
          </a:xfrm>
          <a:prstGeom prst="rect">
            <a:avLst/>
          </a:prstGeom>
        </p:spPr>
      </p:pic>
      <p:sp>
        <p:nvSpPr>
          <p:cNvPr id="5" name="投影片編號版面配置區 4">
            <a:extLst>
              <a:ext uri="{FF2B5EF4-FFF2-40B4-BE49-F238E27FC236}">
                <a16:creationId xmlns:a16="http://schemas.microsoft.com/office/drawing/2014/main" id="{5A33CEAD-9C84-4064-BF0F-C5D0FAD5ADAB}"/>
              </a:ext>
            </a:extLst>
          </p:cNvPr>
          <p:cNvSpPr>
            <a:spLocks noGrp="1"/>
          </p:cNvSpPr>
          <p:nvPr>
            <p:ph type="sldNum" sz="quarter" idx="12"/>
          </p:nvPr>
        </p:nvSpPr>
        <p:spPr/>
        <p:txBody>
          <a:bodyPr/>
          <a:lstStyle/>
          <a:p>
            <a:fld id="{997B4A21-C178-4EF4-9692-581FD3539F5E}" type="slidenum">
              <a:rPr lang="zh-CN" altLang="en-US" smtClean="0"/>
              <a:t>45</a:t>
            </a:fld>
            <a:endParaRPr lang="zh-CN" altLang="en-US"/>
          </a:p>
        </p:txBody>
      </p:sp>
    </p:spTree>
    <p:extLst>
      <p:ext uri="{BB962C8B-B14F-4D97-AF65-F5344CB8AC3E}">
        <p14:creationId xmlns:p14="http://schemas.microsoft.com/office/powerpoint/2010/main" val="40700707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任意多边形: 形状 6"/>
          <p:cNvSpPr/>
          <p:nvPr/>
        </p:nvSpPr>
        <p:spPr bwMode="auto">
          <a:xfrm>
            <a:off x="0" y="6296025"/>
            <a:ext cx="12192000" cy="561378"/>
          </a:xfrm>
          <a:custGeom>
            <a:avLst/>
            <a:gdLst>
              <a:gd name="connsiteX0" fmla="*/ 2457949 w 12192000"/>
              <a:gd name="connsiteY0" fmla="*/ 0 h 1012232"/>
              <a:gd name="connsiteX1" fmla="*/ 9057549 w 12192000"/>
              <a:gd name="connsiteY1" fmla="*/ 610553 h 1012232"/>
              <a:gd name="connsiteX2" fmla="*/ 12192000 w 12192000"/>
              <a:gd name="connsiteY2" fmla="*/ 305277 h 1012232"/>
              <a:gd name="connsiteX3" fmla="*/ 12192000 w 12192000"/>
              <a:gd name="connsiteY3" fmla="*/ 1012232 h 1012232"/>
              <a:gd name="connsiteX4" fmla="*/ 114300 w 12192000"/>
              <a:gd name="connsiteY4" fmla="*/ 1012232 h 1012232"/>
              <a:gd name="connsiteX5" fmla="*/ 0 w 12192000"/>
              <a:gd name="connsiteY5" fmla="*/ 1012232 h 1012232"/>
              <a:gd name="connsiteX6" fmla="*/ 0 w 12192000"/>
              <a:gd name="connsiteY6" fmla="*/ 160434 h 1012232"/>
              <a:gd name="connsiteX7" fmla="*/ 270087 w 12192000"/>
              <a:gd name="connsiteY7" fmla="*/ 129128 h 1012232"/>
              <a:gd name="connsiteX8" fmla="*/ 2457949 w 12192000"/>
              <a:gd name="connsiteY8" fmla="*/ 0 h 1012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1012232">
                <a:moveTo>
                  <a:pt x="2457949" y="0"/>
                </a:moveTo>
                <a:cubicBezTo>
                  <a:pt x="4506845" y="0"/>
                  <a:pt x="7360920" y="610553"/>
                  <a:pt x="9057549" y="610553"/>
                </a:cubicBezTo>
                <a:cubicBezTo>
                  <a:pt x="10754179" y="610553"/>
                  <a:pt x="12192000" y="305277"/>
                  <a:pt x="12192000" y="305277"/>
                </a:cubicBezTo>
                <a:cubicBezTo>
                  <a:pt x="12192000" y="1012232"/>
                  <a:pt x="12192000" y="1012232"/>
                  <a:pt x="12192000" y="1012232"/>
                </a:cubicBezTo>
                <a:cubicBezTo>
                  <a:pt x="5290457" y="1012232"/>
                  <a:pt x="1839686" y="1012232"/>
                  <a:pt x="114300" y="1012232"/>
                </a:cubicBezTo>
                <a:lnTo>
                  <a:pt x="0" y="1012232"/>
                </a:lnTo>
                <a:lnTo>
                  <a:pt x="0" y="160434"/>
                </a:lnTo>
                <a:lnTo>
                  <a:pt x="270087" y="129128"/>
                </a:lnTo>
                <a:cubicBezTo>
                  <a:pt x="925321" y="57390"/>
                  <a:pt x="1689613" y="0"/>
                  <a:pt x="2457949" y="0"/>
                </a:cubicBezTo>
                <a:close/>
              </a:path>
            </a:pathLst>
          </a:custGeom>
          <a:solidFill>
            <a:srgbClr val="52618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dirty="0">
              <a:solidFill>
                <a:schemeClr val="lt1"/>
              </a:solidFill>
              <a:latin typeface="Arial" panose="020B0604020202020204" pitchFamily="34" charset="0"/>
              <a:ea typeface="思源黑体 CN Normal" panose="020B0400000000000000" pitchFamily="34" charset="-122"/>
              <a:sym typeface="Arial" panose="020B0604020202020204" pitchFamily="34" charset="0"/>
            </a:endParaRPr>
          </a:p>
        </p:txBody>
      </p:sp>
      <p:sp>
        <p:nvSpPr>
          <p:cNvPr id="2" name="文字方塊 1">
            <a:extLst>
              <a:ext uri="{FF2B5EF4-FFF2-40B4-BE49-F238E27FC236}">
                <a16:creationId xmlns:a16="http://schemas.microsoft.com/office/drawing/2014/main" id="{1C32014D-4ED5-4C1A-A659-FFB1D14AF0CC}"/>
              </a:ext>
            </a:extLst>
          </p:cNvPr>
          <p:cNvSpPr txBox="1"/>
          <p:nvPr/>
        </p:nvSpPr>
        <p:spPr>
          <a:xfrm>
            <a:off x="516256" y="6451400"/>
            <a:ext cx="4274819" cy="307777"/>
          </a:xfrm>
          <a:prstGeom prst="rect">
            <a:avLst/>
          </a:prstGeom>
          <a:noFill/>
        </p:spPr>
        <p:txBody>
          <a:bodyPr wrap="square" rtlCol="0">
            <a:spAutoFit/>
          </a:bodyPr>
          <a:lstStyle/>
          <a:p>
            <a:r>
              <a:rPr lang="en-US" altLang="zh-TW" sz="1400" dirty="0">
                <a:solidFill>
                  <a:schemeClr val="bg1"/>
                </a:solidFill>
                <a:latin typeface="Times New Roman" panose="02020603050405020304" pitchFamily="18" charset="0"/>
                <a:cs typeface="Times New Roman" panose="02020603050405020304" pitchFamily="18" charset="0"/>
              </a:rPr>
              <a:t>Computer and Storage System Laboratory, CSS Lab</a:t>
            </a:r>
            <a:endParaRPr lang="zh-TW" altLang="en-US" sz="1400" dirty="0">
              <a:solidFill>
                <a:schemeClr val="bg1"/>
              </a:solidFill>
              <a:latin typeface="Times New Roman" panose="02020603050405020304" pitchFamily="18" charset="0"/>
              <a:cs typeface="Times New Roman" panose="02020603050405020304" pitchFamily="18" charset="0"/>
            </a:endParaRPr>
          </a:p>
        </p:txBody>
      </p:sp>
      <p:cxnSp>
        <p:nvCxnSpPr>
          <p:cNvPr id="11" name="直線接點 10">
            <a:extLst>
              <a:ext uri="{FF2B5EF4-FFF2-40B4-BE49-F238E27FC236}">
                <a16:creationId xmlns:a16="http://schemas.microsoft.com/office/drawing/2014/main" id="{29BE97D7-AF3F-4CB6-98E1-7D0C9C613097}"/>
              </a:ext>
            </a:extLst>
          </p:cNvPr>
          <p:cNvCxnSpPr/>
          <p:nvPr/>
        </p:nvCxnSpPr>
        <p:spPr>
          <a:xfrm>
            <a:off x="1047750" y="1245855"/>
            <a:ext cx="10134600" cy="0"/>
          </a:xfrm>
          <a:prstGeom prst="line">
            <a:avLst/>
          </a:prstGeom>
        </p:spPr>
        <p:style>
          <a:lnRef idx="3">
            <a:schemeClr val="dk1"/>
          </a:lnRef>
          <a:fillRef idx="0">
            <a:schemeClr val="dk1"/>
          </a:fillRef>
          <a:effectRef idx="2">
            <a:schemeClr val="dk1"/>
          </a:effectRef>
          <a:fontRef idx="minor">
            <a:schemeClr val="tx1"/>
          </a:fontRef>
        </p:style>
      </p:cxnSp>
      <p:sp>
        <p:nvSpPr>
          <p:cNvPr id="13" name="橢圓 12">
            <a:extLst>
              <a:ext uri="{FF2B5EF4-FFF2-40B4-BE49-F238E27FC236}">
                <a16:creationId xmlns:a16="http://schemas.microsoft.com/office/drawing/2014/main" id="{92D3DBF0-C811-49BA-A3D9-2E1832EAF1F2}"/>
              </a:ext>
            </a:extLst>
          </p:cNvPr>
          <p:cNvSpPr/>
          <p:nvPr/>
        </p:nvSpPr>
        <p:spPr>
          <a:xfrm>
            <a:off x="895350" y="1130595"/>
            <a:ext cx="266700" cy="27245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cxnSp>
        <p:nvCxnSpPr>
          <p:cNvPr id="14" name="直線接點 13">
            <a:extLst>
              <a:ext uri="{FF2B5EF4-FFF2-40B4-BE49-F238E27FC236}">
                <a16:creationId xmlns:a16="http://schemas.microsoft.com/office/drawing/2014/main" id="{CA7763AC-9681-4544-BE27-F6BA31849481}"/>
              </a:ext>
            </a:extLst>
          </p:cNvPr>
          <p:cNvCxnSpPr/>
          <p:nvPr/>
        </p:nvCxnSpPr>
        <p:spPr>
          <a:xfrm>
            <a:off x="1049154" y="1293395"/>
            <a:ext cx="10134600" cy="0"/>
          </a:xfrm>
          <a:prstGeom prst="line">
            <a:avLst/>
          </a:prstGeom>
        </p:spPr>
        <p:style>
          <a:lnRef idx="3">
            <a:schemeClr val="dk1"/>
          </a:lnRef>
          <a:fillRef idx="0">
            <a:schemeClr val="dk1"/>
          </a:fillRef>
          <a:effectRef idx="2">
            <a:schemeClr val="dk1"/>
          </a:effectRef>
          <a:fontRef idx="minor">
            <a:schemeClr val="tx1"/>
          </a:fontRef>
        </p:style>
      </p:cxnSp>
      <p:sp>
        <p:nvSpPr>
          <p:cNvPr id="16" name="矩形 15">
            <a:extLst>
              <a:ext uri="{FF2B5EF4-FFF2-40B4-BE49-F238E27FC236}">
                <a16:creationId xmlns:a16="http://schemas.microsoft.com/office/drawing/2014/main" id="{E82F4884-C383-4AE1-8098-DDB49CA892B1}"/>
              </a:ext>
            </a:extLst>
          </p:cNvPr>
          <p:cNvSpPr/>
          <p:nvPr/>
        </p:nvSpPr>
        <p:spPr>
          <a:xfrm>
            <a:off x="2326894" y="441355"/>
            <a:ext cx="7538211" cy="646331"/>
          </a:xfrm>
          <a:prstGeom prst="rect">
            <a:avLst/>
          </a:prstGeom>
        </p:spPr>
        <p:txBody>
          <a:bodyPr wrap="square">
            <a:spAutoFit/>
          </a:bodyPr>
          <a:lstStyle/>
          <a:p>
            <a:r>
              <a:rPr lang="zh-TW" altLang="en-US" sz="3600" dirty="0">
                <a:solidFill>
                  <a:schemeClr val="tx1">
                    <a:lumMod val="75000"/>
                    <a:lumOff val="25000"/>
                  </a:schemeClr>
                </a:solidFill>
                <a:latin typeface="標楷體" panose="03000509000000000000" pitchFamily="65" charset="-120"/>
                <a:ea typeface="標楷體" panose="03000509000000000000" pitchFamily="65" charset="-120"/>
              </a:rPr>
              <a:t>案例五：互動後當下網頁畫面無變化</a:t>
            </a:r>
          </a:p>
        </p:txBody>
      </p:sp>
      <p:sp>
        <p:nvSpPr>
          <p:cNvPr id="12" name="文字方塊 11">
            <a:extLst>
              <a:ext uri="{FF2B5EF4-FFF2-40B4-BE49-F238E27FC236}">
                <a16:creationId xmlns:a16="http://schemas.microsoft.com/office/drawing/2014/main" id="{3C4852E6-4540-4693-9A3D-4C344BFD3EE5}"/>
              </a:ext>
            </a:extLst>
          </p:cNvPr>
          <p:cNvSpPr txBox="1"/>
          <p:nvPr/>
        </p:nvSpPr>
        <p:spPr>
          <a:xfrm>
            <a:off x="10370262" y="992095"/>
            <a:ext cx="812088" cy="276999"/>
          </a:xfrm>
          <a:prstGeom prst="rect">
            <a:avLst/>
          </a:prstGeom>
          <a:noFill/>
        </p:spPr>
        <p:txBody>
          <a:bodyPr wrap="square" rtlCol="0">
            <a:spAutoFit/>
          </a:bodyPr>
          <a:lstStyle/>
          <a:p>
            <a:r>
              <a:rPr lang="zh-TW" altLang="en-US" sz="1200" b="1" dirty="0">
                <a:latin typeface="標楷體" panose="03000509000000000000" pitchFamily="65" charset="-120"/>
                <a:ea typeface="標楷體" panose="03000509000000000000" pitchFamily="65" charset="-120"/>
              </a:rPr>
              <a:t>案例分析</a:t>
            </a:r>
          </a:p>
        </p:txBody>
      </p:sp>
      <p:pic>
        <p:nvPicPr>
          <p:cNvPr id="4" name="圖片 3">
            <a:extLst>
              <a:ext uri="{FF2B5EF4-FFF2-40B4-BE49-F238E27FC236}">
                <a16:creationId xmlns:a16="http://schemas.microsoft.com/office/drawing/2014/main" id="{C87355AC-95A0-4A4D-9B57-B6E0E3D889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0905" y="1713204"/>
            <a:ext cx="8690187" cy="4114409"/>
          </a:xfrm>
          <a:prstGeom prst="rect">
            <a:avLst/>
          </a:prstGeom>
          <a:ln w="12700">
            <a:solidFill>
              <a:schemeClr val="tx1"/>
            </a:solidFill>
          </a:ln>
        </p:spPr>
      </p:pic>
      <p:sp>
        <p:nvSpPr>
          <p:cNvPr id="6" name="投影片編號版面配置區 5">
            <a:extLst>
              <a:ext uri="{FF2B5EF4-FFF2-40B4-BE49-F238E27FC236}">
                <a16:creationId xmlns:a16="http://schemas.microsoft.com/office/drawing/2014/main" id="{4D809F48-3716-4F21-B0F8-9906BC8C7CC1}"/>
              </a:ext>
            </a:extLst>
          </p:cNvPr>
          <p:cNvSpPr>
            <a:spLocks noGrp="1"/>
          </p:cNvSpPr>
          <p:nvPr>
            <p:ph type="sldNum" sz="quarter" idx="12"/>
          </p:nvPr>
        </p:nvSpPr>
        <p:spPr/>
        <p:txBody>
          <a:bodyPr/>
          <a:lstStyle/>
          <a:p>
            <a:fld id="{997B4A21-C178-4EF4-9692-581FD3539F5E}" type="slidenum">
              <a:rPr lang="zh-CN" altLang="en-US" smtClean="0"/>
              <a:t>46</a:t>
            </a:fld>
            <a:endParaRPr lang="zh-CN" altLang="en-US"/>
          </a:p>
        </p:txBody>
      </p:sp>
    </p:spTree>
    <p:extLst>
      <p:ext uri="{BB962C8B-B14F-4D97-AF65-F5344CB8AC3E}">
        <p14:creationId xmlns:p14="http://schemas.microsoft.com/office/powerpoint/2010/main" val="17378121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任意多边形: 形状 6"/>
          <p:cNvSpPr/>
          <p:nvPr/>
        </p:nvSpPr>
        <p:spPr bwMode="auto">
          <a:xfrm>
            <a:off x="0" y="6296025"/>
            <a:ext cx="12192000" cy="561378"/>
          </a:xfrm>
          <a:custGeom>
            <a:avLst/>
            <a:gdLst>
              <a:gd name="connsiteX0" fmla="*/ 2457949 w 12192000"/>
              <a:gd name="connsiteY0" fmla="*/ 0 h 1012232"/>
              <a:gd name="connsiteX1" fmla="*/ 9057549 w 12192000"/>
              <a:gd name="connsiteY1" fmla="*/ 610553 h 1012232"/>
              <a:gd name="connsiteX2" fmla="*/ 12192000 w 12192000"/>
              <a:gd name="connsiteY2" fmla="*/ 305277 h 1012232"/>
              <a:gd name="connsiteX3" fmla="*/ 12192000 w 12192000"/>
              <a:gd name="connsiteY3" fmla="*/ 1012232 h 1012232"/>
              <a:gd name="connsiteX4" fmla="*/ 114300 w 12192000"/>
              <a:gd name="connsiteY4" fmla="*/ 1012232 h 1012232"/>
              <a:gd name="connsiteX5" fmla="*/ 0 w 12192000"/>
              <a:gd name="connsiteY5" fmla="*/ 1012232 h 1012232"/>
              <a:gd name="connsiteX6" fmla="*/ 0 w 12192000"/>
              <a:gd name="connsiteY6" fmla="*/ 160434 h 1012232"/>
              <a:gd name="connsiteX7" fmla="*/ 270087 w 12192000"/>
              <a:gd name="connsiteY7" fmla="*/ 129128 h 1012232"/>
              <a:gd name="connsiteX8" fmla="*/ 2457949 w 12192000"/>
              <a:gd name="connsiteY8" fmla="*/ 0 h 1012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1012232">
                <a:moveTo>
                  <a:pt x="2457949" y="0"/>
                </a:moveTo>
                <a:cubicBezTo>
                  <a:pt x="4506845" y="0"/>
                  <a:pt x="7360920" y="610553"/>
                  <a:pt x="9057549" y="610553"/>
                </a:cubicBezTo>
                <a:cubicBezTo>
                  <a:pt x="10754179" y="610553"/>
                  <a:pt x="12192000" y="305277"/>
                  <a:pt x="12192000" y="305277"/>
                </a:cubicBezTo>
                <a:cubicBezTo>
                  <a:pt x="12192000" y="1012232"/>
                  <a:pt x="12192000" y="1012232"/>
                  <a:pt x="12192000" y="1012232"/>
                </a:cubicBezTo>
                <a:cubicBezTo>
                  <a:pt x="5290457" y="1012232"/>
                  <a:pt x="1839686" y="1012232"/>
                  <a:pt x="114300" y="1012232"/>
                </a:cubicBezTo>
                <a:lnTo>
                  <a:pt x="0" y="1012232"/>
                </a:lnTo>
                <a:lnTo>
                  <a:pt x="0" y="160434"/>
                </a:lnTo>
                <a:lnTo>
                  <a:pt x="270087" y="129128"/>
                </a:lnTo>
                <a:cubicBezTo>
                  <a:pt x="925321" y="57390"/>
                  <a:pt x="1689613" y="0"/>
                  <a:pt x="2457949" y="0"/>
                </a:cubicBezTo>
                <a:close/>
              </a:path>
            </a:pathLst>
          </a:custGeom>
          <a:solidFill>
            <a:srgbClr val="52618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dirty="0">
              <a:solidFill>
                <a:schemeClr val="lt1"/>
              </a:solidFill>
              <a:latin typeface="Arial" panose="020B0604020202020204" pitchFamily="34" charset="0"/>
              <a:ea typeface="思源黑体 CN Normal" panose="020B0400000000000000" pitchFamily="34" charset="-122"/>
              <a:sym typeface="Arial" panose="020B0604020202020204" pitchFamily="34" charset="0"/>
            </a:endParaRPr>
          </a:p>
        </p:txBody>
      </p:sp>
      <p:sp>
        <p:nvSpPr>
          <p:cNvPr id="2" name="文字方塊 1">
            <a:extLst>
              <a:ext uri="{FF2B5EF4-FFF2-40B4-BE49-F238E27FC236}">
                <a16:creationId xmlns:a16="http://schemas.microsoft.com/office/drawing/2014/main" id="{1C32014D-4ED5-4C1A-A659-FFB1D14AF0CC}"/>
              </a:ext>
            </a:extLst>
          </p:cNvPr>
          <p:cNvSpPr txBox="1"/>
          <p:nvPr/>
        </p:nvSpPr>
        <p:spPr>
          <a:xfrm>
            <a:off x="516256" y="6451400"/>
            <a:ext cx="4274819" cy="307777"/>
          </a:xfrm>
          <a:prstGeom prst="rect">
            <a:avLst/>
          </a:prstGeom>
          <a:noFill/>
        </p:spPr>
        <p:txBody>
          <a:bodyPr wrap="square" rtlCol="0">
            <a:spAutoFit/>
          </a:bodyPr>
          <a:lstStyle/>
          <a:p>
            <a:r>
              <a:rPr lang="en-US" altLang="zh-TW" sz="1400" dirty="0">
                <a:solidFill>
                  <a:schemeClr val="bg1"/>
                </a:solidFill>
                <a:latin typeface="Times New Roman" panose="02020603050405020304" pitchFamily="18" charset="0"/>
                <a:cs typeface="Times New Roman" panose="02020603050405020304" pitchFamily="18" charset="0"/>
              </a:rPr>
              <a:t>Computer and Storage System Laboratory, CSS Lab</a:t>
            </a:r>
            <a:endParaRPr lang="zh-TW" altLang="en-US" sz="1400" dirty="0">
              <a:solidFill>
                <a:schemeClr val="bg1"/>
              </a:solidFill>
              <a:latin typeface="Times New Roman" panose="02020603050405020304" pitchFamily="18" charset="0"/>
              <a:cs typeface="Times New Roman" panose="02020603050405020304" pitchFamily="18" charset="0"/>
            </a:endParaRPr>
          </a:p>
        </p:txBody>
      </p:sp>
      <p:cxnSp>
        <p:nvCxnSpPr>
          <p:cNvPr id="11" name="直線接點 10">
            <a:extLst>
              <a:ext uri="{FF2B5EF4-FFF2-40B4-BE49-F238E27FC236}">
                <a16:creationId xmlns:a16="http://schemas.microsoft.com/office/drawing/2014/main" id="{29BE97D7-AF3F-4CB6-98E1-7D0C9C613097}"/>
              </a:ext>
            </a:extLst>
          </p:cNvPr>
          <p:cNvCxnSpPr/>
          <p:nvPr/>
        </p:nvCxnSpPr>
        <p:spPr>
          <a:xfrm>
            <a:off x="1047750" y="1245855"/>
            <a:ext cx="10134600" cy="0"/>
          </a:xfrm>
          <a:prstGeom prst="line">
            <a:avLst/>
          </a:prstGeom>
        </p:spPr>
        <p:style>
          <a:lnRef idx="3">
            <a:schemeClr val="dk1"/>
          </a:lnRef>
          <a:fillRef idx="0">
            <a:schemeClr val="dk1"/>
          </a:fillRef>
          <a:effectRef idx="2">
            <a:schemeClr val="dk1"/>
          </a:effectRef>
          <a:fontRef idx="minor">
            <a:schemeClr val="tx1"/>
          </a:fontRef>
        </p:style>
      </p:cxnSp>
      <p:sp>
        <p:nvSpPr>
          <p:cNvPr id="13" name="橢圓 12">
            <a:extLst>
              <a:ext uri="{FF2B5EF4-FFF2-40B4-BE49-F238E27FC236}">
                <a16:creationId xmlns:a16="http://schemas.microsoft.com/office/drawing/2014/main" id="{92D3DBF0-C811-49BA-A3D9-2E1832EAF1F2}"/>
              </a:ext>
            </a:extLst>
          </p:cNvPr>
          <p:cNvSpPr/>
          <p:nvPr/>
        </p:nvSpPr>
        <p:spPr>
          <a:xfrm>
            <a:off x="895350" y="1130595"/>
            <a:ext cx="266700" cy="27245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cxnSp>
        <p:nvCxnSpPr>
          <p:cNvPr id="14" name="直線接點 13">
            <a:extLst>
              <a:ext uri="{FF2B5EF4-FFF2-40B4-BE49-F238E27FC236}">
                <a16:creationId xmlns:a16="http://schemas.microsoft.com/office/drawing/2014/main" id="{CA7763AC-9681-4544-BE27-F6BA31849481}"/>
              </a:ext>
            </a:extLst>
          </p:cNvPr>
          <p:cNvCxnSpPr/>
          <p:nvPr/>
        </p:nvCxnSpPr>
        <p:spPr>
          <a:xfrm>
            <a:off x="1049154" y="1293395"/>
            <a:ext cx="10134600" cy="0"/>
          </a:xfrm>
          <a:prstGeom prst="line">
            <a:avLst/>
          </a:prstGeom>
        </p:spPr>
        <p:style>
          <a:lnRef idx="3">
            <a:schemeClr val="dk1"/>
          </a:lnRef>
          <a:fillRef idx="0">
            <a:schemeClr val="dk1"/>
          </a:fillRef>
          <a:effectRef idx="2">
            <a:schemeClr val="dk1"/>
          </a:effectRef>
          <a:fontRef idx="minor">
            <a:schemeClr val="tx1"/>
          </a:fontRef>
        </p:style>
      </p:cxnSp>
      <p:sp>
        <p:nvSpPr>
          <p:cNvPr id="16" name="矩形 15">
            <a:extLst>
              <a:ext uri="{FF2B5EF4-FFF2-40B4-BE49-F238E27FC236}">
                <a16:creationId xmlns:a16="http://schemas.microsoft.com/office/drawing/2014/main" id="{E82F4884-C383-4AE1-8098-DDB49CA892B1}"/>
              </a:ext>
            </a:extLst>
          </p:cNvPr>
          <p:cNvSpPr/>
          <p:nvPr/>
        </p:nvSpPr>
        <p:spPr>
          <a:xfrm>
            <a:off x="2326894" y="441355"/>
            <a:ext cx="7538211" cy="646331"/>
          </a:xfrm>
          <a:prstGeom prst="rect">
            <a:avLst/>
          </a:prstGeom>
        </p:spPr>
        <p:txBody>
          <a:bodyPr wrap="square">
            <a:spAutoFit/>
          </a:bodyPr>
          <a:lstStyle/>
          <a:p>
            <a:r>
              <a:rPr lang="zh-TW" altLang="en-US" sz="3600" dirty="0">
                <a:solidFill>
                  <a:schemeClr val="tx1">
                    <a:lumMod val="75000"/>
                    <a:lumOff val="25000"/>
                  </a:schemeClr>
                </a:solidFill>
                <a:latin typeface="標楷體" panose="03000509000000000000" pitchFamily="65" charset="-120"/>
                <a:ea typeface="標楷體" panose="03000509000000000000" pitchFamily="65" charset="-120"/>
              </a:rPr>
              <a:t>案例五：互動後當下網頁畫面無變化</a:t>
            </a:r>
          </a:p>
        </p:txBody>
      </p:sp>
      <p:sp>
        <p:nvSpPr>
          <p:cNvPr id="12" name="文字方塊 11">
            <a:extLst>
              <a:ext uri="{FF2B5EF4-FFF2-40B4-BE49-F238E27FC236}">
                <a16:creationId xmlns:a16="http://schemas.microsoft.com/office/drawing/2014/main" id="{3C4852E6-4540-4693-9A3D-4C344BFD3EE5}"/>
              </a:ext>
            </a:extLst>
          </p:cNvPr>
          <p:cNvSpPr txBox="1"/>
          <p:nvPr/>
        </p:nvSpPr>
        <p:spPr>
          <a:xfrm>
            <a:off x="10370262" y="992095"/>
            <a:ext cx="812088" cy="276999"/>
          </a:xfrm>
          <a:prstGeom prst="rect">
            <a:avLst/>
          </a:prstGeom>
          <a:noFill/>
        </p:spPr>
        <p:txBody>
          <a:bodyPr wrap="square" rtlCol="0">
            <a:spAutoFit/>
          </a:bodyPr>
          <a:lstStyle/>
          <a:p>
            <a:r>
              <a:rPr lang="zh-TW" altLang="en-US" sz="1200" b="1" dirty="0">
                <a:latin typeface="標楷體" panose="03000509000000000000" pitchFamily="65" charset="-120"/>
                <a:ea typeface="標楷體" panose="03000509000000000000" pitchFamily="65" charset="-120"/>
              </a:rPr>
              <a:t>案例分析</a:t>
            </a:r>
          </a:p>
        </p:txBody>
      </p:sp>
      <p:pic>
        <p:nvPicPr>
          <p:cNvPr id="10" name="圖片 9">
            <a:extLst>
              <a:ext uri="{FF2B5EF4-FFF2-40B4-BE49-F238E27FC236}">
                <a16:creationId xmlns:a16="http://schemas.microsoft.com/office/drawing/2014/main" id="{E4F7708A-8CEF-495A-A42C-FDFA3DA25ECA}"/>
              </a:ext>
            </a:extLst>
          </p:cNvPr>
          <p:cNvPicPr>
            <a:picLocks noChangeAspect="1"/>
          </p:cNvPicPr>
          <p:nvPr/>
        </p:nvPicPr>
        <p:blipFill>
          <a:blip r:embed="rId3"/>
          <a:stretch>
            <a:fillRect/>
          </a:stretch>
        </p:blipFill>
        <p:spPr>
          <a:xfrm>
            <a:off x="4715165" y="1499616"/>
            <a:ext cx="3776372" cy="5210437"/>
          </a:xfrm>
          <a:prstGeom prst="rect">
            <a:avLst/>
          </a:prstGeom>
          <a:ln>
            <a:solidFill>
              <a:schemeClr val="tx1"/>
            </a:solidFill>
          </a:ln>
        </p:spPr>
      </p:pic>
      <p:sp>
        <p:nvSpPr>
          <p:cNvPr id="5" name="投影片編號版面配置區 4">
            <a:extLst>
              <a:ext uri="{FF2B5EF4-FFF2-40B4-BE49-F238E27FC236}">
                <a16:creationId xmlns:a16="http://schemas.microsoft.com/office/drawing/2014/main" id="{7F15DF82-1FDD-4524-90EC-7ABEB7CEA403}"/>
              </a:ext>
            </a:extLst>
          </p:cNvPr>
          <p:cNvSpPr>
            <a:spLocks noGrp="1"/>
          </p:cNvSpPr>
          <p:nvPr>
            <p:ph type="sldNum" sz="quarter" idx="12"/>
          </p:nvPr>
        </p:nvSpPr>
        <p:spPr/>
        <p:txBody>
          <a:bodyPr/>
          <a:lstStyle/>
          <a:p>
            <a:fld id="{997B4A21-C178-4EF4-9692-581FD3539F5E}" type="slidenum">
              <a:rPr lang="zh-CN" altLang="en-US" smtClean="0"/>
              <a:t>47</a:t>
            </a:fld>
            <a:endParaRPr lang="zh-CN" altLang="en-US"/>
          </a:p>
        </p:txBody>
      </p:sp>
    </p:spTree>
    <p:extLst>
      <p:ext uri="{BB962C8B-B14F-4D97-AF65-F5344CB8AC3E}">
        <p14:creationId xmlns:p14="http://schemas.microsoft.com/office/powerpoint/2010/main" val="12714177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任意多边形: 形状 6"/>
          <p:cNvSpPr/>
          <p:nvPr/>
        </p:nvSpPr>
        <p:spPr bwMode="auto">
          <a:xfrm>
            <a:off x="0" y="6296025"/>
            <a:ext cx="12192000" cy="561378"/>
          </a:xfrm>
          <a:custGeom>
            <a:avLst/>
            <a:gdLst>
              <a:gd name="connsiteX0" fmla="*/ 2457949 w 12192000"/>
              <a:gd name="connsiteY0" fmla="*/ 0 h 1012232"/>
              <a:gd name="connsiteX1" fmla="*/ 9057549 w 12192000"/>
              <a:gd name="connsiteY1" fmla="*/ 610553 h 1012232"/>
              <a:gd name="connsiteX2" fmla="*/ 12192000 w 12192000"/>
              <a:gd name="connsiteY2" fmla="*/ 305277 h 1012232"/>
              <a:gd name="connsiteX3" fmla="*/ 12192000 w 12192000"/>
              <a:gd name="connsiteY3" fmla="*/ 1012232 h 1012232"/>
              <a:gd name="connsiteX4" fmla="*/ 114300 w 12192000"/>
              <a:gd name="connsiteY4" fmla="*/ 1012232 h 1012232"/>
              <a:gd name="connsiteX5" fmla="*/ 0 w 12192000"/>
              <a:gd name="connsiteY5" fmla="*/ 1012232 h 1012232"/>
              <a:gd name="connsiteX6" fmla="*/ 0 w 12192000"/>
              <a:gd name="connsiteY6" fmla="*/ 160434 h 1012232"/>
              <a:gd name="connsiteX7" fmla="*/ 270087 w 12192000"/>
              <a:gd name="connsiteY7" fmla="*/ 129128 h 1012232"/>
              <a:gd name="connsiteX8" fmla="*/ 2457949 w 12192000"/>
              <a:gd name="connsiteY8" fmla="*/ 0 h 1012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1012232">
                <a:moveTo>
                  <a:pt x="2457949" y="0"/>
                </a:moveTo>
                <a:cubicBezTo>
                  <a:pt x="4506845" y="0"/>
                  <a:pt x="7360920" y="610553"/>
                  <a:pt x="9057549" y="610553"/>
                </a:cubicBezTo>
                <a:cubicBezTo>
                  <a:pt x="10754179" y="610553"/>
                  <a:pt x="12192000" y="305277"/>
                  <a:pt x="12192000" y="305277"/>
                </a:cubicBezTo>
                <a:cubicBezTo>
                  <a:pt x="12192000" y="1012232"/>
                  <a:pt x="12192000" y="1012232"/>
                  <a:pt x="12192000" y="1012232"/>
                </a:cubicBezTo>
                <a:cubicBezTo>
                  <a:pt x="5290457" y="1012232"/>
                  <a:pt x="1839686" y="1012232"/>
                  <a:pt x="114300" y="1012232"/>
                </a:cubicBezTo>
                <a:lnTo>
                  <a:pt x="0" y="1012232"/>
                </a:lnTo>
                <a:lnTo>
                  <a:pt x="0" y="160434"/>
                </a:lnTo>
                <a:lnTo>
                  <a:pt x="270087" y="129128"/>
                </a:lnTo>
                <a:cubicBezTo>
                  <a:pt x="925321" y="57390"/>
                  <a:pt x="1689613" y="0"/>
                  <a:pt x="2457949" y="0"/>
                </a:cubicBezTo>
                <a:close/>
              </a:path>
            </a:pathLst>
          </a:custGeom>
          <a:solidFill>
            <a:srgbClr val="52618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dirty="0">
              <a:solidFill>
                <a:schemeClr val="lt1"/>
              </a:solidFill>
              <a:latin typeface="Arial" panose="020B0604020202020204" pitchFamily="34" charset="0"/>
              <a:ea typeface="思源黑体 CN Normal" panose="020B0400000000000000" pitchFamily="34" charset="-122"/>
              <a:sym typeface="Arial" panose="020B0604020202020204" pitchFamily="34" charset="0"/>
            </a:endParaRPr>
          </a:p>
        </p:txBody>
      </p:sp>
      <p:sp>
        <p:nvSpPr>
          <p:cNvPr id="2" name="文字方塊 1">
            <a:extLst>
              <a:ext uri="{FF2B5EF4-FFF2-40B4-BE49-F238E27FC236}">
                <a16:creationId xmlns:a16="http://schemas.microsoft.com/office/drawing/2014/main" id="{1C32014D-4ED5-4C1A-A659-FFB1D14AF0CC}"/>
              </a:ext>
            </a:extLst>
          </p:cNvPr>
          <p:cNvSpPr txBox="1"/>
          <p:nvPr/>
        </p:nvSpPr>
        <p:spPr>
          <a:xfrm>
            <a:off x="516256" y="6451400"/>
            <a:ext cx="4274819" cy="307777"/>
          </a:xfrm>
          <a:prstGeom prst="rect">
            <a:avLst/>
          </a:prstGeom>
          <a:noFill/>
        </p:spPr>
        <p:txBody>
          <a:bodyPr wrap="square" rtlCol="0">
            <a:spAutoFit/>
          </a:bodyPr>
          <a:lstStyle/>
          <a:p>
            <a:r>
              <a:rPr lang="en-US" altLang="zh-TW" sz="1400" dirty="0">
                <a:solidFill>
                  <a:schemeClr val="bg1"/>
                </a:solidFill>
                <a:latin typeface="Times New Roman" panose="02020603050405020304" pitchFamily="18" charset="0"/>
                <a:cs typeface="Times New Roman" panose="02020603050405020304" pitchFamily="18" charset="0"/>
              </a:rPr>
              <a:t>Computer and Storage System Laboratory, CSS Lab</a:t>
            </a:r>
            <a:endParaRPr lang="zh-TW" altLang="en-US" sz="1400" dirty="0">
              <a:solidFill>
                <a:schemeClr val="bg1"/>
              </a:solidFill>
              <a:latin typeface="Times New Roman" panose="02020603050405020304" pitchFamily="18" charset="0"/>
              <a:cs typeface="Times New Roman" panose="02020603050405020304" pitchFamily="18" charset="0"/>
            </a:endParaRPr>
          </a:p>
        </p:txBody>
      </p:sp>
      <p:cxnSp>
        <p:nvCxnSpPr>
          <p:cNvPr id="11" name="直線接點 10">
            <a:extLst>
              <a:ext uri="{FF2B5EF4-FFF2-40B4-BE49-F238E27FC236}">
                <a16:creationId xmlns:a16="http://schemas.microsoft.com/office/drawing/2014/main" id="{29BE97D7-AF3F-4CB6-98E1-7D0C9C613097}"/>
              </a:ext>
            </a:extLst>
          </p:cNvPr>
          <p:cNvCxnSpPr/>
          <p:nvPr/>
        </p:nvCxnSpPr>
        <p:spPr>
          <a:xfrm>
            <a:off x="1047750" y="1245855"/>
            <a:ext cx="10134600" cy="0"/>
          </a:xfrm>
          <a:prstGeom prst="line">
            <a:avLst/>
          </a:prstGeom>
        </p:spPr>
        <p:style>
          <a:lnRef idx="3">
            <a:schemeClr val="dk1"/>
          </a:lnRef>
          <a:fillRef idx="0">
            <a:schemeClr val="dk1"/>
          </a:fillRef>
          <a:effectRef idx="2">
            <a:schemeClr val="dk1"/>
          </a:effectRef>
          <a:fontRef idx="minor">
            <a:schemeClr val="tx1"/>
          </a:fontRef>
        </p:style>
      </p:cxnSp>
      <p:sp>
        <p:nvSpPr>
          <p:cNvPr id="13" name="橢圓 12">
            <a:extLst>
              <a:ext uri="{FF2B5EF4-FFF2-40B4-BE49-F238E27FC236}">
                <a16:creationId xmlns:a16="http://schemas.microsoft.com/office/drawing/2014/main" id="{92D3DBF0-C811-49BA-A3D9-2E1832EAF1F2}"/>
              </a:ext>
            </a:extLst>
          </p:cNvPr>
          <p:cNvSpPr/>
          <p:nvPr/>
        </p:nvSpPr>
        <p:spPr>
          <a:xfrm>
            <a:off x="895350" y="1130595"/>
            <a:ext cx="266700" cy="27245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cxnSp>
        <p:nvCxnSpPr>
          <p:cNvPr id="14" name="直線接點 13">
            <a:extLst>
              <a:ext uri="{FF2B5EF4-FFF2-40B4-BE49-F238E27FC236}">
                <a16:creationId xmlns:a16="http://schemas.microsoft.com/office/drawing/2014/main" id="{CA7763AC-9681-4544-BE27-F6BA31849481}"/>
              </a:ext>
            </a:extLst>
          </p:cNvPr>
          <p:cNvCxnSpPr/>
          <p:nvPr/>
        </p:nvCxnSpPr>
        <p:spPr>
          <a:xfrm>
            <a:off x="1049154" y="1293395"/>
            <a:ext cx="10134600" cy="0"/>
          </a:xfrm>
          <a:prstGeom prst="line">
            <a:avLst/>
          </a:prstGeom>
        </p:spPr>
        <p:style>
          <a:lnRef idx="3">
            <a:schemeClr val="dk1"/>
          </a:lnRef>
          <a:fillRef idx="0">
            <a:schemeClr val="dk1"/>
          </a:fillRef>
          <a:effectRef idx="2">
            <a:schemeClr val="dk1"/>
          </a:effectRef>
          <a:fontRef idx="minor">
            <a:schemeClr val="tx1"/>
          </a:fontRef>
        </p:style>
      </p:cxnSp>
      <p:sp>
        <p:nvSpPr>
          <p:cNvPr id="16" name="矩形 15">
            <a:extLst>
              <a:ext uri="{FF2B5EF4-FFF2-40B4-BE49-F238E27FC236}">
                <a16:creationId xmlns:a16="http://schemas.microsoft.com/office/drawing/2014/main" id="{E82F4884-C383-4AE1-8098-DDB49CA892B1}"/>
              </a:ext>
            </a:extLst>
          </p:cNvPr>
          <p:cNvSpPr/>
          <p:nvPr/>
        </p:nvSpPr>
        <p:spPr>
          <a:xfrm>
            <a:off x="2326894" y="441355"/>
            <a:ext cx="7538211" cy="646331"/>
          </a:xfrm>
          <a:prstGeom prst="rect">
            <a:avLst/>
          </a:prstGeom>
        </p:spPr>
        <p:txBody>
          <a:bodyPr wrap="square">
            <a:spAutoFit/>
          </a:bodyPr>
          <a:lstStyle/>
          <a:p>
            <a:r>
              <a:rPr lang="zh-TW" altLang="en-US" sz="3600" dirty="0">
                <a:solidFill>
                  <a:schemeClr val="tx1">
                    <a:lumMod val="75000"/>
                    <a:lumOff val="25000"/>
                  </a:schemeClr>
                </a:solidFill>
                <a:latin typeface="標楷體" panose="03000509000000000000" pitchFamily="65" charset="-120"/>
                <a:ea typeface="標楷體" panose="03000509000000000000" pitchFamily="65" charset="-120"/>
              </a:rPr>
              <a:t>案例五：互動後當下網頁畫面無變化</a:t>
            </a:r>
          </a:p>
        </p:txBody>
      </p:sp>
      <p:sp>
        <p:nvSpPr>
          <p:cNvPr id="12" name="文字方塊 11">
            <a:extLst>
              <a:ext uri="{FF2B5EF4-FFF2-40B4-BE49-F238E27FC236}">
                <a16:creationId xmlns:a16="http://schemas.microsoft.com/office/drawing/2014/main" id="{3C4852E6-4540-4693-9A3D-4C344BFD3EE5}"/>
              </a:ext>
            </a:extLst>
          </p:cNvPr>
          <p:cNvSpPr txBox="1"/>
          <p:nvPr/>
        </p:nvSpPr>
        <p:spPr>
          <a:xfrm>
            <a:off x="10370262" y="992095"/>
            <a:ext cx="812088" cy="276999"/>
          </a:xfrm>
          <a:prstGeom prst="rect">
            <a:avLst/>
          </a:prstGeom>
          <a:noFill/>
        </p:spPr>
        <p:txBody>
          <a:bodyPr wrap="square" rtlCol="0">
            <a:spAutoFit/>
          </a:bodyPr>
          <a:lstStyle/>
          <a:p>
            <a:r>
              <a:rPr lang="zh-TW" altLang="en-US" sz="1200" b="1" dirty="0">
                <a:latin typeface="標楷體" panose="03000509000000000000" pitchFamily="65" charset="-120"/>
                <a:ea typeface="標楷體" panose="03000509000000000000" pitchFamily="65" charset="-120"/>
              </a:rPr>
              <a:t>案例分析</a:t>
            </a:r>
          </a:p>
        </p:txBody>
      </p:sp>
      <p:pic>
        <p:nvPicPr>
          <p:cNvPr id="10" name="圖片 9">
            <a:extLst>
              <a:ext uri="{FF2B5EF4-FFF2-40B4-BE49-F238E27FC236}">
                <a16:creationId xmlns:a16="http://schemas.microsoft.com/office/drawing/2014/main" id="{85A6F082-7721-4700-8E54-A577C927A18A}"/>
              </a:ext>
            </a:extLst>
          </p:cNvPr>
          <p:cNvPicPr>
            <a:picLocks noChangeAspect="1"/>
          </p:cNvPicPr>
          <p:nvPr/>
        </p:nvPicPr>
        <p:blipFill>
          <a:blip r:embed="rId3"/>
          <a:stretch>
            <a:fillRect/>
          </a:stretch>
        </p:blipFill>
        <p:spPr>
          <a:xfrm>
            <a:off x="3539145" y="2477748"/>
            <a:ext cx="5410955" cy="2743583"/>
          </a:xfrm>
          <a:prstGeom prst="rect">
            <a:avLst/>
          </a:prstGeom>
        </p:spPr>
      </p:pic>
      <p:sp>
        <p:nvSpPr>
          <p:cNvPr id="5" name="投影片編號版面配置區 4">
            <a:extLst>
              <a:ext uri="{FF2B5EF4-FFF2-40B4-BE49-F238E27FC236}">
                <a16:creationId xmlns:a16="http://schemas.microsoft.com/office/drawing/2014/main" id="{65A69FC0-FA3B-48A8-8A33-BF6A54AB6E7F}"/>
              </a:ext>
            </a:extLst>
          </p:cNvPr>
          <p:cNvSpPr>
            <a:spLocks noGrp="1"/>
          </p:cNvSpPr>
          <p:nvPr>
            <p:ph type="sldNum" sz="quarter" idx="12"/>
          </p:nvPr>
        </p:nvSpPr>
        <p:spPr/>
        <p:txBody>
          <a:bodyPr/>
          <a:lstStyle/>
          <a:p>
            <a:fld id="{997B4A21-C178-4EF4-9692-581FD3539F5E}" type="slidenum">
              <a:rPr lang="zh-CN" altLang="en-US" smtClean="0"/>
              <a:t>48</a:t>
            </a:fld>
            <a:endParaRPr lang="zh-CN" altLang="en-US"/>
          </a:p>
        </p:txBody>
      </p:sp>
    </p:spTree>
    <p:extLst>
      <p:ext uri="{BB962C8B-B14F-4D97-AF65-F5344CB8AC3E}">
        <p14:creationId xmlns:p14="http://schemas.microsoft.com/office/powerpoint/2010/main" val="217165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任意多边形: 形状 6"/>
          <p:cNvSpPr/>
          <p:nvPr/>
        </p:nvSpPr>
        <p:spPr bwMode="auto">
          <a:xfrm>
            <a:off x="0" y="6296025"/>
            <a:ext cx="12192000" cy="561378"/>
          </a:xfrm>
          <a:custGeom>
            <a:avLst/>
            <a:gdLst>
              <a:gd name="connsiteX0" fmla="*/ 2457949 w 12192000"/>
              <a:gd name="connsiteY0" fmla="*/ 0 h 1012232"/>
              <a:gd name="connsiteX1" fmla="*/ 9057549 w 12192000"/>
              <a:gd name="connsiteY1" fmla="*/ 610553 h 1012232"/>
              <a:gd name="connsiteX2" fmla="*/ 12192000 w 12192000"/>
              <a:gd name="connsiteY2" fmla="*/ 305277 h 1012232"/>
              <a:gd name="connsiteX3" fmla="*/ 12192000 w 12192000"/>
              <a:gd name="connsiteY3" fmla="*/ 1012232 h 1012232"/>
              <a:gd name="connsiteX4" fmla="*/ 114300 w 12192000"/>
              <a:gd name="connsiteY4" fmla="*/ 1012232 h 1012232"/>
              <a:gd name="connsiteX5" fmla="*/ 0 w 12192000"/>
              <a:gd name="connsiteY5" fmla="*/ 1012232 h 1012232"/>
              <a:gd name="connsiteX6" fmla="*/ 0 w 12192000"/>
              <a:gd name="connsiteY6" fmla="*/ 160434 h 1012232"/>
              <a:gd name="connsiteX7" fmla="*/ 270087 w 12192000"/>
              <a:gd name="connsiteY7" fmla="*/ 129128 h 1012232"/>
              <a:gd name="connsiteX8" fmla="*/ 2457949 w 12192000"/>
              <a:gd name="connsiteY8" fmla="*/ 0 h 1012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1012232">
                <a:moveTo>
                  <a:pt x="2457949" y="0"/>
                </a:moveTo>
                <a:cubicBezTo>
                  <a:pt x="4506845" y="0"/>
                  <a:pt x="7360920" y="610553"/>
                  <a:pt x="9057549" y="610553"/>
                </a:cubicBezTo>
                <a:cubicBezTo>
                  <a:pt x="10754179" y="610553"/>
                  <a:pt x="12192000" y="305277"/>
                  <a:pt x="12192000" y="305277"/>
                </a:cubicBezTo>
                <a:cubicBezTo>
                  <a:pt x="12192000" y="1012232"/>
                  <a:pt x="12192000" y="1012232"/>
                  <a:pt x="12192000" y="1012232"/>
                </a:cubicBezTo>
                <a:cubicBezTo>
                  <a:pt x="5290457" y="1012232"/>
                  <a:pt x="1839686" y="1012232"/>
                  <a:pt x="114300" y="1012232"/>
                </a:cubicBezTo>
                <a:lnTo>
                  <a:pt x="0" y="1012232"/>
                </a:lnTo>
                <a:lnTo>
                  <a:pt x="0" y="160434"/>
                </a:lnTo>
                <a:lnTo>
                  <a:pt x="270087" y="129128"/>
                </a:lnTo>
                <a:cubicBezTo>
                  <a:pt x="925321" y="57390"/>
                  <a:pt x="1689613" y="0"/>
                  <a:pt x="2457949" y="0"/>
                </a:cubicBezTo>
                <a:close/>
              </a:path>
            </a:pathLst>
          </a:custGeom>
          <a:solidFill>
            <a:srgbClr val="52618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dirty="0">
              <a:solidFill>
                <a:schemeClr val="lt1"/>
              </a:solidFill>
              <a:latin typeface="Arial" panose="020B0604020202020204" pitchFamily="34" charset="0"/>
              <a:ea typeface="思源黑体 CN Normal" panose="020B0400000000000000" pitchFamily="34" charset="-122"/>
              <a:sym typeface="Arial" panose="020B0604020202020204" pitchFamily="34" charset="0"/>
            </a:endParaRPr>
          </a:p>
        </p:txBody>
      </p:sp>
      <p:sp>
        <p:nvSpPr>
          <p:cNvPr id="2" name="文字方塊 1">
            <a:extLst>
              <a:ext uri="{FF2B5EF4-FFF2-40B4-BE49-F238E27FC236}">
                <a16:creationId xmlns:a16="http://schemas.microsoft.com/office/drawing/2014/main" id="{1C32014D-4ED5-4C1A-A659-FFB1D14AF0CC}"/>
              </a:ext>
            </a:extLst>
          </p:cNvPr>
          <p:cNvSpPr txBox="1"/>
          <p:nvPr/>
        </p:nvSpPr>
        <p:spPr>
          <a:xfrm>
            <a:off x="516256" y="6451400"/>
            <a:ext cx="4274819" cy="307777"/>
          </a:xfrm>
          <a:prstGeom prst="rect">
            <a:avLst/>
          </a:prstGeom>
          <a:noFill/>
        </p:spPr>
        <p:txBody>
          <a:bodyPr wrap="square" rtlCol="0">
            <a:spAutoFit/>
          </a:bodyPr>
          <a:lstStyle/>
          <a:p>
            <a:r>
              <a:rPr lang="en-US" altLang="zh-TW" sz="1400" dirty="0">
                <a:solidFill>
                  <a:schemeClr val="bg1"/>
                </a:solidFill>
                <a:latin typeface="Times New Roman" panose="02020603050405020304" pitchFamily="18" charset="0"/>
                <a:cs typeface="Times New Roman" panose="02020603050405020304" pitchFamily="18" charset="0"/>
              </a:rPr>
              <a:t>Computer and Storage System Laboratory, CSS Lab</a:t>
            </a:r>
            <a:endParaRPr lang="zh-TW" altLang="en-US" sz="1400" dirty="0">
              <a:solidFill>
                <a:schemeClr val="bg1"/>
              </a:solidFill>
              <a:latin typeface="Times New Roman" panose="02020603050405020304" pitchFamily="18" charset="0"/>
              <a:cs typeface="Times New Roman" panose="02020603050405020304" pitchFamily="18" charset="0"/>
            </a:endParaRPr>
          </a:p>
        </p:txBody>
      </p:sp>
      <p:sp>
        <p:nvSpPr>
          <p:cNvPr id="4" name="矩形 3">
            <a:extLst>
              <a:ext uri="{FF2B5EF4-FFF2-40B4-BE49-F238E27FC236}">
                <a16:creationId xmlns:a16="http://schemas.microsoft.com/office/drawing/2014/main" id="{FDE7B554-4DA6-47A1-B4F9-3F68B50CF4C8}"/>
              </a:ext>
            </a:extLst>
          </p:cNvPr>
          <p:cNvSpPr/>
          <p:nvPr/>
        </p:nvSpPr>
        <p:spPr>
          <a:xfrm>
            <a:off x="2328902" y="347533"/>
            <a:ext cx="7572296" cy="769441"/>
          </a:xfrm>
          <a:prstGeom prst="rect">
            <a:avLst/>
          </a:prstGeom>
        </p:spPr>
        <p:txBody>
          <a:bodyPr wrap="square">
            <a:spAutoFit/>
          </a:bodyPr>
          <a:lstStyle/>
          <a:p>
            <a:r>
              <a:rPr lang="en-US" altLang="zh-TW" sz="4400" dirty="0">
                <a:solidFill>
                  <a:schemeClr val="tx1">
                    <a:lumMod val="75000"/>
                    <a:lumOff val="2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Document Object Model (DOM)</a:t>
            </a:r>
            <a:endParaRPr lang="zh-TW" altLang="en-US" sz="4400" dirty="0">
              <a:solidFill>
                <a:schemeClr val="tx1">
                  <a:lumMod val="75000"/>
                  <a:lumOff val="25000"/>
                </a:schemeClr>
              </a:solidFill>
              <a:effectLst>
                <a:outerShdw blurRad="38100" dist="38100" dir="2700000" algn="tl">
                  <a:srgbClr val="000000">
                    <a:alpha val="43137"/>
                  </a:srgbClr>
                </a:outerShdw>
              </a:effectLst>
              <a:latin typeface="標楷體" panose="03000509000000000000" pitchFamily="65" charset="-120"/>
              <a:ea typeface="標楷體" panose="03000509000000000000" pitchFamily="65" charset="-120"/>
            </a:endParaRPr>
          </a:p>
        </p:txBody>
      </p:sp>
      <p:sp>
        <p:nvSpPr>
          <p:cNvPr id="8" name="內容版面配置區 2">
            <a:extLst>
              <a:ext uri="{FF2B5EF4-FFF2-40B4-BE49-F238E27FC236}">
                <a16:creationId xmlns:a16="http://schemas.microsoft.com/office/drawing/2014/main" id="{7EC5DF88-451C-4B8C-BD37-04F85197F9FF}"/>
              </a:ext>
            </a:extLst>
          </p:cNvPr>
          <p:cNvSpPr txBox="1">
            <a:spLocks/>
          </p:cNvSpPr>
          <p:nvPr/>
        </p:nvSpPr>
        <p:spPr>
          <a:xfrm>
            <a:off x="1162050" y="2300680"/>
            <a:ext cx="5688331" cy="2673581"/>
          </a:xfrm>
          <a:prstGeom prst="rect">
            <a:avLst/>
          </a:prstGeom>
        </p:spPr>
        <p:txBody>
          <a:bodyPr vert="horz" lIns="91440" tIns="45720" rIns="91440" bIns="45720" rtlCol="0" anchor="ctr"/>
          <a:lstStyle>
            <a:defPPr>
              <a:defRPr lang="zh-C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514350" indent="-514350">
              <a:lnSpc>
                <a:spcPts val="5500"/>
              </a:lnSpc>
              <a:buFont typeface="標楷體" panose="03000509000000000000" pitchFamily="65" charset="-120"/>
              <a:buChar char="-"/>
            </a:pPr>
            <a:r>
              <a:rPr lang="zh-TW" altLang="en-US" sz="2800" dirty="0">
                <a:solidFill>
                  <a:schemeClr val="tx1">
                    <a:lumMod val="75000"/>
                    <a:lumOff val="25000"/>
                  </a:schemeClr>
                </a:solidFill>
                <a:latin typeface="標楷體" panose="03000509000000000000" pitchFamily="65" charset="-120"/>
                <a:ea typeface="標楷體" panose="03000509000000000000" pitchFamily="65" charset="-120"/>
              </a:rPr>
              <a:t>可用</a:t>
            </a:r>
            <a:r>
              <a:rPr lang="en-US" altLang="zh-TW" sz="2800" dirty="0">
                <a:solidFill>
                  <a:schemeClr val="tx1">
                    <a:lumMod val="75000"/>
                    <a:lumOff val="25000"/>
                  </a:schemeClr>
                </a:solidFill>
                <a:latin typeface="標楷體" panose="03000509000000000000" pitchFamily="65" charset="-120"/>
                <a:ea typeface="標楷體" panose="03000509000000000000" pitchFamily="65" charset="-120"/>
              </a:rPr>
              <a:t>DOM</a:t>
            </a:r>
            <a:r>
              <a:rPr lang="zh-TW" altLang="en-US" sz="2800" dirty="0">
                <a:solidFill>
                  <a:schemeClr val="tx1">
                    <a:lumMod val="75000"/>
                    <a:lumOff val="25000"/>
                  </a:schemeClr>
                </a:solidFill>
                <a:latin typeface="標楷體" panose="03000509000000000000" pitchFamily="65" charset="-120"/>
                <a:ea typeface="標楷體" panose="03000509000000000000" pitchFamily="65" charset="-120"/>
              </a:rPr>
              <a:t>的樹狀結構來解析</a:t>
            </a:r>
            <a:r>
              <a:rPr lang="en-US" altLang="zh-TW" sz="2800" dirty="0">
                <a:solidFill>
                  <a:schemeClr val="tx1">
                    <a:lumMod val="75000"/>
                    <a:lumOff val="25000"/>
                  </a:schemeClr>
                </a:solidFill>
                <a:latin typeface="標楷體" panose="03000509000000000000" pitchFamily="65" charset="-120"/>
                <a:ea typeface="標楷體" panose="03000509000000000000" pitchFamily="65" charset="-120"/>
              </a:rPr>
              <a:t>HTML</a:t>
            </a:r>
          </a:p>
          <a:p>
            <a:pPr marL="514350" indent="-514350">
              <a:lnSpc>
                <a:spcPts val="5500"/>
              </a:lnSpc>
              <a:buFont typeface="標楷體" panose="03000509000000000000" pitchFamily="65" charset="-120"/>
              <a:buChar char="-"/>
            </a:pPr>
            <a:r>
              <a:rPr lang="zh-TW" altLang="en-US" sz="2800" dirty="0">
                <a:solidFill>
                  <a:schemeClr val="tx1">
                    <a:lumMod val="75000"/>
                    <a:lumOff val="25000"/>
                  </a:schemeClr>
                </a:solidFill>
                <a:latin typeface="標楷體" panose="03000509000000000000" pitchFamily="65" charset="-120"/>
                <a:ea typeface="標楷體" panose="03000509000000000000" pitchFamily="65" charset="-120"/>
              </a:rPr>
              <a:t>常用地方</a:t>
            </a:r>
            <a:r>
              <a:rPr lang="zh-TW" altLang="en-US" sz="2800" dirty="0">
                <a:solidFill>
                  <a:schemeClr val="tx1">
                    <a:lumMod val="75000"/>
                    <a:lumOff val="25000"/>
                  </a:schemeClr>
                </a:solidFill>
                <a:latin typeface="標楷體" panose="03000509000000000000" pitchFamily="65" charset="-120"/>
                <a:ea typeface="標楷體" panose="03000509000000000000" pitchFamily="65" charset="-120"/>
                <a:sym typeface="Wingdings" panose="05000000000000000000" pitchFamily="2" charset="2"/>
              </a:rPr>
              <a:t>於</a:t>
            </a:r>
            <a:endParaRPr lang="en-US" altLang="zh-TW" sz="2800" dirty="0">
              <a:solidFill>
                <a:schemeClr val="tx1">
                  <a:lumMod val="75000"/>
                  <a:lumOff val="25000"/>
                </a:schemeClr>
              </a:solidFill>
              <a:latin typeface="標楷體" panose="03000509000000000000" pitchFamily="65" charset="-120"/>
              <a:ea typeface="標楷體" panose="03000509000000000000" pitchFamily="65" charset="-120"/>
              <a:sym typeface="Wingdings" panose="05000000000000000000" pitchFamily="2" charset="2"/>
            </a:endParaRPr>
          </a:p>
          <a:p>
            <a:pPr>
              <a:lnSpc>
                <a:spcPts val="5500"/>
              </a:lnSpc>
            </a:pPr>
            <a:r>
              <a:rPr lang="zh-TW" altLang="en-US" sz="2000" dirty="0">
                <a:solidFill>
                  <a:schemeClr val="tx1">
                    <a:lumMod val="75000"/>
                    <a:lumOff val="25000"/>
                  </a:schemeClr>
                </a:solidFill>
                <a:latin typeface="標楷體" panose="03000509000000000000" pitchFamily="65" charset="-120"/>
                <a:ea typeface="標楷體" panose="03000509000000000000" pitchFamily="65" charset="-120"/>
                <a:sym typeface="Wingdings" panose="05000000000000000000" pitchFamily="2" charset="2"/>
              </a:rPr>
              <a:t>     </a:t>
            </a:r>
            <a:r>
              <a:rPr lang="en-US" altLang="zh-TW" sz="2000" dirty="0">
                <a:solidFill>
                  <a:schemeClr val="tx1">
                    <a:lumMod val="75000"/>
                    <a:lumOff val="25000"/>
                  </a:schemeClr>
                </a:solidFill>
                <a:latin typeface="標楷體" panose="03000509000000000000" pitchFamily="65" charset="-120"/>
                <a:ea typeface="標楷體" panose="03000509000000000000" pitchFamily="65" charset="-120"/>
                <a:sym typeface="Wingdings" panose="05000000000000000000" pitchFamily="2" charset="2"/>
              </a:rPr>
              <a:t>Browser </a:t>
            </a:r>
            <a:r>
              <a:rPr lang="en-US" altLang="zh-TW" sz="2000" dirty="0">
                <a:solidFill>
                  <a:schemeClr val="tx1">
                    <a:lumMod val="75000"/>
                    <a:lumOff val="25000"/>
                  </a:schemeClr>
                </a:solidFill>
                <a:latin typeface="標楷體" panose="03000509000000000000" pitchFamily="65" charset="-120"/>
                <a:ea typeface="標楷體" panose="03000509000000000000" pitchFamily="65" charset="-120"/>
              </a:rPr>
              <a:t>Develop Tools</a:t>
            </a:r>
            <a:r>
              <a:rPr lang="zh-TW" altLang="en-US" sz="2000" dirty="0">
                <a:solidFill>
                  <a:schemeClr val="tx1">
                    <a:lumMod val="75000"/>
                    <a:lumOff val="25000"/>
                  </a:schemeClr>
                </a:solidFill>
                <a:latin typeface="標楷體" panose="03000509000000000000" pitchFamily="65" charset="-120"/>
                <a:ea typeface="標楷體" panose="03000509000000000000" pitchFamily="65" charset="-120"/>
              </a:rPr>
              <a:t>瀏覽器開發者工具</a:t>
            </a:r>
            <a:endParaRPr lang="en-US" altLang="zh-TW" sz="2000" dirty="0">
              <a:solidFill>
                <a:schemeClr val="tx1">
                  <a:lumMod val="75000"/>
                  <a:lumOff val="25000"/>
                </a:schemeClr>
              </a:solidFill>
              <a:latin typeface="標楷體" panose="03000509000000000000" pitchFamily="65" charset="-120"/>
              <a:ea typeface="標楷體" panose="03000509000000000000" pitchFamily="65" charset="-120"/>
            </a:endParaRPr>
          </a:p>
        </p:txBody>
      </p:sp>
      <p:cxnSp>
        <p:nvCxnSpPr>
          <p:cNvPr id="13" name="直線接點 12">
            <a:extLst>
              <a:ext uri="{FF2B5EF4-FFF2-40B4-BE49-F238E27FC236}">
                <a16:creationId xmlns:a16="http://schemas.microsoft.com/office/drawing/2014/main" id="{4585856D-9C50-40B4-9DA8-872E5A5C84FF}"/>
              </a:ext>
            </a:extLst>
          </p:cNvPr>
          <p:cNvCxnSpPr/>
          <p:nvPr/>
        </p:nvCxnSpPr>
        <p:spPr>
          <a:xfrm>
            <a:off x="1047750" y="1245855"/>
            <a:ext cx="10134600" cy="0"/>
          </a:xfrm>
          <a:prstGeom prst="line">
            <a:avLst/>
          </a:prstGeom>
        </p:spPr>
        <p:style>
          <a:lnRef idx="3">
            <a:schemeClr val="dk1"/>
          </a:lnRef>
          <a:fillRef idx="0">
            <a:schemeClr val="dk1"/>
          </a:fillRef>
          <a:effectRef idx="2">
            <a:schemeClr val="dk1"/>
          </a:effectRef>
          <a:fontRef idx="minor">
            <a:schemeClr val="tx1"/>
          </a:fontRef>
        </p:style>
      </p:cxnSp>
      <p:sp>
        <p:nvSpPr>
          <p:cNvPr id="14" name="橢圓 13">
            <a:extLst>
              <a:ext uri="{FF2B5EF4-FFF2-40B4-BE49-F238E27FC236}">
                <a16:creationId xmlns:a16="http://schemas.microsoft.com/office/drawing/2014/main" id="{88DC3FDA-3504-4A85-AB65-68238142832A}"/>
              </a:ext>
            </a:extLst>
          </p:cNvPr>
          <p:cNvSpPr/>
          <p:nvPr/>
        </p:nvSpPr>
        <p:spPr>
          <a:xfrm>
            <a:off x="895350" y="1130595"/>
            <a:ext cx="266700" cy="27245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cxnSp>
        <p:nvCxnSpPr>
          <p:cNvPr id="15" name="直線接點 14">
            <a:extLst>
              <a:ext uri="{FF2B5EF4-FFF2-40B4-BE49-F238E27FC236}">
                <a16:creationId xmlns:a16="http://schemas.microsoft.com/office/drawing/2014/main" id="{A1CB8D34-E071-45CC-94D7-0CCADDB7AC05}"/>
              </a:ext>
            </a:extLst>
          </p:cNvPr>
          <p:cNvCxnSpPr/>
          <p:nvPr/>
        </p:nvCxnSpPr>
        <p:spPr>
          <a:xfrm>
            <a:off x="1049154" y="1293395"/>
            <a:ext cx="10134600" cy="0"/>
          </a:xfrm>
          <a:prstGeom prst="line">
            <a:avLst/>
          </a:prstGeom>
        </p:spPr>
        <p:style>
          <a:lnRef idx="3">
            <a:schemeClr val="dk1"/>
          </a:lnRef>
          <a:fillRef idx="0">
            <a:schemeClr val="dk1"/>
          </a:fillRef>
          <a:effectRef idx="2">
            <a:schemeClr val="dk1"/>
          </a:effectRef>
          <a:fontRef idx="minor">
            <a:schemeClr val="tx1"/>
          </a:fontRef>
        </p:style>
      </p:cxnSp>
      <p:sp>
        <p:nvSpPr>
          <p:cNvPr id="5" name="文字方塊 4">
            <a:extLst>
              <a:ext uri="{FF2B5EF4-FFF2-40B4-BE49-F238E27FC236}">
                <a16:creationId xmlns:a16="http://schemas.microsoft.com/office/drawing/2014/main" id="{A78A1903-2094-4F84-9F3C-CCE71C6B7BBC}"/>
              </a:ext>
            </a:extLst>
          </p:cNvPr>
          <p:cNvSpPr txBox="1"/>
          <p:nvPr/>
        </p:nvSpPr>
        <p:spPr>
          <a:xfrm>
            <a:off x="10382133" y="989673"/>
            <a:ext cx="800217" cy="276999"/>
          </a:xfrm>
          <a:prstGeom prst="rect">
            <a:avLst/>
          </a:prstGeom>
          <a:noFill/>
        </p:spPr>
        <p:txBody>
          <a:bodyPr wrap="square" rtlCol="0">
            <a:spAutoFit/>
          </a:bodyPr>
          <a:lstStyle/>
          <a:p>
            <a:r>
              <a:rPr lang="zh-TW" altLang="en-US" sz="1200" b="1" dirty="0">
                <a:latin typeface="標楷體" panose="03000509000000000000" pitchFamily="65" charset="-120"/>
                <a:ea typeface="標楷體" panose="03000509000000000000" pitchFamily="65" charset="-120"/>
              </a:rPr>
              <a:t>背景知識</a:t>
            </a:r>
            <a:endParaRPr lang="zh-TW" altLang="en-US" b="1" dirty="0">
              <a:latin typeface="標楷體" panose="03000509000000000000" pitchFamily="65" charset="-120"/>
              <a:ea typeface="標楷體" panose="03000509000000000000" pitchFamily="65" charset="-120"/>
            </a:endParaRPr>
          </a:p>
        </p:txBody>
      </p:sp>
      <p:pic>
        <p:nvPicPr>
          <p:cNvPr id="6" name="圖片 5">
            <a:extLst>
              <a:ext uri="{FF2B5EF4-FFF2-40B4-BE49-F238E27FC236}">
                <a16:creationId xmlns:a16="http://schemas.microsoft.com/office/drawing/2014/main" id="{F56610D8-C85A-49DA-A00C-D47C321B0EA8}"/>
              </a:ext>
            </a:extLst>
          </p:cNvPr>
          <p:cNvPicPr>
            <a:picLocks noChangeAspect="1"/>
          </p:cNvPicPr>
          <p:nvPr/>
        </p:nvPicPr>
        <p:blipFill>
          <a:blip r:embed="rId3"/>
          <a:stretch>
            <a:fillRect/>
          </a:stretch>
        </p:blipFill>
        <p:spPr>
          <a:xfrm>
            <a:off x="7779794" y="1680710"/>
            <a:ext cx="3764865" cy="4337659"/>
          </a:xfrm>
          <a:prstGeom prst="rect">
            <a:avLst/>
          </a:prstGeom>
          <a:ln w="19050">
            <a:solidFill>
              <a:schemeClr val="tx1"/>
            </a:solidFill>
          </a:ln>
        </p:spPr>
      </p:pic>
      <p:sp>
        <p:nvSpPr>
          <p:cNvPr id="9" name="箭號: 向右 8">
            <a:extLst>
              <a:ext uri="{FF2B5EF4-FFF2-40B4-BE49-F238E27FC236}">
                <a16:creationId xmlns:a16="http://schemas.microsoft.com/office/drawing/2014/main" id="{EA524F0E-A033-4CE3-B331-7A05AA3B2960}"/>
              </a:ext>
            </a:extLst>
          </p:cNvPr>
          <p:cNvSpPr/>
          <p:nvPr/>
        </p:nvSpPr>
        <p:spPr>
          <a:xfrm>
            <a:off x="7246189" y="3530647"/>
            <a:ext cx="914400" cy="181106"/>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dirty="0"/>
          </a:p>
        </p:txBody>
      </p:sp>
      <p:sp>
        <p:nvSpPr>
          <p:cNvPr id="17" name="箭號: 向右 16">
            <a:extLst>
              <a:ext uri="{FF2B5EF4-FFF2-40B4-BE49-F238E27FC236}">
                <a16:creationId xmlns:a16="http://schemas.microsoft.com/office/drawing/2014/main" id="{1C92B3E9-4CE8-4E6B-9F60-0B11B5BCF4DE}"/>
              </a:ext>
            </a:extLst>
          </p:cNvPr>
          <p:cNvSpPr/>
          <p:nvPr/>
        </p:nvSpPr>
        <p:spPr>
          <a:xfrm>
            <a:off x="7703388" y="3966510"/>
            <a:ext cx="533605" cy="159281"/>
          </a:xfrm>
          <a:prstGeom prst="rightArrow">
            <a:avLst/>
          </a:prstGeom>
          <a:solidFill>
            <a:schemeClr val="accent6"/>
          </a:solidFill>
          <a:ln>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dirty="0"/>
          </a:p>
        </p:txBody>
      </p:sp>
      <p:sp>
        <p:nvSpPr>
          <p:cNvPr id="20" name="箭號: 向右 19">
            <a:extLst>
              <a:ext uri="{FF2B5EF4-FFF2-40B4-BE49-F238E27FC236}">
                <a16:creationId xmlns:a16="http://schemas.microsoft.com/office/drawing/2014/main" id="{830141F4-596F-43D0-93D2-4D6064DEF226}"/>
              </a:ext>
            </a:extLst>
          </p:cNvPr>
          <p:cNvSpPr/>
          <p:nvPr/>
        </p:nvSpPr>
        <p:spPr>
          <a:xfrm>
            <a:off x="7703387" y="3811750"/>
            <a:ext cx="533605" cy="159281"/>
          </a:xfrm>
          <a:prstGeom prst="rightArrow">
            <a:avLst/>
          </a:prstGeom>
          <a:solidFill>
            <a:schemeClr val="accent6"/>
          </a:solidFill>
          <a:ln>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dirty="0"/>
          </a:p>
        </p:txBody>
      </p:sp>
      <p:sp>
        <p:nvSpPr>
          <p:cNvPr id="21" name="箭號: 向右 20">
            <a:extLst>
              <a:ext uri="{FF2B5EF4-FFF2-40B4-BE49-F238E27FC236}">
                <a16:creationId xmlns:a16="http://schemas.microsoft.com/office/drawing/2014/main" id="{D42A8A4B-D64B-42E8-B1EB-8D7A0D6F5ACC}"/>
              </a:ext>
            </a:extLst>
          </p:cNvPr>
          <p:cNvSpPr/>
          <p:nvPr/>
        </p:nvSpPr>
        <p:spPr>
          <a:xfrm>
            <a:off x="7703387" y="4840633"/>
            <a:ext cx="533605" cy="159281"/>
          </a:xfrm>
          <a:prstGeom prst="rightArrow">
            <a:avLst/>
          </a:prstGeom>
          <a:solidFill>
            <a:schemeClr val="accent6"/>
          </a:solidFill>
          <a:ln>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dirty="0"/>
          </a:p>
        </p:txBody>
      </p:sp>
      <p:sp>
        <p:nvSpPr>
          <p:cNvPr id="22" name="箭號: 向右 21">
            <a:extLst>
              <a:ext uri="{FF2B5EF4-FFF2-40B4-BE49-F238E27FC236}">
                <a16:creationId xmlns:a16="http://schemas.microsoft.com/office/drawing/2014/main" id="{0CCF8463-2ADE-4E1A-97EF-43E41AA24345}"/>
              </a:ext>
            </a:extLst>
          </p:cNvPr>
          <p:cNvSpPr/>
          <p:nvPr/>
        </p:nvSpPr>
        <p:spPr>
          <a:xfrm>
            <a:off x="7703387" y="4979729"/>
            <a:ext cx="533605" cy="159281"/>
          </a:xfrm>
          <a:prstGeom prst="rightArrow">
            <a:avLst/>
          </a:prstGeom>
          <a:solidFill>
            <a:schemeClr val="accent6"/>
          </a:solidFill>
          <a:ln>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dirty="0"/>
          </a:p>
        </p:txBody>
      </p:sp>
      <p:sp>
        <p:nvSpPr>
          <p:cNvPr id="23" name="箭號: 向右 22">
            <a:extLst>
              <a:ext uri="{FF2B5EF4-FFF2-40B4-BE49-F238E27FC236}">
                <a16:creationId xmlns:a16="http://schemas.microsoft.com/office/drawing/2014/main" id="{1B597F48-6733-4819-8200-6A0DC341BF2E}"/>
              </a:ext>
            </a:extLst>
          </p:cNvPr>
          <p:cNvSpPr/>
          <p:nvPr/>
        </p:nvSpPr>
        <p:spPr>
          <a:xfrm>
            <a:off x="8031192" y="4099067"/>
            <a:ext cx="342592" cy="159281"/>
          </a:xfrm>
          <a:prstGeom prst="rightArrow">
            <a:avLst/>
          </a:prstGeom>
          <a:solidFill>
            <a:srgbClr val="00B0F0"/>
          </a:solidFill>
          <a:ln>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dirty="0"/>
          </a:p>
        </p:txBody>
      </p:sp>
      <p:sp>
        <p:nvSpPr>
          <p:cNvPr id="24" name="箭號: 向右 23">
            <a:extLst>
              <a:ext uri="{FF2B5EF4-FFF2-40B4-BE49-F238E27FC236}">
                <a16:creationId xmlns:a16="http://schemas.microsoft.com/office/drawing/2014/main" id="{7071D124-5CC4-443B-99BA-9DB9919FADAE}"/>
              </a:ext>
            </a:extLst>
          </p:cNvPr>
          <p:cNvSpPr/>
          <p:nvPr/>
        </p:nvSpPr>
        <p:spPr>
          <a:xfrm>
            <a:off x="8183592" y="4251467"/>
            <a:ext cx="342592" cy="159281"/>
          </a:xfrm>
          <a:prstGeom prst="rightArrow">
            <a:avLst/>
          </a:prstGeom>
          <a:solidFill>
            <a:srgbClr val="7030A0"/>
          </a:solidFill>
          <a:ln>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dirty="0"/>
          </a:p>
        </p:txBody>
      </p:sp>
      <p:sp>
        <p:nvSpPr>
          <p:cNvPr id="25" name="箭號: 向右 24">
            <a:extLst>
              <a:ext uri="{FF2B5EF4-FFF2-40B4-BE49-F238E27FC236}">
                <a16:creationId xmlns:a16="http://schemas.microsoft.com/office/drawing/2014/main" id="{AB6922CF-1002-41B6-919A-FE3F0C56CFD0}"/>
              </a:ext>
            </a:extLst>
          </p:cNvPr>
          <p:cNvSpPr/>
          <p:nvPr/>
        </p:nvSpPr>
        <p:spPr>
          <a:xfrm>
            <a:off x="8183592" y="4394035"/>
            <a:ext cx="342592" cy="159281"/>
          </a:xfrm>
          <a:prstGeom prst="rightArrow">
            <a:avLst/>
          </a:prstGeom>
          <a:solidFill>
            <a:srgbClr val="7030A0"/>
          </a:solidFill>
          <a:ln>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dirty="0"/>
          </a:p>
        </p:txBody>
      </p:sp>
      <p:sp>
        <p:nvSpPr>
          <p:cNvPr id="11" name="投影片編號版面配置區 10">
            <a:extLst>
              <a:ext uri="{FF2B5EF4-FFF2-40B4-BE49-F238E27FC236}">
                <a16:creationId xmlns:a16="http://schemas.microsoft.com/office/drawing/2014/main" id="{A5CA32A0-615D-4849-830E-A588EF5E1789}"/>
              </a:ext>
            </a:extLst>
          </p:cNvPr>
          <p:cNvSpPr>
            <a:spLocks noGrp="1"/>
          </p:cNvSpPr>
          <p:nvPr>
            <p:ph type="sldNum" sz="quarter" idx="12"/>
          </p:nvPr>
        </p:nvSpPr>
        <p:spPr/>
        <p:txBody>
          <a:bodyPr/>
          <a:lstStyle/>
          <a:p>
            <a:fld id="{997B4A21-C178-4EF4-9692-581FD3539F5E}" type="slidenum">
              <a:rPr lang="zh-CN" altLang="en-US" smtClean="0"/>
              <a:t>4</a:t>
            </a:fld>
            <a:endParaRPr lang="zh-CN" altLang="en-US"/>
          </a:p>
        </p:txBody>
      </p:sp>
    </p:spTree>
    <p:extLst>
      <p:ext uri="{BB962C8B-B14F-4D97-AF65-F5344CB8AC3E}">
        <p14:creationId xmlns:p14="http://schemas.microsoft.com/office/powerpoint/2010/main" val="46391498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任意多边形: 形状 6"/>
          <p:cNvSpPr/>
          <p:nvPr/>
        </p:nvSpPr>
        <p:spPr bwMode="auto">
          <a:xfrm>
            <a:off x="0" y="6296025"/>
            <a:ext cx="12192000" cy="561378"/>
          </a:xfrm>
          <a:custGeom>
            <a:avLst/>
            <a:gdLst>
              <a:gd name="connsiteX0" fmla="*/ 2457949 w 12192000"/>
              <a:gd name="connsiteY0" fmla="*/ 0 h 1012232"/>
              <a:gd name="connsiteX1" fmla="*/ 9057549 w 12192000"/>
              <a:gd name="connsiteY1" fmla="*/ 610553 h 1012232"/>
              <a:gd name="connsiteX2" fmla="*/ 12192000 w 12192000"/>
              <a:gd name="connsiteY2" fmla="*/ 305277 h 1012232"/>
              <a:gd name="connsiteX3" fmla="*/ 12192000 w 12192000"/>
              <a:gd name="connsiteY3" fmla="*/ 1012232 h 1012232"/>
              <a:gd name="connsiteX4" fmla="*/ 114300 w 12192000"/>
              <a:gd name="connsiteY4" fmla="*/ 1012232 h 1012232"/>
              <a:gd name="connsiteX5" fmla="*/ 0 w 12192000"/>
              <a:gd name="connsiteY5" fmla="*/ 1012232 h 1012232"/>
              <a:gd name="connsiteX6" fmla="*/ 0 w 12192000"/>
              <a:gd name="connsiteY6" fmla="*/ 160434 h 1012232"/>
              <a:gd name="connsiteX7" fmla="*/ 270087 w 12192000"/>
              <a:gd name="connsiteY7" fmla="*/ 129128 h 1012232"/>
              <a:gd name="connsiteX8" fmla="*/ 2457949 w 12192000"/>
              <a:gd name="connsiteY8" fmla="*/ 0 h 1012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1012232">
                <a:moveTo>
                  <a:pt x="2457949" y="0"/>
                </a:moveTo>
                <a:cubicBezTo>
                  <a:pt x="4506845" y="0"/>
                  <a:pt x="7360920" y="610553"/>
                  <a:pt x="9057549" y="610553"/>
                </a:cubicBezTo>
                <a:cubicBezTo>
                  <a:pt x="10754179" y="610553"/>
                  <a:pt x="12192000" y="305277"/>
                  <a:pt x="12192000" y="305277"/>
                </a:cubicBezTo>
                <a:cubicBezTo>
                  <a:pt x="12192000" y="1012232"/>
                  <a:pt x="12192000" y="1012232"/>
                  <a:pt x="12192000" y="1012232"/>
                </a:cubicBezTo>
                <a:cubicBezTo>
                  <a:pt x="5290457" y="1012232"/>
                  <a:pt x="1839686" y="1012232"/>
                  <a:pt x="114300" y="1012232"/>
                </a:cubicBezTo>
                <a:lnTo>
                  <a:pt x="0" y="1012232"/>
                </a:lnTo>
                <a:lnTo>
                  <a:pt x="0" y="160434"/>
                </a:lnTo>
                <a:lnTo>
                  <a:pt x="270087" y="129128"/>
                </a:lnTo>
                <a:cubicBezTo>
                  <a:pt x="925321" y="57390"/>
                  <a:pt x="1689613" y="0"/>
                  <a:pt x="2457949" y="0"/>
                </a:cubicBezTo>
                <a:close/>
              </a:path>
            </a:pathLst>
          </a:custGeom>
          <a:solidFill>
            <a:srgbClr val="52618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dirty="0">
              <a:solidFill>
                <a:schemeClr val="lt1"/>
              </a:solidFill>
              <a:latin typeface="Arial" panose="020B0604020202020204" pitchFamily="34" charset="0"/>
              <a:ea typeface="思源黑体 CN Normal" panose="020B0400000000000000" pitchFamily="34" charset="-122"/>
              <a:sym typeface="Arial" panose="020B0604020202020204" pitchFamily="34" charset="0"/>
            </a:endParaRPr>
          </a:p>
        </p:txBody>
      </p:sp>
      <p:sp>
        <p:nvSpPr>
          <p:cNvPr id="2" name="文字方塊 1">
            <a:extLst>
              <a:ext uri="{FF2B5EF4-FFF2-40B4-BE49-F238E27FC236}">
                <a16:creationId xmlns:a16="http://schemas.microsoft.com/office/drawing/2014/main" id="{1C32014D-4ED5-4C1A-A659-FFB1D14AF0CC}"/>
              </a:ext>
            </a:extLst>
          </p:cNvPr>
          <p:cNvSpPr txBox="1"/>
          <p:nvPr/>
        </p:nvSpPr>
        <p:spPr>
          <a:xfrm>
            <a:off x="516256" y="6451400"/>
            <a:ext cx="4274819" cy="307777"/>
          </a:xfrm>
          <a:prstGeom prst="rect">
            <a:avLst/>
          </a:prstGeom>
          <a:noFill/>
        </p:spPr>
        <p:txBody>
          <a:bodyPr wrap="square" rtlCol="0">
            <a:spAutoFit/>
          </a:bodyPr>
          <a:lstStyle/>
          <a:p>
            <a:r>
              <a:rPr lang="en-US" altLang="zh-TW" sz="1400" dirty="0">
                <a:solidFill>
                  <a:schemeClr val="bg1"/>
                </a:solidFill>
                <a:latin typeface="Times New Roman" panose="02020603050405020304" pitchFamily="18" charset="0"/>
                <a:cs typeface="Times New Roman" panose="02020603050405020304" pitchFamily="18" charset="0"/>
              </a:rPr>
              <a:t>Computer and Storage System Laboratory, CSS Lab</a:t>
            </a:r>
            <a:endParaRPr lang="zh-TW" altLang="en-US" sz="1400" dirty="0">
              <a:solidFill>
                <a:schemeClr val="bg1"/>
              </a:solidFill>
              <a:latin typeface="Times New Roman" panose="02020603050405020304" pitchFamily="18" charset="0"/>
              <a:cs typeface="Times New Roman" panose="02020603050405020304" pitchFamily="18" charset="0"/>
            </a:endParaRPr>
          </a:p>
        </p:txBody>
      </p:sp>
      <p:cxnSp>
        <p:nvCxnSpPr>
          <p:cNvPr id="11" name="直線接點 10">
            <a:extLst>
              <a:ext uri="{FF2B5EF4-FFF2-40B4-BE49-F238E27FC236}">
                <a16:creationId xmlns:a16="http://schemas.microsoft.com/office/drawing/2014/main" id="{29BE97D7-AF3F-4CB6-98E1-7D0C9C613097}"/>
              </a:ext>
            </a:extLst>
          </p:cNvPr>
          <p:cNvCxnSpPr/>
          <p:nvPr/>
        </p:nvCxnSpPr>
        <p:spPr>
          <a:xfrm>
            <a:off x="1047750" y="1245855"/>
            <a:ext cx="10134600" cy="0"/>
          </a:xfrm>
          <a:prstGeom prst="line">
            <a:avLst/>
          </a:prstGeom>
        </p:spPr>
        <p:style>
          <a:lnRef idx="3">
            <a:schemeClr val="dk1"/>
          </a:lnRef>
          <a:fillRef idx="0">
            <a:schemeClr val="dk1"/>
          </a:fillRef>
          <a:effectRef idx="2">
            <a:schemeClr val="dk1"/>
          </a:effectRef>
          <a:fontRef idx="minor">
            <a:schemeClr val="tx1"/>
          </a:fontRef>
        </p:style>
      </p:cxnSp>
      <p:sp>
        <p:nvSpPr>
          <p:cNvPr id="13" name="橢圓 12">
            <a:extLst>
              <a:ext uri="{FF2B5EF4-FFF2-40B4-BE49-F238E27FC236}">
                <a16:creationId xmlns:a16="http://schemas.microsoft.com/office/drawing/2014/main" id="{92D3DBF0-C811-49BA-A3D9-2E1832EAF1F2}"/>
              </a:ext>
            </a:extLst>
          </p:cNvPr>
          <p:cNvSpPr/>
          <p:nvPr/>
        </p:nvSpPr>
        <p:spPr>
          <a:xfrm>
            <a:off x="895350" y="1130595"/>
            <a:ext cx="266700" cy="27245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cxnSp>
        <p:nvCxnSpPr>
          <p:cNvPr id="14" name="直線接點 13">
            <a:extLst>
              <a:ext uri="{FF2B5EF4-FFF2-40B4-BE49-F238E27FC236}">
                <a16:creationId xmlns:a16="http://schemas.microsoft.com/office/drawing/2014/main" id="{CA7763AC-9681-4544-BE27-F6BA31849481}"/>
              </a:ext>
            </a:extLst>
          </p:cNvPr>
          <p:cNvCxnSpPr/>
          <p:nvPr/>
        </p:nvCxnSpPr>
        <p:spPr>
          <a:xfrm>
            <a:off x="1049154" y="1293395"/>
            <a:ext cx="10134600" cy="0"/>
          </a:xfrm>
          <a:prstGeom prst="line">
            <a:avLst/>
          </a:prstGeom>
        </p:spPr>
        <p:style>
          <a:lnRef idx="3">
            <a:schemeClr val="dk1"/>
          </a:lnRef>
          <a:fillRef idx="0">
            <a:schemeClr val="dk1"/>
          </a:fillRef>
          <a:effectRef idx="2">
            <a:schemeClr val="dk1"/>
          </a:effectRef>
          <a:fontRef idx="minor">
            <a:schemeClr val="tx1"/>
          </a:fontRef>
        </p:style>
      </p:cxnSp>
      <p:sp>
        <p:nvSpPr>
          <p:cNvPr id="16" name="矩形 15">
            <a:extLst>
              <a:ext uri="{FF2B5EF4-FFF2-40B4-BE49-F238E27FC236}">
                <a16:creationId xmlns:a16="http://schemas.microsoft.com/office/drawing/2014/main" id="{E82F4884-C383-4AE1-8098-DDB49CA892B1}"/>
              </a:ext>
            </a:extLst>
          </p:cNvPr>
          <p:cNvSpPr/>
          <p:nvPr/>
        </p:nvSpPr>
        <p:spPr>
          <a:xfrm>
            <a:off x="2540909" y="443625"/>
            <a:ext cx="7110182" cy="646331"/>
          </a:xfrm>
          <a:prstGeom prst="rect">
            <a:avLst/>
          </a:prstGeom>
        </p:spPr>
        <p:txBody>
          <a:bodyPr wrap="square">
            <a:spAutoFit/>
          </a:bodyPr>
          <a:lstStyle/>
          <a:p>
            <a:r>
              <a:rPr lang="zh-TW" altLang="en-US" sz="3600" dirty="0">
                <a:solidFill>
                  <a:schemeClr val="tx1">
                    <a:lumMod val="75000"/>
                    <a:lumOff val="25000"/>
                  </a:schemeClr>
                </a:solidFill>
                <a:latin typeface="標楷體" panose="03000509000000000000" pitchFamily="65" charset="-120"/>
                <a:ea typeface="標楷體" panose="03000509000000000000" pitchFamily="65" charset="-120"/>
              </a:rPr>
              <a:t>無相關經驗人員實例操作時間比較</a:t>
            </a:r>
          </a:p>
        </p:txBody>
      </p:sp>
      <p:sp>
        <p:nvSpPr>
          <p:cNvPr id="12" name="文字方塊 11">
            <a:extLst>
              <a:ext uri="{FF2B5EF4-FFF2-40B4-BE49-F238E27FC236}">
                <a16:creationId xmlns:a16="http://schemas.microsoft.com/office/drawing/2014/main" id="{3C4852E6-4540-4693-9A3D-4C344BFD3EE5}"/>
              </a:ext>
            </a:extLst>
          </p:cNvPr>
          <p:cNvSpPr txBox="1"/>
          <p:nvPr/>
        </p:nvSpPr>
        <p:spPr>
          <a:xfrm>
            <a:off x="10370262" y="992095"/>
            <a:ext cx="812088" cy="276999"/>
          </a:xfrm>
          <a:prstGeom prst="rect">
            <a:avLst/>
          </a:prstGeom>
          <a:noFill/>
        </p:spPr>
        <p:txBody>
          <a:bodyPr wrap="square" rtlCol="0">
            <a:spAutoFit/>
          </a:bodyPr>
          <a:lstStyle/>
          <a:p>
            <a:r>
              <a:rPr lang="zh-TW" altLang="en-US" sz="1200" b="1" dirty="0">
                <a:latin typeface="標楷體" panose="03000509000000000000" pitchFamily="65" charset="-120"/>
                <a:ea typeface="標楷體" panose="03000509000000000000" pitchFamily="65" charset="-120"/>
              </a:rPr>
              <a:t>案例分析</a:t>
            </a:r>
          </a:p>
        </p:txBody>
      </p:sp>
      <p:pic>
        <p:nvPicPr>
          <p:cNvPr id="10" name="圖片 9">
            <a:extLst>
              <a:ext uri="{FF2B5EF4-FFF2-40B4-BE49-F238E27FC236}">
                <a16:creationId xmlns:a16="http://schemas.microsoft.com/office/drawing/2014/main" id="{DABE1355-5D4E-4FC5-B704-69958D16F2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8592" y="1938476"/>
            <a:ext cx="6854816" cy="4247891"/>
          </a:xfrm>
          <a:prstGeom prst="rect">
            <a:avLst/>
          </a:prstGeom>
          <a:ln>
            <a:solidFill>
              <a:schemeClr val="tx1"/>
            </a:solidFill>
          </a:ln>
        </p:spPr>
      </p:pic>
      <p:sp>
        <p:nvSpPr>
          <p:cNvPr id="5" name="投影片編號版面配置區 4">
            <a:extLst>
              <a:ext uri="{FF2B5EF4-FFF2-40B4-BE49-F238E27FC236}">
                <a16:creationId xmlns:a16="http://schemas.microsoft.com/office/drawing/2014/main" id="{7BD3753B-F6E1-4DEB-A216-A01EEE70AAB9}"/>
              </a:ext>
            </a:extLst>
          </p:cNvPr>
          <p:cNvSpPr>
            <a:spLocks noGrp="1"/>
          </p:cNvSpPr>
          <p:nvPr>
            <p:ph type="sldNum" sz="quarter" idx="12"/>
          </p:nvPr>
        </p:nvSpPr>
        <p:spPr/>
        <p:txBody>
          <a:bodyPr/>
          <a:lstStyle/>
          <a:p>
            <a:fld id="{997B4A21-C178-4EF4-9692-581FD3539F5E}" type="slidenum">
              <a:rPr lang="zh-CN" altLang="en-US" smtClean="0"/>
              <a:t>49</a:t>
            </a:fld>
            <a:endParaRPr lang="zh-CN" altLang="en-US"/>
          </a:p>
        </p:txBody>
      </p:sp>
    </p:spTree>
    <p:extLst>
      <p:ext uri="{BB962C8B-B14F-4D97-AF65-F5344CB8AC3E}">
        <p14:creationId xmlns:p14="http://schemas.microsoft.com/office/powerpoint/2010/main" val="32183072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任意多边形: 形状 6"/>
          <p:cNvSpPr/>
          <p:nvPr/>
        </p:nvSpPr>
        <p:spPr bwMode="auto">
          <a:xfrm>
            <a:off x="0" y="6296025"/>
            <a:ext cx="12192000" cy="561378"/>
          </a:xfrm>
          <a:custGeom>
            <a:avLst/>
            <a:gdLst>
              <a:gd name="connsiteX0" fmla="*/ 2457949 w 12192000"/>
              <a:gd name="connsiteY0" fmla="*/ 0 h 1012232"/>
              <a:gd name="connsiteX1" fmla="*/ 9057549 w 12192000"/>
              <a:gd name="connsiteY1" fmla="*/ 610553 h 1012232"/>
              <a:gd name="connsiteX2" fmla="*/ 12192000 w 12192000"/>
              <a:gd name="connsiteY2" fmla="*/ 305277 h 1012232"/>
              <a:gd name="connsiteX3" fmla="*/ 12192000 w 12192000"/>
              <a:gd name="connsiteY3" fmla="*/ 1012232 h 1012232"/>
              <a:gd name="connsiteX4" fmla="*/ 114300 w 12192000"/>
              <a:gd name="connsiteY4" fmla="*/ 1012232 h 1012232"/>
              <a:gd name="connsiteX5" fmla="*/ 0 w 12192000"/>
              <a:gd name="connsiteY5" fmla="*/ 1012232 h 1012232"/>
              <a:gd name="connsiteX6" fmla="*/ 0 w 12192000"/>
              <a:gd name="connsiteY6" fmla="*/ 160434 h 1012232"/>
              <a:gd name="connsiteX7" fmla="*/ 270087 w 12192000"/>
              <a:gd name="connsiteY7" fmla="*/ 129128 h 1012232"/>
              <a:gd name="connsiteX8" fmla="*/ 2457949 w 12192000"/>
              <a:gd name="connsiteY8" fmla="*/ 0 h 1012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1012232">
                <a:moveTo>
                  <a:pt x="2457949" y="0"/>
                </a:moveTo>
                <a:cubicBezTo>
                  <a:pt x="4506845" y="0"/>
                  <a:pt x="7360920" y="610553"/>
                  <a:pt x="9057549" y="610553"/>
                </a:cubicBezTo>
                <a:cubicBezTo>
                  <a:pt x="10754179" y="610553"/>
                  <a:pt x="12192000" y="305277"/>
                  <a:pt x="12192000" y="305277"/>
                </a:cubicBezTo>
                <a:cubicBezTo>
                  <a:pt x="12192000" y="1012232"/>
                  <a:pt x="12192000" y="1012232"/>
                  <a:pt x="12192000" y="1012232"/>
                </a:cubicBezTo>
                <a:cubicBezTo>
                  <a:pt x="5290457" y="1012232"/>
                  <a:pt x="1839686" y="1012232"/>
                  <a:pt x="114300" y="1012232"/>
                </a:cubicBezTo>
                <a:lnTo>
                  <a:pt x="0" y="1012232"/>
                </a:lnTo>
                <a:lnTo>
                  <a:pt x="0" y="160434"/>
                </a:lnTo>
                <a:lnTo>
                  <a:pt x="270087" y="129128"/>
                </a:lnTo>
                <a:cubicBezTo>
                  <a:pt x="925321" y="57390"/>
                  <a:pt x="1689613" y="0"/>
                  <a:pt x="2457949" y="0"/>
                </a:cubicBezTo>
                <a:close/>
              </a:path>
            </a:pathLst>
          </a:custGeom>
          <a:solidFill>
            <a:srgbClr val="52618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dirty="0">
              <a:solidFill>
                <a:schemeClr val="lt1"/>
              </a:solidFill>
              <a:latin typeface="Arial" panose="020B0604020202020204" pitchFamily="34" charset="0"/>
              <a:ea typeface="思源黑体 CN Normal" panose="020B0400000000000000" pitchFamily="34" charset="-122"/>
              <a:sym typeface="Arial" panose="020B0604020202020204" pitchFamily="34" charset="0"/>
            </a:endParaRPr>
          </a:p>
        </p:txBody>
      </p:sp>
      <p:sp>
        <p:nvSpPr>
          <p:cNvPr id="2" name="文字方塊 1">
            <a:extLst>
              <a:ext uri="{FF2B5EF4-FFF2-40B4-BE49-F238E27FC236}">
                <a16:creationId xmlns:a16="http://schemas.microsoft.com/office/drawing/2014/main" id="{1C32014D-4ED5-4C1A-A659-FFB1D14AF0CC}"/>
              </a:ext>
            </a:extLst>
          </p:cNvPr>
          <p:cNvSpPr txBox="1"/>
          <p:nvPr/>
        </p:nvSpPr>
        <p:spPr>
          <a:xfrm>
            <a:off x="516256" y="6451400"/>
            <a:ext cx="4274819" cy="307777"/>
          </a:xfrm>
          <a:prstGeom prst="rect">
            <a:avLst/>
          </a:prstGeom>
          <a:noFill/>
        </p:spPr>
        <p:txBody>
          <a:bodyPr wrap="square" rtlCol="0">
            <a:spAutoFit/>
          </a:bodyPr>
          <a:lstStyle/>
          <a:p>
            <a:r>
              <a:rPr lang="en-US" altLang="zh-TW" sz="1400" dirty="0">
                <a:solidFill>
                  <a:schemeClr val="bg1"/>
                </a:solidFill>
                <a:latin typeface="Times New Roman" panose="02020603050405020304" pitchFamily="18" charset="0"/>
                <a:cs typeface="Times New Roman" panose="02020603050405020304" pitchFamily="18" charset="0"/>
              </a:rPr>
              <a:t>Computer and Storage System Laboratory, CSS Lab</a:t>
            </a:r>
            <a:endParaRPr lang="zh-TW" altLang="en-US" sz="1400" dirty="0">
              <a:solidFill>
                <a:schemeClr val="bg1"/>
              </a:solidFill>
              <a:latin typeface="Times New Roman" panose="02020603050405020304" pitchFamily="18" charset="0"/>
              <a:cs typeface="Times New Roman" panose="02020603050405020304" pitchFamily="18" charset="0"/>
            </a:endParaRPr>
          </a:p>
        </p:txBody>
      </p:sp>
      <p:cxnSp>
        <p:nvCxnSpPr>
          <p:cNvPr id="11" name="直線接點 10">
            <a:extLst>
              <a:ext uri="{FF2B5EF4-FFF2-40B4-BE49-F238E27FC236}">
                <a16:creationId xmlns:a16="http://schemas.microsoft.com/office/drawing/2014/main" id="{29BE97D7-AF3F-4CB6-98E1-7D0C9C613097}"/>
              </a:ext>
            </a:extLst>
          </p:cNvPr>
          <p:cNvCxnSpPr/>
          <p:nvPr/>
        </p:nvCxnSpPr>
        <p:spPr>
          <a:xfrm>
            <a:off x="1047750" y="1245855"/>
            <a:ext cx="10134600" cy="0"/>
          </a:xfrm>
          <a:prstGeom prst="line">
            <a:avLst/>
          </a:prstGeom>
        </p:spPr>
        <p:style>
          <a:lnRef idx="3">
            <a:schemeClr val="dk1"/>
          </a:lnRef>
          <a:fillRef idx="0">
            <a:schemeClr val="dk1"/>
          </a:fillRef>
          <a:effectRef idx="2">
            <a:schemeClr val="dk1"/>
          </a:effectRef>
          <a:fontRef idx="minor">
            <a:schemeClr val="tx1"/>
          </a:fontRef>
        </p:style>
      </p:cxnSp>
      <p:sp>
        <p:nvSpPr>
          <p:cNvPr id="13" name="橢圓 12">
            <a:extLst>
              <a:ext uri="{FF2B5EF4-FFF2-40B4-BE49-F238E27FC236}">
                <a16:creationId xmlns:a16="http://schemas.microsoft.com/office/drawing/2014/main" id="{92D3DBF0-C811-49BA-A3D9-2E1832EAF1F2}"/>
              </a:ext>
            </a:extLst>
          </p:cNvPr>
          <p:cNvSpPr/>
          <p:nvPr/>
        </p:nvSpPr>
        <p:spPr>
          <a:xfrm>
            <a:off x="895350" y="1130595"/>
            <a:ext cx="266700" cy="27245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cxnSp>
        <p:nvCxnSpPr>
          <p:cNvPr id="14" name="直線接點 13">
            <a:extLst>
              <a:ext uri="{FF2B5EF4-FFF2-40B4-BE49-F238E27FC236}">
                <a16:creationId xmlns:a16="http://schemas.microsoft.com/office/drawing/2014/main" id="{CA7763AC-9681-4544-BE27-F6BA31849481}"/>
              </a:ext>
            </a:extLst>
          </p:cNvPr>
          <p:cNvCxnSpPr/>
          <p:nvPr/>
        </p:nvCxnSpPr>
        <p:spPr>
          <a:xfrm>
            <a:off x="1049154" y="1293395"/>
            <a:ext cx="10134600" cy="0"/>
          </a:xfrm>
          <a:prstGeom prst="line">
            <a:avLst/>
          </a:prstGeom>
        </p:spPr>
        <p:style>
          <a:lnRef idx="3">
            <a:schemeClr val="dk1"/>
          </a:lnRef>
          <a:fillRef idx="0">
            <a:schemeClr val="dk1"/>
          </a:fillRef>
          <a:effectRef idx="2">
            <a:schemeClr val="dk1"/>
          </a:effectRef>
          <a:fontRef idx="minor">
            <a:schemeClr val="tx1"/>
          </a:fontRef>
        </p:style>
      </p:cxnSp>
      <p:sp>
        <p:nvSpPr>
          <p:cNvPr id="12" name="文字方塊 11">
            <a:extLst>
              <a:ext uri="{FF2B5EF4-FFF2-40B4-BE49-F238E27FC236}">
                <a16:creationId xmlns:a16="http://schemas.microsoft.com/office/drawing/2014/main" id="{3C4852E6-4540-4693-9A3D-4C344BFD3EE5}"/>
              </a:ext>
            </a:extLst>
          </p:cNvPr>
          <p:cNvSpPr txBox="1"/>
          <p:nvPr/>
        </p:nvSpPr>
        <p:spPr>
          <a:xfrm>
            <a:off x="10370262" y="992095"/>
            <a:ext cx="812088" cy="276999"/>
          </a:xfrm>
          <a:prstGeom prst="rect">
            <a:avLst/>
          </a:prstGeom>
          <a:noFill/>
        </p:spPr>
        <p:txBody>
          <a:bodyPr wrap="square" rtlCol="0">
            <a:spAutoFit/>
          </a:bodyPr>
          <a:lstStyle/>
          <a:p>
            <a:r>
              <a:rPr lang="zh-TW" altLang="en-US" sz="1200" b="1" dirty="0">
                <a:latin typeface="標楷體" panose="03000509000000000000" pitchFamily="65" charset="-120"/>
                <a:ea typeface="標楷體" panose="03000509000000000000" pitchFamily="65" charset="-120"/>
              </a:rPr>
              <a:t>案例分析</a:t>
            </a:r>
          </a:p>
        </p:txBody>
      </p:sp>
      <p:pic>
        <p:nvPicPr>
          <p:cNvPr id="3" name="圖片 2">
            <a:extLst>
              <a:ext uri="{FF2B5EF4-FFF2-40B4-BE49-F238E27FC236}">
                <a16:creationId xmlns:a16="http://schemas.microsoft.com/office/drawing/2014/main" id="{9D940C59-2E96-45B6-88C9-AB0159AAA90E}"/>
              </a:ext>
            </a:extLst>
          </p:cNvPr>
          <p:cNvPicPr>
            <a:picLocks noChangeAspect="1"/>
          </p:cNvPicPr>
          <p:nvPr/>
        </p:nvPicPr>
        <p:blipFill>
          <a:blip r:embed="rId3"/>
          <a:stretch>
            <a:fillRect/>
          </a:stretch>
        </p:blipFill>
        <p:spPr>
          <a:xfrm>
            <a:off x="2998772" y="1431047"/>
            <a:ext cx="6393920" cy="4990537"/>
          </a:xfrm>
          <a:prstGeom prst="rect">
            <a:avLst/>
          </a:prstGeom>
        </p:spPr>
      </p:pic>
      <p:sp>
        <p:nvSpPr>
          <p:cNvPr id="15" name="矩形 14">
            <a:extLst>
              <a:ext uri="{FF2B5EF4-FFF2-40B4-BE49-F238E27FC236}">
                <a16:creationId xmlns:a16="http://schemas.microsoft.com/office/drawing/2014/main" id="{243E3F6E-273E-4042-9B6F-51C3E22613E8}"/>
              </a:ext>
            </a:extLst>
          </p:cNvPr>
          <p:cNvSpPr/>
          <p:nvPr/>
        </p:nvSpPr>
        <p:spPr>
          <a:xfrm>
            <a:off x="2540909" y="443625"/>
            <a:ext cx="7110182" cy="646331"/>
          </a:xfrm>
          <a:prstGeom prst="rect">
            <a:avLst/>
          </a:prstGeom>
        </p:spPr>
        <p:txBody>
          <a:bodyPr wrap="square">
            <a:spAutoFit/>
          </a:bodyPr>
          <a:lstStyle/>
          <a:p>
            <a:r>
              <a:rPr lang="zh-TW" altLang="en-US" sz="3600" dirty="0">
                <a:solidFill>
                  <a:schemeClr val="tx1">
                    <a:lumMod val="75000"/>
                    <a:lumOff val="25000"/>
                  </a:schemeClr>
                </a:solidFill>
                <a:latin typeface="標楷體" panose="03000509000000000000" pitchFamily="65" charset="-120"/>
                <a:ea typeface="標楷體" panose="03000509000000000000" pitchFamily="65" charset="-120"/>
              </a:rPr>
              <a:t>無相關經驗人員實例操作時間比較</a:t>
            </a:r>
          </a:p>
        </p:txBody>
      </p:sp>
      <p:sp>
        <p:nvSpPr>
          <p:cNvPr id="6" name="投影片編號版面配置區 5">
            <a:extLst>
              <a:ext uri="{FF2B5EF4-FFF2-40B4-BE49-F238E27FC236}">
                <a16:creationId xmlns:a16="http://schemas.microsoft.com/office/drawing/2014/main" id="{34CE7BA0-6321-4E83-99D9-3C5E55878066}"/>
              </a:ext>
            </a:extLst>
          </p:cNvPr>
          <p:cNvSpPr>
            <a:spLocks noGrp="1"/>
          </p:cNvSpPr>
          <p:nvPr>
            <p:ph type="sldNum" sz="quarter" idx="12"/>
          </p:nvPr>
        </p:nvSpPr>
        <p:spPr/>
        <p:txBody>
          <a:bodyPr/>
          <a:lstStyle/>
          <a:p>
            <a:fld id="{997B4A21-C178-4EF4-9692-581FD3539F5E}" type="slidenum">
              <a:rPr lang="zh-CN" altLang="en-US" smtClean="0"/>
              <a:t>50</a:t>
            </a:fld>
            <a:endParaRPr lang="zh-CN" altLang="en-US"/>
          </a:p>
        </p:txBody>
      </p:sp>
    </p:spTree>
    <p:extLst>
      <p:ext uri="{BB962C8B-B14F-4D97-AF65-F5344CB8AC3E}">
        <p14:creationId xmlns:p14="http://schemas.microsoft.com/office/powerpoint/2010/main" val="32121270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任意多边形: 形状 6"/>
          <p:cNvSpPr/>
          <p:nvPr/>
        </p:nvSpPr>
        <p:spPr bwMode="auto">
          <a:xfrm>
            <a:off x="0" y="6296025"/>
            <a:ext cx="12192000" cy="561378"/>
          </a:xfrm>
          <a:custGeom>
            <a:avLst/>
            <a:gdLst>
              <a:gd name="connsiteX0" fmla="*/ 2457949 w 12192000"/>
              <a:gd name="connsiteY0" fmla="*/ 0 h 1012232"/>
              <a:gd name="connsiteX1" fmla="*/ 9057549 w 12192000"/>
              <a:gd name="connsiteY1" fmla="*/ 610553 h 1012232"/>
              <a:gd name="connsiteX2" fmla="*/ 12192000 w 12192000"/>
              <a:gd name="connsiteY2" fmla="*/ 305277 h 1012232"/>
              <a:gd name="connsiteX3" fmla="*/ 12192000 w 12192000"/>
              <a:gd name="connsiteY3" fmla="*/ 1012232 h 1012232"/>
              <a:gd name="connsiteX4" fmla="*/ 114300 w 12192000"/>
              <a:gd name="connsiteY4" fmla="*/ 1012232 h 1012232"/>
              <a:gd name="connsiteX5" fmla="*/ 0 w 12192000"/>
              <a:gd name="connsiteY5" fmla="*/ 1012232 h 1012232"/>
              <a:gd name="connsiteX6" fmla="*/ 0 w 12192000"/>
              <a:gd name="connsiteY6" fmla="*/ 160434 h 1012232"/>
              <a:gd name="connsiteX7" fmla="*/ 270087 w 12192000"/>
              <a:gd name="connsiteY7" fmla="*/ 129128 h 1012232"/>
              <a:gd name="connsiteX8" fmla="*/ 2457949 w 12192000"/>
              <a:gd name="connsiteY8" fmla="*/ 0 h 1012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1012232">
                <a:moveTo>
                  <a:pt x="2457949" y="0"/>
                </a:moveTo>
                <a:cubicBezTo>
                  <a:pt x="4506845" y="0"/>
                  <a:pt x="7360920" y="610553"/>
                  <a:pt x="9057549" y="610553"/>
                </a:cubicBezTo>
                <a:cubicBezTo>
                  <a:pt x="10754179" y="610553"/>
                  <a:pt x="12192000" y="305277"/>
                  <a:pt x="12192000" y="305277"/>
                </a:cubicBezTo>
                <a:cubicBezTo>
                  <a:pt x="12192000" y="1012232"/>
                  <a:pt x="12192000" y="1012232"/>
                  <a:pt x="12192000" y="1012232"/>
                </a:cubicBezTo>
                <a:cubicBezTo>
                  <a:pt x="5290457" y="1012232"/>
                  <a:pt x="1839686" y="1012232"/>
                  <a:pt x="114300" y="1012232"/>
                </a:cubicBezTo>
                <a:lnTo>
                  <a:pt x="0" y="1012232"/>
                </a:lnTo>
                <a:lnTo>
                  <a:pt x="0" y="160434"/>
                </a:lnTo>
                <a:lnTo>
                  <a:pt x="270087" y="129128"/>
                </a:lnTo>
                <a:cubicBezTo>
                  <a:pt x="925321" y="57390"/>
                  <a:pt x="1689613" y="0"/>
                  <a:pt x="2457949" y="0"/>
                </a:cubicBezTo>
                <a:close/>
              </a:path>
            </a:pathLst>
          </a:custGeom>
          <a:solidFill>
            <a:srgbClr val="52618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dirty="0">
              <a:solidFill>
                <a:schemeClr val="lt1"/>
              </a:solidFill>
              <a:latin typeface="Arial" panose="020B0604020202020204" pitchFamily="34" charset="0"/>
              <a:ea typeface="思源黑体 CN Normal" panose="020B0400000000000000" pitchFamily="34" charset="-122"/>
              <a:sym typeface="Arial" panose="020B0604020202020204" pitchFamily="34" charset="0"/>
            </a:endParaRPr>
          </a:p>
        </p:txBody>
      </p:sp>
      <p:sp>
        <p:nvSpPr>
          <p:cNvPr id="2" name="文字方塊 1">
            <a:extLst>
              <a:ext uri="{FF2B5EF4-FFF2-40B4-BE49-F238E27FC236}">
                <a16:creationId xmlns:a16="http://schemas.microsoft.com/office/drawing/2014/main" id="{1C32014D-4ED5-4C1A-A659-FFB1D14AF0CC}"/>
              </a:ext>
            </a:extLst>
          </p:cNvPr>
          <p:cNvSpPr txBox="1"/>
          <p:nvPr/>
        </p:nvSpPr>
        <p:spPr>
          <a:xfrm>
            <a:off x="516256" y="6451400"/>
            <a:ext cx="4274819" cy="307777"/>
          </a:xfrm>
          <a:prstGeom prst="rect">
            <a:avLst/>
          </a:prstGeom>
          <a:noFill/>
        </p:spPr>
        <p:txBody>
          <a:bodyPr wrap="square" rtlCol="0">
            <a:spAutoFit/>
          </a:bodyPr>
          <a:lstStyle/>
          <a:p>
            <a:r>
              <a:rPr lang="en-US" altLang="zh-TW" sz="1400" dirty="0">
                <a:solidFill>
                  <a:schemeClr val="bg1"/>
                </a:solidFill>
                <a:latin typeface="Times New Roman" panose="02020603050405020304" pitchFamily="18" charset="0"/>
                <a:cs typeface="Times New Roman" panose="02020603050405020304" pitchFamily="18" charset="0"/>
              </a:rPr>
              <a:t>Computer and Storage System Laboratory, CSS Lab</a:t>
            </a:r>
            <a:endParaRPr lang="zh-TW" altLang="en-US" sz="1400" dirty="0">
              <a:solidFill>
                <a:schemeClr val="bg1"/>
              </a:solidFill>
              <a:latin typeface="Times New Roman" panose="02020603050405020304" pitchFamily="18" charset="0"/>
              <a:cs typeface="Times New Roman" panose="02020603050405020304" pitchFamily="18" charset="0"/>
            </a:endParaRPr>
          </a:p>
        </p:txBody>
      </p:sp>
      <p:cxnSp>
        <p:nvCxnSpPr>
          <p:cNvPr id="11" name="直線接點 10">
            <a:extLst>
              <a:ext uri="{FF2B5EF4-FFF2-40B4-BE49-F238E27FC236}">
                <a16:creationId xmlns:a16="http://schemas.microsoft.com/office/drawing/2014/main" id="{29BE97D7-AF3F-4CB6-98E1-7D0C9C613097}"/>
              </a:ext>
            </a:extLst>
          </p:cNvPr>
          <p:cNvCxnSpPr/>
          <p:nvPr/>
        </p:nvCxnSpPr>
        <p:spPr>
          <a:xfrm>
            <a:off x="1047750" y="1245855"/>
            <a:ext cx="10134600" cy="0"/>
          </a:xfrm>
          <a:prstGeom prst="line">
            <a:avLst/>
          </a:prstGeom>
        </p:spPr>
        <p:style>
          <a:lnRef idx="3">
            <a:schemeClr val="dk1"/>
          </a:lnRef>
          <a:fillRef idx="0">
            <a:schemeClr val="dk1"/>
          </a:fillRef>
          <a:effectRef idx="2">
            <a:schemeClr val="dk1"/>
          </a:effectRef>
          <a:fontRef idx="minor">
            <a:schemeClr val="tx1"/>
          </a:fontRef>
        </p:style>
      </p:cxnSp>
      <p:sp>
        <p:nvSpPr>
          <p:cNvPr id="13" name="橢圓 12">
            <a:extLst>
              <a:ext uri="{FF2B5EF4-FFF2-40B4-BE49-F238E27FC236}">
                <a16:creationId xmlns:a16="http://schemas.microsoft.com/office/drawing/2014/main" id="{92D3DBF0-C811-49BA-A3D9-2E1832EAF1F2}"/>
              </a:ext>
            </a:extLst>
          </p:cNvPr>
          <p:cNvSpPr/>
          <p:nvPr/>
        </p:nvSpPr>
        <p:spPr>
          <a:xfrm>
            <a:off x="895350" y="1130595"/>
            <a:ext cx="266700" cy="27245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cxnSp>
        <p:nvCxnSpPr>
          <p:cNvPr id="14" name="直線接點 13">
            <a:extLst>
              <a:ext uri="{FF2B5EF4-FFF2-40B4-BE49-F238E27FC236}">
                <a16:creationId xmlns:a16="http://schemas.microsoft.com/office/drawing/2014/main" id="{CA7763AC-9681-4544-BE27-F6BA31849481}"/>
              </a:ext>
            </a:extLst>
          </p:cNvPr>
          <p:cNvCxnSpPr/>
          <p:nvPr/>
        </p:nvCxnSpPr>
        <p:spPr>
          <a:xfrm>
            <a:off x="1049154" y="1293395"/>
            <a:ext cx="10134600" cy="0"/>
          </a:xfrm>
          <a:prstGeom prst="line">
            <a:avLst/>
          </a:prstGeom>
        </p:spPr>
        <p:style>
          <a:lnRef idx="3">
            <a:schemeClr val="dk1"/>
          </a:lnRef>
          <a:fillRef idx="0">
            <a:schemeClr val="dk1"/>
          </a:fillRef>
          <a:effectRef idx="2">
            <a:schemeClr val="dk1"/>
          </a:effectRef>
          <a:fontRef idx="minor">
            <a:schemeClr val="tx1"/>
          </a:fontRef>
        </p:style>
      </p:cxnSp>
      <p:sp>
        <p:nvSpPr>
          <p:cNvPr id="16" name="矩形 15">
            <a:extLst>
              <a:ext uri="{FF2B5EF4-FFF2-40B4-BE49-F238E27FC236}">
                <a16:creationId xmlns:a16="http://schemas.microsoft.com/office/drawing/2014/main" id="{E82F4884-C383-4AE1-8098-DDB49CA892B1}"/>
              </a:ext>
            </a:extLst>
          </p:cNvPr>
          <p:cNvSpPr/>
          <p:nvPr/>
        </p:nvSpPr>
        <p:spPr>
          <a:xfrm>
            <a:off x="2117121" y="484263"/>
            <a:ext cx="7957758" cy="646331"/>
          </a:xfrm>
          <a:prstGeom prst="rect">
            <a:avLst/>
          </a:prstGeom>
        </p:spPr>
        <p:txBody>
          <a:bodyPr wrap="square">
            <a:spAutoFit/>
          </a:bodyPr>
          <a:lstStyle/>
          <a:p>
            <a:r>
              <a:rPr lang="zh-TW" altLang="en-US" sz="3600" dirty="0">
                <a:solidFill>
                  <a:schemeClr val="tx1">
                    <a:lumMod val="75000"/>
                    <a:lumOff val="25000"/>
                  </a:schemeClr>
                </a:solidFill>
                <a:latin typeface="標楷體" panose="03000509000000000000" pitchFamily="65" charset="-120"/>
                <a:ea typeface="標楷體" panose="03000509000000000000" pitchFamily="65" charset="-120"/>
              </a:rPr>
              <a:t>有相關經驗實驗人員實例操作時間比較</a:t>
            </a:r>
          </a:p>
        </p:txBody>
      </p:sp>
      <p:sp>
        <p:nvSpPr>
          <p:cNvPr id="12" name="文字方塊 11">
            <a:extLst>
              <a:ext uri="{FF2B5EF4-FFF2-40B4-BE49-F238E27FC236}">
                <a16:creationId xmlns:a16="http://schemas.microsoft.com/office/drawing/2014/main" id="{3C4852E6-4540-4693-9A3D-4C344BFD3EE5}"/>
              </a:ext>
            </a:extLst>
          </p:cNvPr>
          <p:cNvSpPr txBox="1"/>
          <p:nvPr/>
        </p:nvSpPr>
        <p:spPr>
          <a:xfrm>
            <a:off x="10370262" y="992095"/>
            <a:ext cx="812088" cy="276999"/>
          </a:xfrm>
          <a:prstGeom prst="rect">
            <a:avLst/>
          </a:prstGeom>
          <a:noFill/>
        </p:spPr>
        <p:txBody>
          <a:bodyPr wrap="square" rtlCol="0">
            <a:spAutoFit/>
          </a:bodyPr>
          <a:lstStyle/>
          <a:p>
            <a:r>
              <a:rPr lang="zh-TW" altLang="en-US" sz="1200" b="1" dirty="0">
                <a:latin typeface="標楷體" panose="03000509000000000000" pitchFamily="65" charset="-120"/>
                <a:ea typeface="標楷體" panose="03000509000000000000" pitchFamily="65" charset="-120"/>
              </a:rPr>
              <a:t>案例分析</a:t>
            </a:r>
          </a:p>
        </p:txBody>
      </p:sp>
      <p:pic>
        <p:nvPicPr>
          <p:cNvPr id="15" name="圖片 14">
            <a:extLst>
              <a:ext uri="{FF2B5EF4-FFF2-40B4-BE49-F238E27FC236}">
                <a16:creationId xmlns:a16="http://schemas.microsoft.com/office/drawing/2014/main" id="{88080FBC-26F1-4781-BF84-4BF6C88E5A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97122" y="1440567"/>
            <a:ext cx="7597755" cy="4708286"/>
          </a:xfrm>
          <a:prstGeom prst="rect">
            <a:avLst/>
          </a:prstGeom>
          <a:ln>
            <a:solidFill>
              <a:schemeClr val="tx1"/>
            </a:solidFill>
          </a:ln>
        </p:spPr>
      </p:pic>
      <p:sp>
        <p:nvSpPr>
          <p:cNvPr id="5" name="投影片編號版面配置區 4">
            <a:extLst>
              <a:ext uri="{FF2B5EF4-FFF2-40B4-BE49-F238E27FC236}">
                <a16:creationId xmlns:a16="http://schemas.microsoft.com/office/drawing/2014/main" id="{7B3A86E0-76D6-43FE-B45A-6B89215EDCB6}"/>
              </a:ext>
            </a:extLst>
          </p:cNvPr>
          <p:cNvSpPr>
            <a:spLocks noGrp="1"/>
          </p:cNvSpPr>
          <p:nvPr>
            <p:ph type="sldNum" sz="quarter" idx="12"/>
          </p:nvPr>
        </p:nvSpPr>
        <p:spPr/>
        <p:txBody>
          <a:bodyPr/>
          <a:lstStyle/>
          <a:p>
            <a:fld id="{997B4A21-C178-4EF4-9692-581FD3539F5E}" type="slidenum">
              <a:rPr lang="zh-CN" altLang="en-US" smtClean="0"/>
              <a:t>51</a:t>
            </a:fld>
            <a:endParaRPr lang="zh-CN" altLang="en-US"/>
          </a:p>
        </p:txBody>
      </p:sp>
    </p:spTree>
    <p:extLst>
      <p:ext uri="{BB962C8B-B14F-4D97-AF65-F5344CB8AC3E}">
        <p14:creationId xmlns:p14="http://schemas.microsoft.com/office/powerpoint/2010/main" val="18141685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任意多边形: 形状 6"/>
          <p:cNvSpPr/>
          <p:nvPr/>
        </p:nvSpPr>
        <p:spPr bwMode="auto">
          <a:xfrm>
            <a:off x="0" y="6296025"/>
            <a:ext cx="12192000" cy="561378"/>
          </a:xfrm>
          <a:custGeom>
            <a:avLst/>
            <a:gdLst>
              <a:gd name="connsiteX0" fmla="*/ 2457949 w 12192000"/>
              <a:gd name="connsiteY0" fmla="*/ 0 h 1012232"/>
              <a:gd name="connsiteX1" fmla="*/ 9057549 w 12192000"/>
              <a:gd name="connsiteY1" fmla="*/ 610553 h 1012232"/>
              <a:gd name="connsiteX2" fmla="*/ 12192000 w 12192000"/>
              <a:gd name="connsiteY2" fmla="*/ 305277 h 1012232"/>
              <a:gd name="connsiteX3" fmla="*/ 12192000 w 12192000"/>
              <a:gd name="connsiteY3" fmla="*/ 1012232 h 1012232"/>
              <a:gd name="connsiteX4" fmla="*/ 114300 w 12192000"/>
              <a:gd name="connsiteY4" fmla="*/ 1012232 h 1012232"/>
              <a:gd name="connsiteX5" fmla="*/ 0 w 12192000"/>
              <a:gd name="connsiteY5" fmla="*/ 1012232 h 1012232"/>
              <a:gd name="connsiteX6" fmla="*/ 0 w 12192000"/>
              <a:gd name="connsiteY6" fmla="*/ 160434 h 1012232"/>
              <a:gd name="connsiteX7" fmla="*/ 270087 w 12192000"/>
              <a:gd name="connsiteY7" fmla="*/ 129128 h 1012232"/>
              <a:gd name="connsiteX8" fmla="*/ 2457949 w 12192000"/>
              <a:gd name="connsiteY8" fmla="*/ 0 h 1012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1012232">
                <a:moveTo>
                  <a:pt x="2457949" y="0"/>
                </a:moveTo>
                <a:cubicBezTo>
                  <a:pt x="4506845" y="0"/>
                  <a:pt x="7360920" y="610553"/>
                  <a:pt x="9057549" y="610553"/>
                </a:cubicBezTo>
                <a:cubicBezTo>
                  <a:pt x="10754179" y="610553"/>
                  <a:pt x="12192000" y="305277"/>
                  <a:pt x="12192000" y="305277"/>
                </a:cubicBezTo>
                <a:cubicBezTo>
                  <a:pt x="12192000" y="1012232"/>
                  <a:pt x="12192000" y="1012232"/>
                  <a:pt x="12192000" y="1012232"/>
                </a:cubicBezTo>
                <a:cubicBezTo>
                  <a:pt x="5290457" y="1012232"/>
                  <a:pt x="1839686" y="1012232"/>
                  <a:pt x="114300" y="1012232"/>
                </a:cubicBezTo>
                <a:lnTo>
                  <a:pt x="0" y="1012232"/>
                </a:lnTo>
                <a:lnTo>
                  <a:pt x="0" y="160434"/>
                </a:lnTo>
                <a:lnTo>
                  <a:pt x="270087" y="129128"/>
                </a:lnTo>
                <a:cubicBezTo>
                  <a:pt x="925321" y="57390"/>
                  <a:pt x="1689613" y="0"/>
                  <a:pt x="2457949" y="0"/>
                </a:cubicBezTo>
                <a:close/>
              </a:path>
            </a:pathLst>
          </a:custGeom>
          <a:solidFill>
            <a:srgbClr val="52618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dirty="0">
              <a:solidFill>
                <a:schemeClr val="lt1"/>
              </a:solidFill>
              <a:latin typeface="Arial" panose="020B0604020202020204" pitchFamily="34" charset="0"/>
              <a:ea typeface="思源黑体 CN Normal" panose="020B0400000000000000" pitchFamily="34" charset="-122"/>
              <a:sym typeface="Arial" panose="020B0604020202020204" pitchFamily="34" charset="0"/>
            </a:endParaRPr>
          </a:p>
        </p:txBody>
      </p:sp>
      <p:sp>
        <p:nvSpPr>
          <p:cNvPr id="2" name="文字方塊 1">
            <a:extLst>
              <a:ext uri="{FF2B5EF4-FFF2-40B4-BE49-F238E27FC236}">
                <a16:creationId xmlns:a16="http://schemas.microsoft.com/office/drawing/2014/main" id="{1C32014D-4ED5-4C1A-A659-FFB1D14AF0CC}"/>
              </a:ext>
            </a:extLst>
          </p:cNvPr>
          <p:cNvSpPr txBox="1"/>
          <p:nvPr/>
        </p:nvSpPr>
        <p:spPr>
          <a:xfrm>
            <a:off x="516256" y="6451400"/>
            <a:ext cx="4274819" cy="307777"/>
          </a:xfrm>
          <a:prstGeom prst="rect">
            <a:avLst/>
          </a:prstGeom>
          <a:noFill/>
        </p:spPr>
        <p:txBody>
          <a:bodyPr wrap="square" rtlCol="0">
            <a:spAutoFit/>
          </a:bodyPr>
          <a:lstStyle/>
          <a:p>
            <a:r>
              <a:rPr lang="en-US" altLang="zh-TW" sz="1400" dirty="0">
                <a:solidFill>
                  <a:schemeClr val="bg1"/>
                </a:solidFill>
                <a:latin typeface="Times New Roman" panose="02020603050405020304" pitchFamily="18" charset="0"/>
                <a:cs typeface="Times New Roman" panose="02020603050405020304" pitchFamily="18" charset="0"/>
              </a:rPr>
              <a:t>Computer and Storage System Laboratory, CSS Lab</a:t>
            </a:r>
            <a:endParaRPr lang="zh-TW" altLang="en-US" sz="1400" dirty="0">
              <a:solidFill>
                <a:schemeClr val="bg1"/>
              </a:solidFill>
              <a:latin typeface="Times New Roman" panose="02020603050405020304" pitchFamily="18" charset="0"/>
              <a:cs typeface="Times New Roman" panose="02020603050405020304" pitchFamily="18" charset="0"/>
            </a:endParaRPr>
          </a:p>
        </p:txBody>
      </p:sp>
      <p:cxnSp>
        <p:nvCxnSpPr>
          <p:cNvPr id="11" name="直線接點 10">
            <a:extLst>
              <a:ext uri="{FF2B5EF4-FFF2-40B4-BE49-F238E27FC236}">
                <a16:creationId xmlns:a16="http://schemas.microsoft.com/office/drawing/2014/main" id="{29BE97D7-AF3F-4CB6-98E1-7D0C9C613097}"/>
              </a:ext>
            </a:extLst>
          </p:cNvPr>
          <p:cNvCxnSpPr/>
          <p:nvPr/>
        </p:nvCxnSpPr>
        <p:spPr>
          <a:xfrm>
            <a:off x="1047750" y="1245855"/>
            <a:ext cx="10134600" cy="0"/>
          </a:xfrm>
          <a:prstGeom prst="line">
            <a:avLst/>
          </a:prstGeom>
        </p:spPr>
        <p:style>
          <a:lnRef idx="3">
            <a:schemeClr val="dk1"/>
          </a:lnRef>
          <a:fillRef idx="0">
            <a:schemeClr val="dk1"/>
          </a:fillRef>
          <a:effectRef idx="2">
            <a:schemeClr val="dk1"/>
          </a:effectRef>
          <a:fontRef idx="minor">
            <a:schemeClr val="tx1"/>
          </a:fontRef>
        </p:style>
      </p:cxnSp>
      <p:sp>
        <p:nvSpPr>
          <p:cNvPr id="13" name="橢圓 12">
            <a:extLst>
              <a:ext uri="{FF2B5EF4-FFF2-40B4-BE49-F238E27FC236}">
                <a16:creationId xmlns:a16="http://schemas.microsoft.com/office/drawing/2014/main" id="{92D3DBF0-C811-49BA-A3D9-2E1832EAF1F2}"/>
              </a:ext>
            </a:extLst>
          </p:cNvPr>
          <p:cNvSpPr/>
          <p:nvPr/>
        </p:nvSpPr>
        <p:spPr>
          <a:xfrm>
            <a:off x="895350" y="1130595"/>
            <a:ext cx="266700" cy="27245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cxnSp>
        <p:nvCxnSpPr>
          <p:cNvPr id="14" name="直線接點 13">
            <a:extLst>
              <a:ext uri="{FF2B5EF4-FFF2-40B4-BE49-F238E27FC236}">
                <a16:creationId xmlns:a16="http://schemas.microsoft.com/office/drawing/2014/main" id="{CA7763AC-9681-4544-BE27-F6BA31849481}"/>
              </a:ext>
            </a:extLst>
          </p:cNvPr>
          <p:cNvCxnSpPr/>
          <p:nvPr/>
        </p:nvCxnSpPr>
        <p:spPr>
          <a:xfrm>
            <a:off x="1049154" y="1293395"/>
            <a:ext cx="10134600" cy="0"/>
          </a:xfrm>
          <a:prstGeom prst="line">
            <a:avLst/>
          </a:prstGeom>
        </p:spPr>
        <p:style>
          <a:lnRef idx="3">
            <a:schemeClr val="dk1"/>
          </a:lnRef>
          <a:fillRef idx="0">
            <a:schemeClr val="dk1"/>
          </a:fillRef>
          <a:effectRef idx="2">
            <a:schemeClr val="dk1"/>
          </a:effectRef>
          <a:fontRef idx="minor">
            <a:schemeClr val="tx1"/>
          </a:fontRef>
        </p:style>
      </p:cxnSp>
      <p:sp>
        <p:nvSpPr>
          <p:cNvPr id="16" name="矩形 15">
            <a:extLst>
              <a:ext uri="{FF2B5EF4-FFF2-40B4-BE49-F238E27FC236}">
                <a16:creationId xmlns:a16="http://schemas.microsoft.com/office/drawing/2014/main" id="{E82F4884-C383-4AE1-8098-DDB49CA892B1}"/>
              </a:ext>
            </a:extLst>
          </p:cNvPr>
          <p:cNvSpPr/>
          <p:nvPr/>
        </p:nvSpPr>
        <p:spPr>
          <a:xfrm>
            <a:off x="2117121" y="484263"/>
            <a:ext cx="7957758" cy="646331"/>
          </a:xfrm>
          <a:prstGeom prst="rect">
            <a:avLst/>
          </a:prstGeom>
        </p:spPr>
        <p:txBody>
          <a:bodyPr wrap="square">
            <a:spAutoFit/>
          </a:bodyPr>
          <a:lstStyle/>
          <a:p>
            <a:r>
              <a:rPr lang="zh-TW" altLang="en-US" sz="3600" dirty="0">
                <a:solidFill>
                  <a:schemeClr val="tx1">
                    <a:lumMod val="75000"/>
                    <a:lumOff val="25000"/>
                  </a:schemeClr>
                </a:solidFill>
                <a:latin typeface="標楷體" panose="03000509000000000000" pitchFamily="65" charset="-120"/>
                <a:ea typeface="標楷體" panose="03000509000000000000" pitchFamily="65" charset="-120"/>
              </a:rPr>
              <a:t>有相關經驗實驗人員實例操作時間比較</a:t>
            </a:r>
          </a:p>
        </p:txBody>
      </p:sp>
      <p:sp>
        <p:nvSpPr>
          <p:cNvPr id="12" name="文字方塊 11">
            <a:extLst>
              <a:ext uri="{FF2B5EF4-FFF2-40B4-BE49-F238E27FC236}">
                <a16:creationId xmlns:a16="http://schemas.microsoft.com/office/drawing/2014/main" id="{3C4852E6-4540-4693-9A3D-4C344BFD3EE5}"/>
              </a:ext>
            </a:extLst>
          </p:cNvPr>
          <p:cNvSpPr txBox="1"/>
          <p:nvPr/>
        </p:nvSpPr>
        <p:spPr>
          <a:xfrm>
            <a:off x="10370262" y="992095"/>
            <a:ext cx="812088" cy="276999"/>
          </a:xfrm>
          <a:prstGeom prst="rect">
            <a:avLst/>
          </a:prstGeom>
          <a:noFill/>
        </p:spPr>
        <p:txBody>
          <a:bodyPr wrap="square" rtlCol="0">
            <a:spAutoFit/>
          </a:bodyPr>
          <a:lstStyle/>
          <a:p>
            <a:r>
              <a:rPr lang="zh-TW" altLang="en-US" sz="1200" b="1" dirty="0">
                <a:latin typeface="標楷體" panose="03000509000000000000" pitchFamily="65" charset="-120"/>
                <a:ea typeface="標楷體" panose="03000509000000000000" pitchFamily="65" charset="-120"/>
              </a:rPr>
              <a:t>案例分析</a:t>
            </a:r>
          </a:p>
        </p:txBody>
      </p:sp>
      <p:pic>
        <p:nvPicPr>
          <p:cNvPr id="3" name="圖片 2">
            <a:extLst>
              <a:ext uri="{FF2B5EF4-FFF2-40B4-BE49-F238E27FC236}">
                <a16:creationId xmlns:a16="http://schemas.microsoft.com/office/drawing/2014/main" id="{FA73F740-43BA-42BF-A165-C8420A7792D7}"/>
              </a:ext>
            </a:extLst>
          </p:cNvPr>
          <p:cNvPicPr>
            <a:picLocks noChangeAspect="1"/>
          </p:cNvPicPr>
          <p:nvPr/>
        </p:nvPicPr>
        <p:blipFill>
          <a:blip r:embed="rId3"/>
          <a:stretch>
            <a:fillRect/>
          </a:stretch>
        </p:blipFill>
        <p:spPr>
          <a:xfrm>
            <a:off x="2767392" y="1380154"/>
            <a:ext cx="6657216" cy="5139863"/>
          </a:xfrm>
          <a:prstGeom prst="rect">
            <a:avLst/>
          </a:prstGeom>
        </p:spPr>
      </p:pic>
      <p:sp>
        <p:nvSpPr>
          <p:cNvPr id="6" name="投影片編號版面配置區 5">
            <a:extLst>
              <a:ext uri="{FF2B5EF4-FFF2-40B4-BE49-F238E27FC236}">
                <a16:creationId xmlns:a16="http://schemas.microsoft.com/office/drawing/2014/main" id="{153C1152-A0CB-4D66-A5C9-B9E2DB86FE7C}"/>
              </a:ext>
            </a:extLst>
          </p:cNvPr>
          <p:cNvSpPr>
            <a:spLocks noGrp="1"/>
          </p:cNvSpPr>
          <p:nvPr>
            <p:ph type="sldNum" sz="quarter" idx="12"/>
          </p:nvPr>
        </p:nvSpPr>
        <p:spPr/>
        <p:txBody>
          <a:bodyPr/>
          <a:lstStyle/>
          <a:p>
            <a:fld id="{997B4A21-C178-4EF4-9692-581FD3539F5E}" type="slidenum">
              <a:rPr lang="zh-CN" altLang="en-US" smtClean="0"/>
              <a:t>52</a:t>
            </a:fld>
            <a:endParaRPr lang="zh-CN" altLang="en-US"/>
          </a:p>
        </p:txBody>
      </p:sp>
    </p:spTree>
    <p:extLst>
      <p:ext uri="{BB962C8B-B14F-4D97-AF65-F5344CB8AC3E}">
        <p14:creationId xmlns:p14="http://schemas.microsoft.com/office/powerpoint/2010/main" val="18997492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任意多边形: 形状 6"/>
          <p:cNvSpPr/>
          <p:nvPr/>
        </p:nvSpPr>
        <p:spPr bwMode="auto">
          <a:xfrm>
            <a:off x="0" y="6296025"/>
            <a:ext cx="12192000" cy="561378"/>
          </a:xfrm>
          <a:custGeom>
            <a:avLst/>
            <a:gdLst>
              <a:gd name="connsiteX0" fmla="*/ 2457949 w 12192000"/>
              <a:gd name="connsiteY0" fmla="*/ 0 h 1012232"/>
              <a:gd name="connsiteX1" fmla="*/ 9057549 w 12192000"/>
              <a:gd name="connsiteY1" fmla="*/ 610553 h 1012232"/>
              <a:gd name="connsiteX2" fmla="*/ 12192000 w 12192000"/>
              <a:gd name="connsiteY2" fmla="*/ 305277 h 1012232"/>
              <a:gd name="connsiteX3" fmla="*/ 12192000 w 12192000"/>
              <a:gd name="connsiteY3" fmla="*/ 1012232 h 1012232"/>
              <a:gd name="connsiteX4" fmla="*/ 114300 w 12192000"/>
              <a:gd name="connsiteY4" fmla="*/ 1012232 h 1012232"/>
              <a:gd name="connsiteX5" fmla="*/ 0 w 12192000"/>
              <a:gd name="connsiteY5" fmla="*/ 1012232 h 1012232"/>
              <a:gd name="connsiteX6" fmla="*/ 0 w 12192000"/>
              <a:gd name="connsiteY6" fmla="*/ 160434 h 1012232"/>
              <a:gd name="connsiteX7" fmla="*/ 270087 w 12192000"/>
              <a:gd name="connsiteY7" fmla="*/ 129128 h 1012232"/>
              <a:gd name="connsiteX8" fmla="*/ 2457949 w 12192000"/>
              <a:gd name="connsiteY8" fmla="*/ 0 h 1012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1012232">
                <a:moveTo>
                  <a:pt x="2457949" y="0"/>
                </a:moveTo>
                <a:cubicBezTo>
                  <a:pt x="4506845" y="0"/>
                  <a:pt x="7360920" y="610553"/>
                  <a:pt x="9057549" y="610553"/>
                </a:cubicBezTo>
                <a:cubicBezTo>
                  <a:pt x="10754179" y="610553"/>
                  <a:pt x="12192000" y="305277"/>
                  <a:pt x="12192000" y="305277"/>
                </a:cubicBezTo>
                <a:cubicBezTo>
                  <a:pt x="12192000" y="1012232"/>
                  <a:pt x="12192000" y="1012232"/>
                  <a:pt x="12192000" y="1012232"/>
                </a:cubicBezTo>
                <a:cubicBezTo>
                  <a:pt x="5290457" y="1012232"/>
                  <a:pt x="1839686" y="1012232"/>
                  <a:pt x="114300" y="1012232"/>
                </a:cubicBezTo>
                <a:lnTo>
                  <a:pt x="0" y="1012232"/>
                </a:lnTo>
                <a:lnTo>
                  <a:pt x="0" y="160434"/>
                </a:lnTo>
                <a:lnTo>
                  <a:pt x="270087" y="129128"/>
                </a:lnTo>
                <a:cubicBezTo>
                  <a:pt x="925321" y="57390"/>
                  <a:pt x="1689613" y="0"/>
                  <a:pt x="2457949" y="0"/>
                </a:cubicBezTo>
                <a:close/>
              </a:path>
            </a:pathLst>
          </a:custGeom>
          <a:solidFill>
            <a:srgbClr val="52618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dirty="0">
              <a:solidFill>
                <a:schemeClr val="lt1"/>
              </a:solidFill>
              <a:latin typeface="Arial" panose="020B0604020202020204" pitchFamily="34" charset="0"/>
              <a:ea typeface="思源黑体 CN Normal" panose="020B0400000000000000" pitchFamily="34" charset="-122"/>
              <a:sym typeface="Arial" panose="020B0604020202020204" pitchFamily="34" charset="0"/>
            </a:endParaRPr>
          </a:p>
        </p:txBody>
      </p:sp>
      <p:sp>
        <p:nvSpPr>
          <p:cNvPr id="2" name="文字方塊 1">
            <a:extLst>
              <a:ext uri="{FF2B5EF4-FFF2-40B4-BE49-F238E27FC236}">
                <a16:creationId xmlns:a16="http://schemas.microsoft.com/office/drawing/2014/main" id="{1C32014D-4ED5-4C1A-A659-FFB1D14AF0CC}"/>
              </a:ext>
            </a:extLst>
          </p:cNvPr>
          <p:cNvSpPr txBox="1"/>
          <p:nvPr/>
        </p:nvSpPr>
        <p:spPr>
          <a:xfrm>
            <a:off x="516256" y="6451400"/>
            <a:ext cx="4274819" cy="307777"/>
          </a:xfrm>
          <a:prstGeom prst="rect">
            <a:avLst/>
          </a:prstGeom>
          <a:noFill/>
        </p:spPr>
        <p:txBody>
          <a:bodyPr wrap="square" rtlCol="0">
            <a:spAutoFit/>
          </a:bodyPr>
          <a:lstStyle/>
          <a:p>
            <a:r>
              <a:rPr lang="en-US" altLang="zh-TW" sz="1400" dirty="0">
                <a:solidFill>
                  <a:schemeClr val="bg1"/>
                </a:solidFill>
                <a:latin typeface="Times New Roman" panose="02020603050405020304" pitchFamily="18" charset="0"/>
                <a:cs typeface="Times New Roman" panose="02020603050405020304" pitchFamily="18" charset="0"/>
              </a:rPr>
              <a:t>Computer and Storage System Laboratory, CSS Lab</a:t>
            </a:r>
            <a:endParaRPr lang="zh-TW" altLang="en-US" sz="1400" dirty="0">
              <a:solidFill>
                <a:schemeClr val="bg1"/>
              </a:solidFill>
              <a:latin typeface="Times New Roman" panose="02020603050405020304" pitchFamily="18" charset="0"/>
              <a:cs typeface="Times New Roman" panose="02020603050405020304" pitchFamily="18" charset="0"/>
            </a:endParaRPr>
          </a:p>
        </p:txBody>
      </p:sp>
      <p:cxnSp>
        <p:nvCxnSpPr>
          <p:cNvPr id="11" name="直線接點 10">
            <a:extLst>
              <a:ext uri="{FF2B5EF4-FFF2-40B4-BE49-F238E27FC236}">
                <a16:creationId xmlns:a16="http://schemas.microsoft.com/office/drawing/2014/main" id="{29BE97D7-AF3F-4CB6-98E1-7D0C9C613097}"/>
              </a:ext>
            </a:extLst>
          </p:cNvPr>
          <p:cNvCxnSpPr/>
          <p:nvPr/>
        </p:nvCxnSpPr>
        <p:spPr>
          <a:xfrm>
            <a:off x="1047750" y="1245855"/>
            <a:ext cx="10134600" cy="0"/>
          </a:xfrm>
          <a:prstGeom prst="line">
            <a:avLst/>
          </a:prstGeom>
        </p:spPr>
        <p:style>
          <a:lnRef idx="3">
            <a:schemeClr val="dk1"/>
          </a:lnRef>
          <a:fillRef idx="0">
            <a:schemeClr val="dk1"/>
          </a:fillRef>
          <a:effectRef idx="2">
            <a:schemeClr val="dk1"/>
          </a:effectRef>
          <a:fontRef idx="minor">
            <a:schemeClr val="tx1"/>
          </a:fontRef>
        </p:style>
      </p:cxnSp>
      <p:sp>
        <p:nvSpPr>
          <p:cNvPr id="13" name="橢圓 12">
            <a:extLst>
              <a:ext uri="{FF2B5EF4-FFF2-40B4-BE49-F238E27FC236}">
                <a16:creationId xmlns:a16="http://schemas.microsoft.com/office/drawing/2014/main" id="{92D3DBF0-C811-49BA-A3D9-2E1832EAF1F2}"/>
              </a:ext>
            </a:extLst>
          </p:cNvPr>
          <p:cNvSpPr/>
          <p:nvPr/>
        </p:nvSpPr>
        <p:spPr>
          <a:xfrm>
            <a:off x="895350" y="1130595"/>
            <a:ext cx="266700" cy="27245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cxnSp>
        <p:nvCxnSpPr>
          <p:cNvPr id="14" name="直線接點 13">
            <a:extLst>
              <a:ext uri="{FF2B5EF4-FFF2-40B4-BE49-F238E27FC236}">
                <a16:creationId xmlns:a16="http://schemas.microsoft.com/office/drawing/2014/main" id="{CA7763AC-9681-4544-BE27-F6BA31849481}"/>
              </a:ext>
            </a:extLst>
          </p:cNvPr>
          <p:cNvCxnSpPr/>
          <p:nvPr/>
        </p:nvCxnSpPr>
        <p:spPr>
          <a:xfrm>
            <a:off x="1049154" y="1293395"/>
            <a:ext cx="10134600" cy="0"/>
          </a:xfrm>
          <a:prstGeom prst="line">
            <a:avLst/>
          </a:prstGeom>
        </p:spPr>
        <p:style>
          <a:lnRef idx="3">
            <a:schemeClr val="dk1"/>
          </a:lnRef>
          <a:fillRef idx="0">
            <a:schemeClr val="dk1"/>
          </a:fillRef>
          <a:effectRef idx="2">
            <a:schemeClr val="dk1"/>
          </a:effectRef>
          <a:fontRef idx="minor">
            <a:schemeClr val="tx1"/>
          </a:fontRef>
        </p:style>
      </p:cxnSp>
      <p:sp>
        <p:nvSpPr>
          <p:cNvPr id="16" name="矩形 15">
            <a:extLst>
              <a:ext uri="{FF2B5EF4-FFF2-40B4-BE49-F238E27FC236}">
                <a16:creationId xmlns:a16="http://schemas.microsoft.com/office/drawing/2014/main" id="{E82F4884-C383-4AE1-8098-DDB49CA892B1}"/>
              </a:ext>
            </a:extLst>
          </p:cNvPr>
          <p:cNvSpPr/>
          <p:nvPr/>
        </p:nvSpPr>
        <p:spPr>
          <a:xfrm>
            <a:off x="2799306" y="443624"/>
            <a:ext cx="6593386" cy="646331"/>
          </a:xfrm>
          <a:prstGeom prst="rect">
            <a:avLst/>
          </a:prstGeom>
        </p:spPr>
        <p:txBody>
          <a:bodyPr wrap="square">
            <a:spAutoFit/>
          </a:bodyPr>
          <a:lstStyle/>
          <a:p>
            <a:r>
              <a:rPr lang="zh-TW" altLang="en-US" sz="3600" dirty="0">
                <a:solidFill>
                  <a:schemeClr val="tx1">
                    <a:lumMod val="75000"/>
                    <a:lumOff val="25000"/>
                  </a:schemeClr>
                </a:solidFill>
                <a:latin typeface="標楷體" panose="03000509000000000000" pitchFamily="65" charset="-120"/>
                <a:ea typeface="標楷體" panose="03000509000000000000" pitchFamily="65" charset="-120"/>
              </a:rPr>
              <a:t>全體實驗人員實例操作時間比較</a:t>
            </a:r>
          </a:p>
        </p:txBody>
      </p:sp>
      <p:sp>
        <p:nvSpPr>
          <p:cNvPr id="12" name="文字方塊 11">
            <a:extLst>
              <a:ext uri="{FF2B5EF4-FFF2-40B4-BE49-F238E27FC236}">
                <a16:creationId xmlns:a16="http://schemas.microsoft.com/office/drawing/2014/main" id="{3C4852E6-4540-4693-9A3D-4C344BFD3EE5}"/>
              </a:ext>
            </a:extLst>
          </p:cNvPr>
          <p:cNvSpPr txBox="1"/>
          <p:nvPr/>
        </p:nvSpPr>
        <p:spPr>
          <a:xfrm>
            <a:off x="10370262" y="992095"/>
            <a:ext cx="812088" cy="276999"/>
          </a:xfrm>
          <a:prstGeom prst="rect">
            <a:avLst/>
          </a:prstGeom>
          <a:noFill/>
        </p:spPr>
        <p:txBody>
          <a:bodyPr wrap="square" rtlCol="0">
            <a:spAutoFit/>
          </a:bodyPr>
          <a:lstStyle/>
          <a:p>
            <a:r>
              <a:rPr lang="zh-TW" altLang="en-US" sz="1200" b="1" dirty="0">
                <a:latin typeface="標楷體" panose="03000509000000000000" pitchFamily="65" charset="-120"/>
                <a:ea typeface="標楷體" panose="03000509000000000000" pitchFamily="65" charset="-120"/>
              </a:rPr>
              <a:t>案例分析</a:t>
            </a:r>
          </a:p>
        </p:txBody>
      </p:sp>
      <p:pic>
        <p:nvPicPr>
          <p:cNvPr id="10" name="圖片 9">
            <a:extLst>
              <a:ext uri="{FF2B5EF4-FFF2-40B4-BE49-F238E27FC236}">
                <a16:creationId xmlns:a16="http://schemas.microsoft.com/office/drawing/2014/main" id="{2FF57F8E-0AD8-4B01-BD95-9E3A1EC3C7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96737" y="1849420"/>
            <a:ext cx="6998526" cy="4336947"/>
          </a:xfrm>
          <a:prstGeom prst="rect">
            <a:avLst/>
          </a:prstGeom>
          <a:ln>
            <a:solidFill>
              <a:schemeClr val="tx1"/>
            </a:solidFill>
          </a:ln>
        </p:spPr>
      </p:pic>
      <p:sp>
        <p:nvSpPr>
          <p:cNvPr id="5" name="投影片編號版面配置區 4">
            <a:extLst>
              <a:ext uri="{FF2B5EF4-FFF2-40B4-BE49-F238E27FC236}">
                <a16:creationId xmlns:a16="http://schemas.microsoft.com/office/drawing/2014/main" id="{A1AA38B0-A9FB-4E15-83EB-91F7FF3329CE}"/>
              </a:ext>
            </a:extLst>
          </p:cNvPr>
          <p:cNvSpPr>
            <a:spLocks noGrp="1"/>
          </p:cNvSpPr>
          <p:nvPr>
            <p:ph type="sldNum" sz="quarter" idx="12"/>
          </p:nvPr>
        </p:nvSpPr>
        <p:spPr/>
        <p:txBody>
          <a:bodyPr/>
          <a:lstStyle/>
          <a:p>
            <a:fld id="{997B4A21-C178-4EF4-9692-581FD3539F5E}" type="slidenum">
              <a:rPr lang="zh-CN" altLang="en-US" smtClean="0"/>
              <a:t>53</a:t>
            </a:fld>
            <a:endParaRPr lang="zh-CN" altLang="en-US"/>
          </a:p>
        </p:txBody>
      </p:sp>
    </p:spTree>
    <p:extLst>
      <p:ext uri="{BB962C8B-B14F-4D97-AF65-F5344CB8AC3E}">
        <p14:creationId xmlns:p14="http://schemas.microsoft.com/office/powerpoint/2010/main" val="37375110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任意多边形: 形状 6"/>
          <p:cNvSpPr/>
          <p:nvPr/>
        </p:nvSpPr>
        <p:spPr bwMode="auto">
          <a:xfrm>
            <a:off x="0" y="6296025"/>
            <a:ext cx="12192000" cy="561378"/>
          </a:xfrm>
          <a:custGeom>
            <a:avLst/>
            <a:gdLst>
              <a:gd name="connsiteX0" fmla="*/ 2457949 w 12192000"/>
              <a:gd name="connsiteY0" fmla="*/ 0 h 1012232"/>
              <a:gd name="connsiteX1" fmla="*/ 9057549 w 12192000"/>
              <a:gd name="connsiteY1" fmla="*/ 610553 h 1012232"/>
              <a:gd name="connsiteX2" fmla="*/ 12192000 w 12192000"/>
              <a:gd name="connsiteY2" fmla="*/ 305277 h 1012232"/>
              <a:gd name="connsiteX3" fmla="*/ 12192000 w 12192000"/>
              <a:gd name="connsiteY3" fmla="*/ 1012232 h 1012232"/>
              <a:gd name="connsiteX4" fmla="*/ 114300 w 12192000"/>
              <a:gd name="connsiteY4" fmla="*/ 1012232 h 1012232"/>
              <a:gd name="connsiteX5" fmla="*/ 0 w 12192000"/>
              <a:gd name="connsiteY5" fmla="*/ 1012232 h 1012232"/>
              <a:gd name="connsiteX6" fmla="*/ 0 w 12192000"/>
              <a:gd name="connsiteY6" fmla="*/ 160434 h 1012232"/>
              <a:gd name="connsiteX7" fmla="*/ 270087 w 12192000"/>
              <a:gd name="connsiteY7" fmla="*/ 129128 h 1012232"/>
              <a:gd name="connsiteX8" fmla="*/ 2457949 w 12192000"/>
              <a:gd name="connsiteY8" fmla="*/ 0 h 1012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1012232">
                <a:moveTo>
                  <a:pt x="2457949" y="0"/>
                </a:moveTo>
                <a:cubicBezTo>
                  <a:pt x="4506845" y="0"/>
                  <a:pt x="7360920" y="610553"/>
                  <a:pt x="9057549" y="610553"/>
                </a:cubicBezTo>
                <a:cubicBezTo>
                  <a:pt x="10754179" y="610553"/>
                  <a:pt x="12192000" y="305277"/>
                  <a:pt x="12192000" y="305277"/>
                </a:cubicBezTo>
                <a:cubicBezTo>
                  <a:pt x="12192000" y="1012232"/>
                  <a:pt x="12192000" y="1012232"/>
                  <a:pt x="12192000" y="1012232"/>
                </a:cubicBezTo>
                <a:cubicBezTo>
                  <a:pt x="5290457" y="1012232"/>
                  <a:pt x="1839686" y="1012232"/>
                  <a:pt x="114300" y="1012232"/>
                </a:cubicBezTo>
                <a:lnTo>
                  <a:pt x="0" y="1012232"/>
                </a:lnTo>
                <a:lnTo>
                  <a:pt x="0" y="160434"/>
                </a:lnTo>
                <a:lnTo>
                  <a:pt x="270087" y="129128"/>
                </a:lnTo>
                <a:cubicBezTo>
                  <a:pt x="925321" y="57390"/>
                  <a:pt x="1689613" y="0"/>
                  <a:pt x="2457949" y="0"/>
                </a:cubicBezTo>
                <a:close/>
              </a:path>
            </a:pathLst>
          </a:custGeom>
          <a:solidFill>
            <a:srgbClr val="52618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dirty="0">
              <a:solidFill>
                <a:schemeClr val="lt1"/>
              </a:solidFill>
              <a:latin typeface="Arial" panose="020B0604020202020204" pitchFamily="34" charset="0"/>
              <a:ea typeface="思源黑体 CN Normal" panose="020B0400000000000000" pitchFamily="34" charset="-122"/>
              <a:sym typeface="Arial" panose="020B0604020202020204" pitchFamily="34" charset="0"/>
            </a:endParaRPr>
          </a:p>
        </p:txBody>
      </p:sp>
      <p:sp>
        <p:nvSpPr>
          <p:cNvPr id="2" name="文字方塊 1">
            <a:extLst>
              <a:ext uri="{FF2B5EF4-FFF2-40B4-BE49-F238E27FC236}">
                <a16:creationId xmlns:a16="http://schemas.microsoft.com/office/drawing/2014/main" id="{1C32014D-4ED5-4C1A-A659-FFB1D14AF0CC}"/>
              </a:ext>
            </a:extLst>
          </p:cNvPr>
          <p:cNvSpPr txBox="1"/>
          <p:nvPr/>
        </p:nvSpPr>
        <p:spPr>
          <a:xfrm>
            <a:off x="516256" y="6451400"/>
            <a:ext cx="4274819" cy="307777"/>
          </a:xfrm>
          <a:prstGeom prst="rect">
            <a:avLst/>
          </a:prstGeom>
          <a:noFill/>
        </p:spPr>
        <p:txBody>
          <a:bodyPr wrap="square" rtlCol="0">
            <a:spAutoFit/>
          </a:bodyPr>
          <a:lstStyle/>
          <a:p>
            <a:r>
              <a:rPr lang="en-US" altLang="zh-TW" sz="1400" dirty="0">
                <a:solidFill>
                  <a:schemeClr val="bg1"/>
                </a:solidFill>
                <a:latin typeface="Times New Roman" panose="02020603050405020304" pitchFamily="18" charset="0"/>
                <a:cs typeface="Times New Roman" panose="02020603050405020304" pitchFamily="18" charset="0"/>
              </a:rPr>
              <a:t>Computer and Storage System Laboratory, CSS Lab</a:t>
            </a:r>
            <a:endParaRPr lang="zh-TW" altLang="en-US" sz="1400" dirty="0">
              <a:solidFill>
                <a:schemeClr val="bg1"/>
              </a:solidFill>
              <a:latin typeface="Times New Roman" panose="02020603050405020304" pitchFamily="18" charset="0"/>
              <a:cs typeface="Times New Roman" panose="02020603050405020304" pitchFamily="18" charset="0"/>
            </a:endParaRPr>
          </a:p>
        </p:txBody>
      </p:sp>
      <p:sp>
        <p:nvSpPr>
          <p:cNvPr id="42" name="內容版面配置區 2">
            <a:extLst>
              <a:ext uri="{FF2B5EF4-FFF2-40B4-BE49-F238E27FC236}">
                <a16:creationId xmlns:a16="http://schemas.microsoft.com/office/drawing/2014/main" id="{731207E0-5BA3-42CD-B8E2-F2A3729E8D49}"/>
              </a:ext>
            </a:extLst>
          </p:cNvPr>
          <p:cNvSpPr txBox="1">
            <a:spLocks/>
          </p:cNvSpPr>
          <p:nvPr/>
        </p:nvSpPr>
        <p:spPr>
          <a:xfrm>
            <a:off x="1314450" y="1643062"/>
            <a:ext cx="9867900" cy="3571876"/>
          </a:xfrm>
          <a:prstGeom prst="rect">
            <a:avLst/>
          </a:prstGeom>
        </p:spPr>
        <p:txBody>
          <a:bodyPr vert="horz" lIns="91440" tIns="45720" rIns="91440" bIns="45720" rtlCol="0" anchor="ctr"/>
          <a:lstStyle>
            <a:defPPr>
              <a:defRPr lang="zh-C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514350" indent="-514350">
              <a:lnSpc>
                <a:spcPts val="5500"/>
              </a:lnSpc>
              <a:buFont typeface="Wingdings" panose="05000000000000000000" pitchFamily="2" charset="2"/>
              <a:buChar char="n"/>
            </a:pPr>
            <a:r>
              <a:rPr lang="zh-TW" altLang="en-US" sz="2800" dirty="0">
                <a:solidFill>
                  <a:schemeClr val="bg2">
                    <a:lumMod val="90000"/>
                  </a:schemeClr>
                </a:solidFill>
                <a:latin typeface="標楷體" panose="03000509000000000000" pitchFamily="65" charset="-120"/>
                <a:ea typeface="標楷體" panose="03000509000000000000" pitchFamily="65" charset="-120"/>
              </a:rPr>
              <a:t>背景知識</a:t>
            </a:r>
          </a:p>
          <a:p>
            <a:pPr marL="514350" indent="-514350">
              <a:lnSpc>
                <a:spcPts val="5500"/>
              </a:lnSpc>
              <a:buFont typeface="Wingdings" panose="05000000000000000000" pitchFamily="2" charset="2"/>
              <a:buChar char="n"/>
            </a:pPr>
            <a:r>
              <a:rPr lang="zh-TW" altLang="en-US" sz="2800" dirty="0">
                <a:solidFill>
                  <a:schemeClr val="bg2">
                    <a:lumMod val="90000"/>
                  </a:schemeClr>
                </a:solidFill>
                <a:latin typeface="標楷體" panose="03000509000000000000" pitchFamily="65" charset="-120"/>
                <a:ea typeface="標楷體" panose="03000509000000000000" pitchFamily="65" charset="-120"/>
              </a:rPr>
              <a:t>研究動機及目標</a:t>
            </a:r>
          </a:p>
          <a:p>
            <a:pPr marL="514350" indent="-514350">
              <a:lnSpc>
                <a:spcPts val="5500"/>
              </a:lnSpc>
              <a:buFont typeface="Wingdings" panose="05000000000000000000" pitchFamily="2" charset="2"/>
              <a:buChar char="n"/>
            </a:pPr>
            <a:r>
              <a:rPr lang="en-US" altLang="zh-TW" sz="2800" dirty="0">
                <a:solidFill>
                  <a:schemeClr val="bg2">
                    <a:lumMod val="90000"/>
                  </a:schemeClr>
                </a:solidFill>
                <a:latin typeface="標楷體" panose="03000509000000000000" pitchFamily="65" charset="-120"/>
                <a:ea typeface="標楷體" panose="03000509000000000000" pitchFamily="65" charset="-120"/>
              </a:rPr>
              <a:t>HTML</a:t>
            </a:r>
            <a:r>
              <a:rPr lang="zh-TW" altLang="en-US" sz="2800" dirty="0">
                <a:solidFill>
                  <a:schemeClr val="bg2">
                    <a:lumMod val="90000"/>
                  </a:schemeClr>
                </a:solidFill>
                <a:latin typeface="標楷體" panose="03000509000000000000" pitchFamily="65" charset="-120"/>
                <a:ea typeface="標楷體" panose="03000509000000000000" pitchFamily="65" charset="-120"/>
              </a:rPr>
              <a:t>比對之瀏覽器擴充元件設計與實作</a:t>
            </a:r>
          </a:p>
          <a:p>
            <a:pPr marL="514350" indent="-514350">
              <a:lnSpc>
                <a:spcPts val="5500"/>
              </a:lnSpc>
              <a:buFont typeface="Wingdings" panose="05000000000000000000" pitchFamily="2" charset="2"/>
              <a:buChar char="n"/>
            </a:pPr>
            <a:r>
              <a:rPr lang="zh-TW" altLang="en-US" sz="2800" dirty="0">
                <a:solidFill>
                  <a:schemeClr val="bg2">
                    <a:lumMod val="90000"/>
                  </a:schemeClr>
                </a:solidFill>
                <a:latin typeface="標楷體" panose="03000509000000000000" pitchFamily="65" charset="-120"/>
                <a:ea typeface="標楷體" panose="03000509000000000000" pitchFamily="65" charset="-120"/>
              </a:rPr>
              <a:t>案例分析</a:t>
            </a:r>
            <a:endParaRPr lang="en-US" altLang="zh-TW" sz="2800" dirty="0">
              <a:solidFill>
                <a:schemeClr val="bg2">
                  <a:lumMod val="90000"/>
                </a:schemeClr>
              </a:solidFill>
              <a:latin typeface="標楷體" panose="03000509000000000000" pitchFamily="65" charset="-120"/>
              <a:ea typeface="標楷體" panose="03000509000000000000" pitchFamily="65" charset="-120"/>
            </a:endParaRPr>
          </a:p>
          <a:p>
            <a:pPr marL="514350" indent="-514350">
              <a:lnSpc>
                <a:spcPts val="5500"/>
              </a:lnSpc>
              <a:buFont typeface="Wingdings" panose="05000000000000000000" pitchFamily="2" charset="2"/>
              <a:buChar char="n"/>
            </a:pPr>
            <a:r>
              <a:rPr lang="zh-TW" altLang="en-US" sz="3600" b="1" dirty="0">
                <a:solidFill>
                  <a:schemeClr val="tx1">
                    <a:lumMod val="75000"/>
                    <a:lumOff val="25000"/>
                  </a:schemeClr>
                </a:solidFill>
                <a:latin typeface="標楷體" panose="03000509000000000000" pitchFamily="65" charset="-120"/>
                <a:ea typeface="標楷體" panose="03000509000000000000" pitchFamily="65" charset="-120"/>
              </a:rPr>
              <a:t>結論與未來研究方向</a:t>
            </a:r>
          </a:p>
        </p:txBody>
      </p:sp>
      <p:sp>
        <p:nvSpPr>
          <p:cNvPr id="14" name="矩形 13">
            <a:extLst>
              <a:ext uri="{FF2B5EF4-FFF2-40B4-BE49-F238E27FC236}">
                <a16:creationId xmlns:a16="http://schemas.microsoft.com/office/drawing/2014/main" id="{0360573B-22A0-43F4-957C-97891FAEC746}"/>
              </a:ext>
            </a:extLst>
          </p:cNvPr>
          <p:cNvSpPr/>
          <p:nvPr/>
        </p:nvSpPr>
        <p:spPr>
          <a:xfrm>
            <a:off x="5420042" y="322790"/>
            <a:ext cx="1351915" cy="769441"/>
          </a:xfrm>
          <a:prstGeom prst="rect">
            <a:avLst/>
          </a:prstGeom>
        </p:spPr>
        <p:txBody>
          <a:bodyPr wrap="square">
            <a:spAutoFit/>
          </a:bodyPr>
          <a:lstStyle/>
          <a:p>
            <a:r>
              <a:rPr lang="zh-TW" altLang="en-US" sz="4400" dirty="0">
                <a:solidFill>
                  <a:schemeClr val="tx1">
                    <a:lumMod val="75000"/>
                    <a:lumOff val="25000"/>
                  </a:schemeClr>
                </a:solidFill>
                <a:latin typeface="標楷體" panose="03000509000000000000" pitchFamily="65" charset="-120"/>
                <a:ea typeface="標楷體" panose="03000509000000000000" pitchFamily="65" charset="-120"/>
              </a:rPr>
              <a:t>目錄</a:t>
            </a:r>
          </a:p>
        </p:txBody>
      </p:sp>
      <p:cxnSp>
        <p:nvCxnSpPr>
          <p:cNvPr id="16" name="直線接點 15">
            <a:extLst>
              <a:ext uri="{FF2B5EF4-FFF2-40B4-BE49-F238E27FC236}">
                <a16:creationId xmlns:a16="http://schemas.microsoft.com/office/drawing/2014/main" id="{7A461C46-0742-4010-B986-5529492C62FE}"/>
              </a:ext>
            </a:extLst>
          </p:cNvPr>
          <p:cNvCxnSpPr/>
          <p:nvPr/>
        </p:nvCxnSpPr>
        <p:spPr>
          <a:xfrm>
            <a:off x="1047750" y="1245855"/>
            <a:ext cx="10134600" cy="0"/>
          </a:xfrm>
          <a:prstGeom prst="line">
            <a:avLst/>
          </a:prstGeom>
        </p:spPr>
        <p:style>
          <a:lnRef idx="3">
            <a:schemeClr val="dk1"/>
          </a:lnRef>
          <a:fillRef idx="0">
            <a:schemeClr val="dk1"/>
          </a:fillRef>
          <a:effectRef idx="2">
            <a:schemeClr val="dk1"/>
          </a:effectRef>
          <a:fontRef idx="minor">
            <a:schemeClr val="tx1"/>
          </a:fontRef>
        </p:style>
      </p:cxnSp>
      <p:sp>
        <p:nvSpPr>
          <p:cNvPr id="18" name="橢圓 17">
            <a:extLst>
              <a:ext uri="{FF2B5EF4-FFF2-40B4-BE49-F238E27FC236}">
                <a16:creationId xmlns:a16="http://schemas.microsoft.com/office/drawing/2014/main" id="{EA21B3B3-9A2F-4015-ABE1-B306A8A685F4}"/>
              </a:ext>
            </a:extLst>
          </p:cNvPr>
          <p:cNvSpPr/>
          <p:nvPr/>
        </p:nvSpPr>
        <p:spPr>
          <a:xfrm>
            <a:off x="895350" y="1130595"/>
            <a:ext cx="266700" cy="27245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cxnSp>
        <p:nvCxnSpPr>
          <p:cNvPr id="19" name="直線接點 18">
            <a:extLst>
              <a:ext uri="{FF2B5EF4-FFF2-40B4-BE49-F238E27FC236}">
                <a16:creationId xmlns:a16="http://schemas.microsoft.com/office/drawing/2014/main" id="{700EE5C1-2E27-4B62-AB60-C4FABC14E56C}"/>
              </a:ext>
            </a:extLst>
          </p:cNvPr>
          <p:cNvCxnSpPr/>
          <p:nvPr/>
        </p:nvCxnSpPr>
        <p:spPr>
          <a:xfrm>
            <a:off x="1049154" y="1293395"/>
            <a:ext cx="10134600" cy="0"/>
          </a:xfrm>
          <a:prstGeom prst="line">
            <a:avLst/>
          </a:prstGeom>
        </p:spPr>
        <p:style>
          <a:lnRef idx="3">
            <a:schemeClr val="dk1"/>
          </a:lnRef>
          <a:fillRef idx="0">
            <a:schemeClr val="dk1"/>
          </a:fillRef>
          <a:effectRef idx="2">
            <a:schemeClr val="dk1"/>
          </a:effectRef>
          <a:fontRef idx="minor">
            <a:schemeClr val="tx1"/>
          </a:fontRef>
        </p:style>
      </p:cxnSp>
      <p:sp>
        <p:nvSpPr>
          <p:cNvPr id="5" name="投影片編號版面配置區 4">
            <a:extLst>
              <a:ext uri="{FF2B5EF4-FFF2-40B4-BE49-F238E27FC236}">
                <a16:creationId xmlns:a16="http://schemas.microsoft.com/office/drawing/2014/main" id="{9EBA04BF-EC0B-47EF-9592-36108655797C}"/>
              </a:ext>
            </a:extLst>
          </p:cNvPr>
          <p:cNvSpPr>
            <a:spLocks noGrp="1"/>
          </p:cNvSpPr>
          <p:nvPr>
            <p:ph type="sldNum" sz="quarter" idx="12"/>
          </p:nvPr>
        </p:nvSpPr>
        <p:spPr/>
        <p:txBody>
          <a:bodyPr/>
          <a:lstStyle/>
          <a:p>
            <a:fld id="{997B4A21-C178-4EF4-9692-581FD3539F5E}" type="slidenum">
              <a:rPr lang="zh-CN" altLang="en-US" smtClean="0"/>
              <a:t>54</a:t>
            </a:fld>
            <a:endParaRPr lang="zh-CN" altLang="en-US"/>
          </a:p>
        </p:txBody>
      </p:sp>
    </p:spTree>
    <p:extLst>
      <p:ext uri="{BB962C8B-B14F-4D97-AF65-F5344CB8AC3E}">
        <p14:creationId xmlns:p14="http://schemas.microsoft.com/office/powerpoint/2010/main" val="39320103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任意多边形: 形状 6"/>
          <p:cNvSpPr/>
          <p:nvPr/>
        </p:nvSpPr>
        <p:spPr bwMode="auto">
          <a:xfrm>
            <a:off x="0" y="6296025"/>
            <a:ext cx="12192000" cy="561378"/>
          </a:xfrm>
          <a:custGeom>
            <a:avLst/>
            <a:gdLst>
              <a:gd name="connsiteX0" fmla="*/ 2457949 w 12192000"/>
              <a:gd name="connsiteY0" fmla="*/ 0 h 1012232"/>
              <a:gd name="connsiteX1" fmla="*/ 9057549 w 12192000"/>
              <a:gd name="connsiteY1" fmla="*/ 610553 h 1012232"/>
              <a:gd name="connsiteX2" fmla="*/ 12192000 w 12192000"/>
              <a:gd name="connsiteY2" fmla="*/ 305277 h 1012232"/>
              <a:gd name="connsiteX3" fmla="*/ 12192000 w 12192000"/>
              <a:gd name="connsiteY3" fmla="*/ 1012232 h 1012232"/>
              <a:gd name="connsiteX4" fmla="*/ 114300 w 12192000"/>
              <a:gd name="connsiteY4" fmla="*/ 1012232 h 1012232"/>
              <a:gd name="connsiteX5" fmla="*/ 0 w 12192000"/>
              <a:gd name="connsiteY5" fmla="*/ 1012232 h 1012232"/>
              <a:gd name="connsiteX6" fmla="*/ 0 w 12192000"/>
              <a:gd name="connsiteY6" fmla="*/ 160434 h 1012232"/>
              <a:gd name="connsiteX7" fmla="*/ 270087 w 12192000"/>
              <a:gd name="connsiteY7" fmla="*/ 129128 h 1012232"/>
              <a:gd name="connsiteX8" fmla="*/ 2457949 w 12192000"/>
              <a:gd name="connsiteY8" fmla="*/ 0 h 1012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1012232">
                <a:moveTo>
                  <a:pt x="2457949" y="0"/>
                </a:moveTo>
                <a:cubicBezTo>
                  <a:pt x="4506845" y="0"/>
                  <a:pt x="7360920" y="610553"/>
                  <a:pt x="9057549" y="610553"/>
                </a:cubicBezTo>
                <a:cubicBezTo>
                  <a:pt x="10754179" y="610553"/>
                  <a:pt x="12192000" y="305277"/>
                  <a:pt x="12192000" y="305277"/>
                </a:cubicBezTo>
                <a:cubicBezTo>
                  <a:pt x="12192000" y="1012232"/>
                  <a:pt x="12192000" y="1012232"/>
                  <a:pt x="12192000" y="1012232"/>
                </a:cubicBezTo>
                <a:cubicBezTo>
                  <a:pt x="5290457" y="1012232"/>
                  <a:pt x="1839686" y="1012232"/>
                  <a:pt x="114300" y="1012232"/>
                </a:cubicBezTo>
                <a:lnTo>
                  <a:pt x="0" y="1012232"/>
                </a:lnTo>
                <a:lnTo>
                  <a:pt x="0" y="160434"/>
                </a:lnTo>
                <a:lnTo>
                  <a:pt x="270087" y="129128"/>
                </a:lnTo>
                <a:cubicBezTo>
                  <a:pt x="925321" y="57390"/>
                  <a:pt x="1689613" y="0"/>
                  <a:pt x="2457949" y="0"/>
                </a:cubicBezTo>
                <a:close/>
              </a:path>
            </a:pathLst>
          </a:custGeom>
          <a:solidFill>
            <a:srgbClr val="52618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dirty="0">
              <a:solidFill>
                <a:schemeClr val="lt1"/>
              </a:solidFill>
              <a:latin typeface="Arial" panose="020B0604020202020204" pitchFamily="34" charset="0"/>
              <a:ea typeface="思源黑体 CN Normal" panose="020B0400000000000000" pitchFamily="34" charset="-122"/>
              <a:sym typeface="Arial" panose="020B0604020202020204" pitchFamily="34" charset="0"/>
            </a:endParaRPr>
          </a:p>
        </p:txBody>
      </p:sp>
      <p:sp>
        <p:nvSpPr>
          <p:cNvPr id="2" name="文字方塊 1">
            <a:extLst>
              <a:ext uri="{FF2B5EF4-FFF2-40B4-BE49-F238E27FC236}">
                <a16:creationId xmlns:a16="http://schemas.microsoft.com/office/drawing/2014/main" id="{1C32014D-4ED5-4C1A-A659-FFB1D14AF0CC}"/>
              </a:ext>
            </a:extLst>
          </p:cNvPr>
          <p:cNvSpPr txBox="1"/>
          <p:nvPr/>
        </p:nvSpPr>
        <p:spPr>
          <a:xfrm>
            <a:off x="516256" y="6451400"/>
            <a:ext cx="4274819" cy="307777"/>
          </a:xfrm>
          <a:prstGeom prst="rect">
            <a:avLst/>
          </a:prstGeom>
          <a:noFill/>
        </p:spPr>
        <p:txBody>
          <a:bodyPr wrap="square" rtlCol="0">
            <a:spAutoFit/>
          </a:bodyPr>
          <a:lstStyle/>
          <a:p>
            <a:r>
              <a:rPr lang="en-US" altLang="zh-TW" sz="1400" dirty="0">
                <a:solidFill>
                  <a:schemeClr val="bg1"/>
                </a:solidFill>
                <a:latin typeface="Times New Roman" panose="02020603050405020304" pitchFamily="18" charset="0"/>
                <a:cs typeface="Times New Roman" panose="02020603050405020304" pitchFamily="18" charset="0"/>
              </a:rPr>
              <a:t>Computer and Storage System Laboratory, CSS Lab</a:t>
            </a:r>
            <a:endParaRPr lang="zh-TW" altLang="en-US" sz="1400" dirty="0">
              <a:solidFill>
                <a:schemeClr val="bg1"/>
              </a:solidFill>
              <a:latin typeface="Times New Roman" panose="02020603050405020304" pitchFamily="18" charset="0"/>
              <a:cs typeface="Times New Roman" panose="02020603050405020304" pitchFamily="18" charset="0"/>
            </a:endParaRPr>
          </a:p>
        </p:txBody>
      </p:sp>
      <p:cxnSp>
        <p:nvCxnSpPr>
          <p:cNvPr id="11" name="直線接點 10">
            <a:extLst>
              <a:ext uri="{FF2B5EF4-FFF2-40B4-BE49-F238E27FC236}">
                <a16:creationId xmlns:a16="http://schemas.microsoft.com/office/drawing/2014/main" id="{29BE97D7-AF3F-4CB6-98E1-7D0C9C613097}"/>
              </a:ext>
            </a:extLst>
          </p:cNvPr>
          <p:cNvCxnSpPr/>
          <p:nvPr/>
        </p:nvCxnSpPr>
        <p:spPr>
          <a:xfrm>
            <a:off x="1047750" y="1245855"/>
            <a:ext cx="10134600" cy="0"/>
          </a:xfrm>
          <a:prstGeom prst="line">
            <a:avLst/>
          </a:prstGeom>
        </p:spPr>
        <p:style>
          <a:lnRef idx="3">
            <a:schemeClr val="dk1"/>
          </a:lnRef>
          <a:fillRef idx="0">
            <a:schemeClr val="dk1"/>
          </a:fillRef>
          <a:effectRef idx="2">
            <a:schemeClr val="dk1"/>
          </a:effectRef>
          <a:fontRef idx="minor">
            <a:schemeClr val="tx1"/>
          </a:fontRef>
        </p:style>
      </p:cxnSp>
      <p:sp>
        <p:nvSpPr>
          <p:cNvPr id="13" name="橢圓 12">
            <a:extLst>
              <a:ext uri="{FF2B5EF4-FFF2-40B4-BE49-F238E27FC236}">
                <a16:creationId xmlns:a16="http://schemas.microsoft.com/office/drawing/2014/main" id="{92D3DBF0-C811-49BA-A3D9-2E1832EAF1F2}"/>
              </a:ext>
            </a:extLst>
          </p:cNvPr>
          <p:cNvSpPr/>
          <p:nvPr/>
        </p:nvSpPr>
        <p:spPr>
          <a:xfrm>
            <a:off x="895350" y="1130595"/>
            <a:ext cx="266700" cy="27245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cxnSp>
        <p:nvCxnSpPr>
          <p:cNvPr id="14" name="直線接點 13">
            <a:extLst>
              <a:ext uri="{FF2B5EF4-FFF2-40B4-BE49-F238E27FC236}">
                <a16:creationId xmlns:a16="http://schemas.microsoft.com/office/drawing/2014/main" id="{CA7763AC-9681-4544-BE27-F6BA31849481}"/>
              </a:ext>
            </a:extLst>
          </p:cNvPr>
          <p:cNvCxnSpPr/>
          <p:nvPr/>
        </p:nvCxnSpPr>
        <p:spPr>
          <a:xfrm>
            <a:off x="1049154" y="1293395"/>
            <a:ext cx="10134600" cy="0"/>
          </a:xfrm>
          <a:prstGeom prst="line">
            <a:avLst/>
          </a:prstGeom>
        </p:spPr>
        <p:style>
          <a:lnRef idx="3">
            <a:schemeClr val="dk1"/>
          </a:lnRef>
          <a:fillRef idx="0">
            <a:schemeClr val="dk1"/>
          </a:fillRef>
          <a:effectRef idx="2">
            <a:schemeClr val="dk1"/>
          </a:effectRef>
          <a:fontRef idx="minor">
            <a:schemeClr val="tx1"/>
          </a:fontRef>
        </p:style>
      </p:cxnSp>
      <p:sp>
        <p:nvSpPr>
          <p:cNvPr id="16" name="矩形 15">
            <a:extLst>
              <a:ext uri="{FF2B5EF4-FFF2-40B4-BE49-F238E27FC236}">
                <a16:creationId xmlns:a16="http://schemas.microsoft.com/office/drawing/2014/main" id="{E82F4884-C383-4AE1-8098-DDB49CA892B1}"/>
              </a:ext>
            </a:extLst>
          </p:cNvPr>
          <p:cNvSpPr/>
          <p:nvPr/>
        </p:nvSpPr>
        <p:spPr>
          <a:xfrm>
            <a:off x="5436079" y="317103"/>
            <a:ext cx="1319841" cy="769441"/>
          </a:xfrm>
          <a:prstGeom prst="rect">
            <a:avLst/>
          </a:prstGeom>
        </p:spPr>
        <p:txBody>
          <a:bodyPr wrap="square">
            <a:spAutoFit/>
          </a:bodyPr>
          <a:lstStyle/>
          <a:p>
            <a:r>
              <a:rPr lang="zh-TW" altLang="en-US" sz="4400" dirty="0">
                <a:solidFill>
                  <a:schemeClr val="tx1">
                    <a:lumMod val="75000"/>
                    <a:lumOff val="25000"/>
                  </a:schemeClr>
                </a:solidFill>
                <a:latin typeface="標楷體" panose="03000509000000000000" pitchFamily="65" charset="-120"/>
                <a:ea typeface="標楷體" panose="03000509000000000000" pitchFamily="65" charset="-120"/>
              </a:rPr>
              <a:t>結論</a:t>
            </a:r>
          </a:p>
        </p:txBody>
      </p:sp>
      <p:sp>
        <p:nvSpPr>
          <p:cNvPr id="12" name="文字方塊 11">
            <a:extLst>
              <a:ext uri="{FF2B5EF4-FFF2-40B4-BE49-F238E27FC236}">
                <a16:creationId xmlns:a16="http://schemas.microsoft.com/office/drawing/2014/main" id="{3C4852E6-4540-4693-9A3D-4C344BFD3EE5}"/>
              </a:ext>
            </a:extLst>
          </p:cNvPr>
          <p:cNvSpPr txBox="1"/>
          <p:nvPr/>
        </p:nvSpPr>
        <p:spPr>
          <a:xfrm>
            <a:off x="9604452" y="971776"/>
            <a:ext cx="1577898" cy="276999"/>
          </a:xfrm>
          <a:prstGeom prst="rect">
            <a:avLst/>
          </a:prstGeom>
          <a:noFill/>
        </p:spPr>
        <p:txBody>
          <a:bodyPr wrap="square" rtlCol="0">
            <a:spAutoFit/>
          </a:bodyPr>
          <a:lstStyle/>
          <a:p>
            <a:r>
              <a:rPr lang="zh-TW" altLang="en-US" sz="1200" b="1" dirty="0">
                <a:latin typeface="標楷體" panose="03000509000000000000" pitchFamily="65" charset="-120"/>
                <a:ea typeface="標楷體" panose="03000509000000000000" pitchFamily="65" charset="-120"/>
              </a:rPr>
              <a:t>結論與未來研究方向</a:t>
            </a:r>
          </a:p>
        </p:txBody>
      </p:sp>
      <p:sp>
        <p:nvSpPr>
          <p:cNvPr id="15" name="內容版面配置區 2">
            <a:extLst>
              <a:ext uri="{FF2B5EF4-FFF2-40B4-BE49-F238E27FC236}">
                <a16:creationId xmlns:a16="http://schemas.microsoft.com/office/drawing/2014/main" id="{2F03F994-0A52-49D5-8DE4-32CF2E0067B8}"/>
              </a:ext>
            </a:extLst>
          </p:cNvPr>
          <p:cNvSpPr txBox="1">
            <a:spLocks/>
          </p:cNvSpPr>
          <p:nvPr/>
        </p:nvSpPr>
        <p:spPr>
          <a:xfrm>
            <a:off x="1162050" y="2281017"/>
            <a:ext cx="8842163" cy="2510851"/>
          </a:xfrm>
          <a:prstGeom prst="rect">
            <a:avLst/>
          </a:prstGeom>
        </p:spPr>
        <p:txBody>
          <a:bodyPr vert="horz" lIns="91440" tIns="45720" rIns="91440" bIns="45720" rtlCol="0" anchor="ctr"/>
          <a:lstStyle>
            <a:defPPr>
              <a:defRPr lang="zh-C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971550" lvl="1" indent="-514350">
              <a:lnSpc>
                <a:spcPts val="5500"/>
              </a:lnSpc>
              <a:buFont typeface="標楷體" panose="03000509000000000000" pitchFamily="65" charset="-120"/>
              <a:buChar char="-"/>
            </a:pPr>
            <a:r>
              <a:rPr lang="zh-TW" altLang="en-US" sz="2800" dirty="0">
                <a:solidFill>
                  <a:schemeClr val="tx1">
                    <a:lumMod val="75000"/>
                    <a:lumOff val="25000"/>
                  </a:schemeClr>
                </a:solidFill>
                <a:latin typeface="標楷體" panose="03000509000000000000" pitchFamily="65" charset="-120"/>
                <a:ea typeface="標楷體" panose="03000509000000000000" pitchFamily="65" charset="-120"/>
              </a:rPr>
              <a:t>使用</a:t>
            </a:r>
            <a:r>
              <a:rPr lang="en-US" altLang="zh-TW" sz="2800" dirty="0">
                <a:solidFill>
                  <a:schemeClr val="tx1">
                    <a:lumMod val="75000"/>
                    <a:lumOff val="25000"/>
                  </a:schemeClr>
                </a:solidFill>
                <a:latin typeface="標楷體" panose="03000509000000000000" pitchFamily="65" charset="-120"/>
                <a:ea typeface="標楷體" panose="03000509000000000000" pitchFamily="65" charset="-120"/>
              </a:rPr>
              <a:t>HTML</a:t>
            </a:r>
            <a:r>
              <a:rPr lang="zh-TW" altLang="en-US" sz="2800" dirty="0">
                <a:solidFill>
                  <a:schemeClr val="tx1">
                    <a:lumMod val="75000"/>
                    <a:lumOff val="25000"/>
                  </a:schemeClr>
                </a:solidFill>
                <a:latin typeface="標楷體" panose="03000509000000000000" pitchFamily="65" charset="-120"/>
                <a:ea typeface="標楷體" panose="03000509000000000000" pitchFamily="65" charset="-120"/>
              </a:rPr>
              <a:t>比對之擴充工具輔助測試人員設計</a:t>
            </a:r>
            <a:r>
              <a:rPr lang="en-US" altLang="zh-TW" sz="2800" dirty="0">
                <a:solidFill>
                  <a:schemeClr val="tx1">
                    <a:lumMod val="75000"/>
                    <a:lumOff val="25000"/>
                  </a:schemeClr>
                </a:solidFill>
                <a:latin typeface="標楷體" panose="03000509000000000000" pitchFamily="65" charset="-120"/>
                <a:ea typeface="標楷體" panose="03000509000000000000" pitchFamily="65" charset="-120"/>
              </a:rPr>
              <a:t>XPath</a:t>
            </a:r>
          </a:p>
          <a:p>
            <a:pPr marL="1428750" lvl="2" indent="-514350">
              <a:lnSpc>
                <a:spcPts val="5500"/>
              </a:lnSpc>
              <a:buFont typeface="標楷體" panose="03000509000000000000" pitchFamily="65" charset="-120"/>
              <a:buChar char="-"/>
            </a:pPr>
            <a:r>
              <a:rPr lang="zh-TW" altLang="en-US" sz="2800" dirty="0">
                <a:solidFill>
                  <a:schemeClr val="tx1">
                    <a:lumMod val="75000"/>
                    <a:lumOff val="25000"/>
                  </a:schemeClr>
                </a:solidFill>
                <a:latin typeface="標楷體" panose="03000509000000000000" pitchFamily="65" charset="-120"/>
                <a:ea typeface="標楷體" panose="03000509000000000000" pitchFamily="65" charset="-120"/>
              </a:rPr>
              <a:t>降低</a:t>
            </a:r>
            <a:r>
              <a:rPr lang="en-US" altLang="zh-TW" sz="2800" dirty="0">
                <a:solidFill>
                  <a:schemeClr val="tx1">
                    <a:lumMod val="75000"/>
                    <a:lumOff val="25000"/>
                  </a:schemeClr>
                </a:solidFill>
                <a:latin typeface="標楷體" panose="03000509000000000000" pitchFamily="65" charset="-120"/>
                <a:ea typeface="標楷體" panose="03000509000000000000" pitchFamily="65" charset="-120"/>
              </a:rPr>
              <a:t>20%~30%</a:t>
            </a:r>
            <a:r>
              <a:rPr lang="zh-TW" altLang="en-US" sz="2800" dirty="0">
                <a:solidFill>
                  <a:schemeClr val="tx1">
                    <a:lumMod val="75000"/>
                    <a:lumOff val="25000"/>
                  </a:schemeClr>
                </a:solidFill>
                <a:latin typeface="標楷體" panose="03000509000000000000" pitchFamily="65" charset="-120"/>
                <a:ea typeface="標楷體" panose="03000509000000000000" pitchFamily="65" charset="-120"/>
              </a:rPr>
              <a:t>左右的時間</a:t>
            </a:r>
            <a:endParaRPr lang="en-US" altLang="zh-TW" sz="2800" dirty="0">
              <a:solidFill>
                <a:schemeClr val="tx1">
                  <a:lumMod val="75000"/>
                  <a:lumOff val="25000"/>
                </a:schemeClr>
              </a:solidFill>
              <a:latin typeface="標楷體" panose="03000509000000000000" pitchFamily="65" charset="-120"/>
              <a:ea typeface="標楷體" panose="03000509000000000000" pitchFamily="65" charset="-120"/>
            </a:endParaRPr>
          </a:p>
          <a:p>
            <a:pPr marL="1428750" lvl="2" indent="-514350">
              <a:lnSpc>
                <a:spcPts val="5500"/>
              </a:lnSpc>
              <a:buFont typeface="標楷體" panose="03000509000000000000" pitchFamily="65" charset="-120"/>
              <a:buChar char="-"/>
            </a:pPr>
            <a:r>
              <a:rPr lang="zh-TW" altLang="en-US" sz="2800" dirty="0">
                <a:solidFill>
                  <a:schemeClr val="tx1">
                    <a:lumMod val="75000"/>
                    <a:lumOff val="25000"/>
                  </a:schemeClr>
                </a:solidFill>
                <a:latin typeface="標楷體" panose="03000509000000000000" pitchFamily="65" charset="-120"/>
                <a:ea typeface="標楷體" panose="03000509000000000000" pitchFamily="65" charset="-120"/>
              </a:rPr>
              <a:t>無相關經驗測試人員降低時間較為明顯</a:t>
            </a:r>
            <a:endParaRPr lang="en-US" altLang="zh-TW" sz="2800" dirty="0">
              <a:solidFill>
                <a:schemeClr val="tx1">
                  <a:lumMod val="75000"/>
                  <a:lumOff val="25000"/>
                </a:schemeClr>
              </a:solidFill>
              <a:latin typeface="標楷體" panose="03000509000000000000" pitchFamily="65" charset="-120"/>
              <a:ea typeface="標楷體" panose="03000509000000000000" pitchFamily="65" charset="-120"/>
            </a:endParaRPr>
          </a:p>
        </p:txBody>
      </p:sp>
      <p:sp>
        <p:nvSpPr>
          <p:cNvPr id="5" name="投影片編號版面配置區 4">
            <a:extLst>
              <a:ext uri="{FF2B5EF4-FFF2-40B4-BE49-F238E27FC236}">
                <a16:creationId xmlns:a16="http://schemas.microsoft.com/office/drawing/2014/main" id="{5A0E40F5-AA65-494D-9985-53793548698C}"/>
              </a:ext>
            </a:extLst>
          </p:cNvPr>
          <p:cNvSpPr>
            <a:spLocks noGrp="1"/>
          </p:cNvSpPr>
          <p:nvPr>
            <p:ph type="sldNum" sz="quarter" idx="12"/>
          </p:nvPr>
        </p:nvSpPr>
        <p:spPr/>
        <p:txBody>
          <a:bodyPr/>
          <a:lstStyle/>
          <a:p>
            <a:fld id="{997B4A21-C178-4EF4-9692-581FD3539F5E}" type="slidenum">
              <a:rPr lang="zh-CN" altLang="en-US" smtClean="0"/>
              <a:t>55</a:t>
            </a:fld>
            <a:endParaRPr lang="zh-CN" altLang="en-US"/>
          </a:p>
        </p:txBody>
      </p:sp>
    </p:spTree>
    <p:extLst>
      <p:ext uri="{BB962C8B-B14F-4D97-AF65-F5344CB8AC3E}">
        <p14:creationId xmlns:p14="http://schemas.microsoft.com/office/powerpoint/2010/main" val="41710775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任意多边形: 形状 6"/>
          <p:cNvSpPr/>
          <p:nvPr/>
        </p:nvSpPr>
        <p:spPr bwMode="auto">
          <a:xfrm>
            <a:off x="0" y="6296025"/>
            <a:ext cx="12192000" cy="561378"/>
          </a:xfrm>
          <a:custGeom>
            <a:avLst/>
            <a:gdLst>
              <a:gd name="connsiteX0" fmla="*/ 2457949 w 12192000"/>
              <a:gd name="connsiteY0" fmla="*/ 0 h 1012232"/>
              <a:gd name="connsiteX1" fmla="*/ 9057549 w 12192000"/>
              <a:gd name="connsiteY1" fmla="*/ 610553 h 1012232"/>
              <a:gd name="connsiteX2" fmla="*/ 12192000 w 12192000"/>
              <a:gd name="connsiteY2" fmla="*/ 305277 h 1012232"/>
              <a:gd name="connsiteX3" fmla="*/ 12192000 w 12192000"/>
              <a:gd name="connsiteY3" fmla="*/ 1012232 h 1012232"/>
              <a:gd name="connsiteX4" fmla="*/ 114300 w 12192000"/>
              <a:gd name="connsiteY4" fmla="*/ 1012232 h 1012232"/>
              <a:gd name="connsiteX5" fmla="*/ 0 w 12192000"/>
              <a:gd name="connsiteY5" fmla="*/ 1012232 h 1012232"/>
              <a:gd name="connsiteX6" fmla="*/ 0 w 12192000"/>
              <a:gd name="connsiteY6" fmla="*/ 160434 h 1012232"/>
              <a:gd name="connsiteX7" fmla="*/ 270087 w 12192000"/>
              <a:gd name="connsiteY7" fmla="*/ 129128 h 1012232"/>
              <a:gd name="connsiteX8" fmla="*/ 2457949 w 12192000"/>
              <a:gd name="connsiteY8" fmla="*/ 0 h 1012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1012232">
                <a:moveTo>
                  <a:pt x="2457949" y="0"/>
                </a:moveTo>
                <a:cubicBezTo>
                  <a:pt x="4506845" y="0"/>
                  <a:pt x="7360920" y="610553"/>
                  <a:pt x="9057549" y="610553"/>
                </a:cubicBezTo>
                <a:cubicBezTo>
                  <a:pt x="10754179" y="610553"/>
                  <a:pt x="12192000" y="305277"/>
                  <a:pt x="12192000" y="305277"/>
                </a:cubicBezTo>
                <a:cubicBezTo>
                  <a:pt x="12192000" y="1012232"/>
                  <a:pt x="12192000" y="1012232"/>
                  <a:pt x="12192000" y="1012232"/>
                </a:cubicBezTo>
                <a:cubicBezTo>
                  <a:pt x="5290457" y="1012232"/>
                  <a:pt x="1839686" y="1012232"/>
                  <a:pt x="114300" y="1012232"/>
                </a:cubicBezTo>
                <a:lnTo>
                  <a:pt x="0" y="1012232"/>
                </a:lnTo>
                <a:lnTo>
                  <a:pt x="0" y="160434"/>
                </a:lnTo>
                <a:lnTo>
                  <a:pt x="270087" y="129128"/>
                </a:lnTo>
                <a:cubicBezTo>
                  <a:pt x="925321" y="57390"/>
                  <a:pt x="1689613" y="0"/>
                  <a:pt x="2457949" y="0"/>
                </a:cubicBezTo>
                <a:close/>
              </a:path>
            </a:pathLst>
          </a:custGeom>
          <a:solidFill>
            <a:srgbClr val="52618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dirty="0">
              <a:solidFill>
                <a:schemeClr val="lt1"/>
              </a:solidFill>
              <a:latin typeface="Arial" panose="020B0604020202020204" pitchFamily="34" charset="0"/>
              <a:ea typeface="思源黑体 CN Normal" panose="020B0400000000000000" pitchFamily="34" charset="-122"/>
              <a:sym typeface="Arial" panose="020B0604020202020204" pitchFamily="34" charset="0"/>
            </a:endParaRPr>
          </a:p>
        </p:txBody>
      </p:sp>
      <p:sp>
        <p:nvSpPr>
          <p:cNvPr id="2" name="文字方塊 1">
            <a:extLst>
              <a:ext uri="{FF2B5EF4-FFF2-40B4-BE49-F238E27FC236}">
                <a16:creationId xmlns:a16="http://schemas.microsoft.com/office/drawing/2014/main" id="{1C32014D-4ED5-4C1A-A659-FFB1D14AF0CC}"/>
              </a:ext>
            </a:extLst>
          </p:cNvPr>
          <p:cNvSpPr txBox="1"/>
          <p:nvPr/>
        </p:nvSpPr>
        <p:spPr>
          <a:xfrm>
            <a:off x="516256" y="6451400"/>
            <a:ext cx="4274819" cy="307777"/>
          </a:xfrm>
          <a:prstGeom prst="rect">
            <a:avLst/>
          </a:prstGeom>
          <a:noFill/>
        </p:spPr>
        <p:txBody>
          <a:bodyPr wrap="square" rtlCol="0">
            <a:spAutoFit/>
          </a:bodyPr>
          <a:lstStyle/>
          <a:p>
            <a:r>
              <a:rPr lang="en-US" altLang="zh-TW" sz="1400" dirty="0">
                <a:solidFill>
                  <a:schemeClr val="bg1"/>
                </a:solidFill>
                <a:latin typeface="Times New Roman" panose="02020603050405020304" pitchFamily="18" charset="0"/>
                <a:cs typeface="Times New Roman" panose="02020603050405020304" pitchFamily="18" charset="0"/>
              </a:rPr>
              <a:t>Computer and Storage System Laboratory, CSS Lab</a:t>
            </a:r>
            <a:endParaRPr lang="zh-TW" altLang="en-US" sz="1400" dirty="0">
              <a:solidFill>
                <a:schemeClr val="bg1"/>
              </a:solidFill>
              <a:latin typeface="Times New Roman" panose="02020603050405020304" pitchFamily="18" charset="0"/>
              <a:cs typeface="Times New Roman" panose="02020603050405020304" pitchFamily="18" charset="0"/>
            </a:endParaRPr>
          </a:p>
        </p:txBody>
      </p:sp>
      <p:pic>
        <p:nvPicPr>
          <p:cNvPr id="4" name="圖片 3">
            <a:extLst>
              <a:ext uri="{FF2B5EF4-FFF2-40B4-BE49-F238E27FC236}">
                <a16:creationId xmlns:a16="http://schemas.microsoft.com/office/drawing/2014/main" id="{155FF9AD-7C3C-4D53-AF46-F27BF73197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00801" y="1519935"/>
            <a:ext cx="5580702" cy="4996057"/>
          </a:xfrm>
          <a:prstGeom prst="rect">
            <a:avLst/>
          </a:prstGeom>
          <a:ln w="19050">
            <a:solidFill>
              <a:schemeClr val="bg2">
                <a:lumMod val="75000"/>
              </a:schemeClr>
            </a:solidFill>
          </a:ln>
        </p:spPr>
      </p:pic>
      <p:cxnSp>
        <p:nvCxnSpPr>
          <p:cNvPr id="15" name="直線接點 14">
            <a:extLst>
              <a:ext uri="{FF2B5EF4-FFF2-40B4-BE49-F238E27FC236}">
                <a16:creationId xmlns:a16="http://schemas.microsoft.com/office/drawing/2014/main" id="{98C5A0E5-670E-4AC9-8499-1C9C0C54F146}"/>
              </a:ext>
            </a:extLst>
          </p:cNvPr>
          <p:cNvCxnSpPr/>
          <p:nvPr/>
        </p:nvCxnSpPr>
        <p:spPr>
          <a:xfrm>
            <a:off x="1047750" y="1245855"/>
            <a:ext cx="10134600" cy="0"/>
          </a:xfrm>
          <a:prstGeom prst="line">
            <a:avLst/>
          </a:prstGeom>
        </p:spPr>
        <p:style>
          <a:lnRef idx="3">
            <a:schemeClr val="dk1"/>
          </a:lnRef>
          <a:fillRef idx="0">
            <a:schemeClr val="dk1"/>
          </a:fillRef>
          <a:effectRef idx="2">
            <a:schemeClr val="dk1"/>
          </a:effectRef>
          <a:fontRef idx="minor">
            <a:schemeClr val="tx1"/>
          </a:fontRef>
        </p:style>
      </p:cxnSp>
      <p:sp>
        <p:nvSpPr>
          <p:cNvPr id="17" name="橢圓 16">
            <a:extLst>
              <a:ext uri="{FF2B5EF4-FFF2-40B4-BE49-F238E27FC236}">
                <a16:creationId xmlns:a16="http://schemas.microsoft.com/office/drawing/2014/main" id="{B9FC56E5-E73F-4E57-9EBC-AC1C5E56A5F9}"/>
              </a:ext>
            </a:extLst>
          </p:cNvPr>
          <p:cNvSpPr/>
          <p:nvPr/>
        </p:nvSpPr>
        <p:spPr>
          <a:xfrm>
            <a:off x="895350" y="1130595"/>
            <a:ext cx="266700" cy="27245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cxnSp>
        <p:nvCxnSpPr>
          <p:cNvPr id="18" name="直線接點 17">
            <a:extLst>
              <a:ext uri="{FF2B5EF4-FFF2-40B4-BE49-F238E27FC236}">
                <a16:creationId xmlns:a16="http://schemas.microsoft.com/office/drawing/2014/main" id="{8D60F5F5-B6CA-46DE-8A3D-BC834F309E6E}"/>
              </a:ext>
            </a:extLst>
          </p:cNvPr>
          <p:cNvCxnSpPr/>
          <p:nvPr/>
        </p:nvCxnSpPr>
        <p:spPr>
          <a:xfrm>
            <a:off x="1049154" y="1293395"/>
            <a:ext cx="10134600" cy="0"/>
          </a:xfrm>
          <a:prstGeom prst="line">
            <a:avLst/>
          </a:prstGeom>
        </p:spPr>
        <p:style>
          <a:lnRef idx="3">
            <a:schemeClr val="dk1"/>
          </a:lnRef>
          <a:fillRef idx="0">
            <a:schemeClr val="dk1"/>
          </a:fillRef>
          <a:effectRef idx="2">
            <a:schemeClr val="dk1"/>
          </a:effectRef>
          <a:fontRef idx="minor">
            <a:schemeClr val="tx1"/>
          </a:fontRef>
        </p:style>
      </p:cxnSp>
      <p:sp>
        <p:nvSpPr>
          <p:cNvPr id="19" name="矩形 18">
            <a:extLst>
              <a:ext uri="{FF2B5EF4-FFF2-40B4-BE49-F238E27FC236}">
                <a16:creationId xmlns:a16="http://schemas.microsoft.com/office/drawing/2014/main" id="{997B8A10-7015-4CB0-AF87-8FB96D0C6595}"/>
              </a:ext>
            </a:extLst>
          </p:cNvPr>
          <p:cNvSpPr/>
          <p:nvPr/>
        </p:nvSpPr>
        <p:spPr>
          <a:xfrm>
            <a:off x="4302999" y="320516"/>
            <a:ext cx="3586000" cy="769441"/>
          </a:xfrm>
          <a:prstGeom prst="rect">
            <a:avLst/>
          </a:prstGeom>
        </p:spPr>
        <p:txBody>
          <a:bodyPr wrap="square">
            <a:spAutoFit/>
          </a:bodyPr>
          <a:lstStyle/>
          <a:p>
            <a:r>
              <a:rPr lang="zh-TW" altLang="en-US" sz="4400" dirty="0">
                <a:solidFill>
                  <a:schemeClr val="tx1">
                    <a:lumMod val="75000"/>
                    <a:lumOff val="25000"/>
                  </a:schemeClr>
                </a:solidFill>
                <a:latin typeface="標楷體" panose="03000509000000000000" pitchFamily="65" charset="-120"/>
                <a:ea typeface="標楷體" panose="03000509000000000000" pitchFamily="65" charset="-120"/>
              </a:rPr>
              <a:t>未來研究方向</a:t>
            </a:r>
          </a:p>
        </p:txBody>
      </p:sp>
      <p:sp>
        <p:nvSpPr>
          <p:cNvPr id="20" name="文字方塊 19">
            <a:extLst>
              <a:ext uri="{FF2B5EF4-FFF2-40B4-BE49-F238E27FC236}">
                <a16:creationId xmlns:a16="http://schemas.microsoft.com/office/drawing/2014/main" id="{0B07D0A0-A20D-4676-BD1C-E22DE3BF7B65}"/>
              </a:ext>
            </a:extLst>
          </p:cNvPr>
          <p:cNvSpPr txBox="1"/>
          <p:nvPr/>
        </p:nvSpPr>
        <p:spPr>
          <a:xfrm>
            <a:off x="9604452" y="971776"/>
            <a:ext cx="1577898" cy="276999"/>
          </a:xfrm>
          <a:prstGeom prst="rect">
            <a:avLst/>
          </a:prstGeom>
          <a:noFill/>
        </p:spPr>
        <p:txBody>
          <a:bodyPr wrap="square" rtlCol="0">
            <a:spAutoFit/>
          </a:bodyPr>
          <a:lstStyle/>
          <a:p>
            <a:r>
              <a:rPr lang="zh-TW" altLang="en-US" sz="1200" b="1" dirty="0">
                <a:latin typeface="標楷體" panose="03000509000000000000" pitchFamily="65" charset="-120"/>
                <a:ea typeface="標楷體" panose="03000509000000000000" pitchFamily="65" charset="-120"/>
              </a:rPr>
              <a:t>結論與未來研究方向</a:t>
            </a:r>
          </a:p>
        </p:txBody>
      </p:sp>
      <p:sp>
        <p:nvSpPr>
          <p:cNvPr id="21" name="內容版面配置區 2">
            <a:extLst>
              <a:ext uri="{FF2B5EF4-FFF2-40B4-BE49-F238E27FC236}">
                <a16:creationId xmlns:a16="http://schemas.microsoft.com/office/drawing/2014/main" id="{DE39E26D-E8DC-43FE-96A9-1ECC9C4A8546}"/>
              </a:ext>
            </a:extLst>
          </p:cNvPr>
          <p:cNvSpPr txBox="1">
            <a:spLocks/>
          </p:cNvSpPr>
          <p:nvPr/>
        </p:nvSpPr>
        <p:spPr>
          <a:xfrm>
            <a:off x="0" y="2281017"/>
            <a:ext cx="7232650" cy="2510851"/>
          </a:xfrm>
          <a:prstGeom prst="rect">
            <a:avLst/>
          </a:prstGeom>
        </p:spPr>
        <p:txBody>
          <a:bodyPr vert="horz" lIns="91440" tIns="45720" rIns="91440" bIns="45720" rtlCol="0" anchor="ctr"/>
          <a:lstStyle>
            <a:defPPr>
              <a:defRPr lang="zh-C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971550" lvl="1" indent="-514350">
              <a:lnSpc>
                <a:spcPts val="5500"/>
              </a:lnSpc>
              <a:buFont typeface="標楷體" panose="03000509000000000000" pitchFamily="65" charset="-120"/>
              <a:buChar char="-"/>
            </a:pPr>
            <a:r>
              <a:rPr lang="zh-TW" altLang="en-US" sz="2400" dirty="0">
                <a:solidFill>
                  <a:schemeClr val="tx1">
                    <a:lumMod val="75000"/>
                    <a:lumOff val="25000"/>
                  </a:schemeClr>
                </a:solidFill>
                <a:latin typeface="標楷體" panose="03000509000000000000" pitchFamily="65" charset="-120"/>
                <a:ea typeface="標楷體" panose="03000509000000000000" pitchFamily="65" charset="-120"/>
              </a:rPr>
              <a:t>比較節點相異等級之演算法</a:t>
            </a:r>
            <a:endParaRPr lang="en-US" altLang="zh-TW" sz="2400" dirty="0">
              <a:solidFill>
                <a:schemeClr val="tx1">
                  <a:lumMod val="75000"/>
                  <a:lumOff val="25000"/>
                </a:schemeClr>
              </a:solidFill>
              <a:latin typeface="標楷體" panose="03000509000000000000" pitchFamily="65" charset="-120"/>
              <a:ea typeface="標楷體" panose="03000509000000000000" pitchFamily="65" charset="-120"/>
            </a:endParaRPr>
          </a:p>
          <a:p>
            <a:pPr marL="971550" lvl="1" indent="-514350">
              <a:lnSpc>
                <a:spcPts val="4000"/>
              </a:lnSpc>
              <a:buFont typeface="標楷體" panose="03000509000000000000" pitchFamily="65" charset="-120"/>
              <a:buChar char="-"/>
            </a:pPr>
            <a:r>
              <a:rPr lang="zh-TW" altLang="en-US" sz="2400" dirty="0">
                <a:solidFill>
                  <a:schemeClr val="bg2">
                    <a:lumMod val="75000"/>
                  </a:schemeClr>
                </a:solidFill>
                <a:latin typeface="標楷體" panose="03000509000000000000" pitchFamily="65" charset="-120"/>
                <a:ea typeface="標楷體" panose="03000509000000000000" pitchFamily="65" charset="-120"/>
              </a:rPr>
              <a:t>比對相異之元件自動跳轉到</a:t>
            </a:r>
            <a:endParaRPr lang="en-US" altLang="zh-TW" sz="2400" dirty="0">
              <a:solidFill>
                <a:schemeClr val="bg2">
                  <a:lumMod val="75000"/>
                </a:schemeClr>
              </a:solidFill>
              <a:latin typeface="標楷體" panose="03000509000000000000" pitchFamily="65" charset="-120"/>
              <a:ea typeface="標楷體" panose="03000509000000000000" pitchFamily="65" charset="-120"/>
            </a:endParaRPr>
          </a:p>
          <a:p>
            <a:pPr lvl="1">
              <a:lnSpc>
                <a:spcPts val="4000"/>
              </a:lnSpc>
            </a:pPr>
            <a:r>
              <a:rPr lang="en-US" altLang="zh-TW" sz="2400" dirty="0">
                <a:solidFill>
                  <a:schemeClr val="bg2">
                    <a:lumMod val="75000"/>
                  </a:schemeClr>
                </a:solidFill>
                <a:latin typeface="標楷體" panose="03000509000000000000" pitchFamily="65" charset="-120"/>
                <a:ea typeface="標楷體" panose="03000509000000000000" pitchFamily="65" charset="-120"/>
              </a:rPr>
              <a:t>	Developer Tool </a:t>
            </a:r>
            <a:r>
              <a:rPr lang="zh-TW" altLang="en-US" sz="2400" dirty="0">
                <a:solidFill>
                  <a:schemeClr val="bg2">
                    <a:lumMod val="75000"/>
                  </a:schemeClr>
                </a:solidFill>
                <a:latin typeface="標楷體" panose="03000509000000000000" pitchFamily="65" charset="-120"/>
                <a:ea typeface="標楷體" panose="03000509000000000000" pitchFamily="65" charset="-120"/>
              </a:rPr>
              <a:t>中</a:t>
            </a:r>
            <a:r>
              <a:rPr lang="en-US" altLang="zh-TW" sz="2400" dirty="0">
                <a:solidFill>
                  <a:schemeClr val="bg2">
                    <a:lumMod val="75000"/>
                  </a:schemeClr>
                </a:solidFill>
                <a:latin typeface="標楷體" panose="03000509000000000000" pitchFamily="65" charset="-120"/>
                <a:ea typeface="標楷體" panose="03000509000000000000" pitchFamily="65" charset="-120"/>
              </a:rPr>
              <a:t>Element </a:t>
            </a:r>
            <a:r>
              <a:rPr lang="zh-TW" altLang="en-US" sz="2400" dirty="0">
                <a:solidFill>
                  <a:schemeClr val="bg2">
                    <a:lumMod val="75000"/>
                  </a:schemeClr>
                </a:solidFill>
                <a:latin typeface="標楷體" panose="03000509000000000000" pitchFamily="65" charset="-120"/>
                <a:ea typeface="標楷體" panose="03000509000000000000" pitchFamily="65" charset="-120"/>
              </a:rPr>
              <a:t>頁面並標記</a:t>
            </a:r>
            <a:endParaRPr lang="en-US" altLang="zh-TW" sz="2400" dirty="0">
              <a:solidFill>
                <a:schemeClr val="bg2">
                  <a:lumMod val="75000"/>
                </a:schemeClr>
              </a:solidFill>
              <a:latin typeface="標楷體" panose="03000509000000000000" pitchFamily="65" charset="-120"/>
              <a:ea typeface="標楷體" panose="03000509000000000000" pitchFamily="65" charset="-120"/>
            </a:endParaRPr>
          </a:p>
        </p:txBody>
      </p:sp>
      <p:sp>
        <p:nvSpPr>
          <p:cNvPr id="6" name="投影片編號版面配置區 5">
            <a:extLst>
              <a:ext uri="{FF2B5EF4-FFF2-40B4-BE49-F238E27FC236}">
                <a16:creationId xmlns:a16="http://schemas.microsoft.com/office/drawing/2014/main" id="{F546DE40-74D1-4241-8861-C10DC0FFCEDD}"/>
              </a:ext>
            </a:extLst>
          </p:cNvPr>
          <p:cNvSpPr>
            <a:spLocks noGrp="1"/>
          </p:cNvSpPr>
          <p:nvPr>
            <p:ph type="sldNum" sz="quarter" idx="12"/>
          </p:nvPr>
        </p:nvSpPr>
        <p:spPr/>
        <p:txBody>
          <a:bodyPr/>
          <a:lstStyle/>
          <a:p>
            <a:fld id="{997B4A21-C178-4EF4-9692-581FD3539F5E}" type="slidenum">
              <a:rPr lang="zh-CN" altLang="en-US" smtClean="0"/>
              <a:t>56</a:t>
            </a:fld>
            <a:endParaRPr lang="zh-CN" altLang="en-US"/>
          </a:p>
        </p:txBody>
      </p:sp>
    </p:spTree>
    <p:extLst>
      <p:ext uri="{BB962C8B-B14F-4D97-AF65-F5344CB8AC3E}">
        <p14:creationId xmlns:p14="http://schemas.microsoft.com/office/powerpoint/2010/main" val="32439751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任意多边形: 形状 6"/>
          <p:cNvSpPr/>
          <p:nvPr/>
        </p:nvSpPr>
        <p:spPr bwMode="auto">
          <a:xfrm>
            <a:off x="0" y="6296025"/>
            <a:ext cx="12192000" cy="561378"/>
          </a:xfrm>
          <a:custGeom>
            <a:avLst/>
            <a:gdLst>
              <a:gd name="connsiteX0" fmla="*/ 2457949 w 12192000"/>
              <a:gd name="connsiteY0" fmla="*/ 0 h 1012232"/>
              <a:gd name="connsiteX1" fmla="*/ 9057549 w 12192000"/>
              <a:gd name="connsiteY1" fmla="*/ 610553 h 1012232"/>
              <a:gd name="connsiteX2" fmla="*/ 12192000 w 12192000"/>
              <a:gd name="connsiteY2" fmla="*/ 305277 h 1012232"/>
              <a:gd name="connsiteX3" fmla="*/ 12192000 w 12192000"/>
              <a:gd name="connsiteY3" fmla="*/ 1012232 h 1012232"/>
              <a:gd name="connsiteX4" fmla="*/ 114300 w 12192000"/>
              <a:gd name="connsiteY4" fmla="*/ 1012232 h 1012232"/>
              <a:gd name="connsiteX5" fmla="*/ 0 w 12192000"/>
              <a:gd name="connsiteY5" fmla="*/ 1012232 h 1012232"/>
              <a:gd name="connsiteX6" fmla="*/ 0 w 12192000"/>
              <a:gd name="connsiteY6" fmla="*/ 160434 h 1012232"/>
              <a:gd name="connsiteX7" fmla="*/ 270087 w 12192000"/>
              <a:gd name="connsiteY7" fmla="*/ 129128 h 1012232"/>
              <a:gd name="connsiteX8" fmla="*/ 2457949 w 12192000"/>
              <a:gd name="connsiteY8" fmla="*/ 0 h 1012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1012232">
                <a:moveTo>
                  <a:pt x="2457949" y="0"/>
                </a:moveTo>
                <a:cubicBezTo>
                  <a:pt x="4506845" y="0"/>
                  <a:pt x="7360920" y="610553"/>
                  <a:pt x="9057549" y="610553"/>
                </a:cubicBezTo>
                <a:cubicBezTo>
                  <a:pt x="10754179" y="610553"/>
                  <a:pt x="12192000" y="305277"/>
                  <a:pt x="12192000" y="305277"/>
                </a:cubicBezTo>
                <a:cubicBezTo>
                  <a:pt x="12192000" y="1012232"/>
                  <a:pt x="12192000" y="1012232"/>
                  <a:pt x="12192000" y="1012232"/>
                </a:cubicBezTo>
                <a:cubicBezTo>
                  <a:pt x="5290457" y="1012232"/>
                  <a:pt x="1839686" y="1012232"/>
                  <a:pt x="114300" y="1012232"/>
                </a:cubicBezTo>
                <a:lnTo>
                  <a:pt x="0" y="1012232"/>
                </a:lnTo>
                <a:lnTo>
                  <a:pt x="0" y="160434"/>
                </a:lnTo>
                <a:lnTo>
                  <a:pt x="270087" y="129128"/>
                </a:lnTo>
                <a:cubicBezTo>
                  <a:pt x="925321" y="57390"/>
                  <a:pt x="1689613" y="0"/>
                  <a:pt x="2457949" y="0"/>
                </a:cubicBezTo>
                <a:close/>
              </a:path>
            </a:pathLst>
          </a:custGeom>
          <a:solidFill>
            <a:srgbClr val="52618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dirty="0">
              <a:solidFill>
                <a:schemeClr val="lt1"/>
              </a:solidFill>
              <a:latin typeface="Arial" panose="020B0604020202020204" pitchFamily="34" charset="0"/>
              <a:ea typeface="思源黑体 CN Normal" panose="020B0400000000000000" pitchFamily="34" charset="-122"/>
              <a:sym typeface="Arial" panose="020B0604020202020204" pitchFamily="34" charset="0"/>
            </a:endParaRPr>
          </a:p>
        </p:txBody>
      </p:sp>
      <p:sp>
        <p:nvSpPr>
          <p:cNvPr id="2" name="文字方塊 1">
            <a:extLst>
              <a:ext uri="{FF2B5EF4-FFF2-40B4-BE49-F238E27FC236}">
                <a16:creationId xmlns:a16="http://schemas.microsoft.com/office/drawing/2014/main" id="{1C32014D-4ED5-4C1A-A659-FFB1D14AF0CC}"/>
              </a:ext>
            </a:extLst>
          </p:cNvPr>
          <p:cNvSpPr txBox="1"/>
          <p:nvPr/>
        </p:nvSpPr>
        <p:spPr>
          <a:xfrm>
            <a:off x="516256" y="6451400"/>
            <a:ext cx="4274819" cy="307777"/>
          </a:xfrm>
          <a:prstGeom prst="rect">
            <a:avLst/>
          </a:prstGeom>
          <a:noFill/>
        </p:spPr>
        <p:txBody>
          <a:bodyPr wrap="square" rtlCol="0">
            <a:spAutoFit/>
          </a:bodyPr>
          <a:lstStyle/>
          <a:p>
            <a:r>
              <a:rPr lang="en-US" altLang="zh-TW" sz="1400" dirty="0">
                <a:solidFill>
                  <a:schemeClr val="bg1"/>
                </a:solidFill>
                <a:latin typeface="Times New Roman" panose="02020603050405020304" pitchFamily="18" charset="0"/>
                <a:cs typeface="Times New Roman" panose="02020603050405020304" pitchFamily="18" charset="0"/>
              </a:rPr>
              <a:t>Computer and Storage System Laboratory, CSS Lab</a:t>
            </a:r>
            <a:endParaRPr lang="zh-TW" altLang="en-US" sz="1400" dirty="0">
              <a:solidFill>
                <a:schemeClr val="bg1"/>
              </a:solidFill>
              <a:latin typeface="Times New Roman" panose="02020603050405020304" pitchFamily="18" charset="0"/>
              <a:cs typeface="Times New Roman" panose="02020603050405020304" pitchFamily="18" charset="0"/>
            </a:endParaRPr>
          </a:p>
        </p:txBody>
      </p:sp>
      <p:cxnSp>
        <p:nvCxnSpPr>
          <p:cNvPr id="11" name="直線接點 10">
            <a:extLst>
              <a:ext uri="{FF2B5EF4-FFF2-40B4-BE49-F238E27FC236}">
                <a16:creationId xmlns:a16="http://schemas.microsoft.com/office/drawing/2014/main" id="{29BE97D7-AF3F-4CB6-98E1-7D0C9C613097}"/>
              </a:ext>
            </a:extLst>
          </p:cNvPr>
          <p:cNvCxnSpPr/>
          <p:nvPr/>
        </p:nvCxnSpPr>
        <p:spPr>
          <a:xfrm>
            <a:off x="1047750" y="1245855"/>
            <a:ext cx="10134600" cy="0"/>
          </a:xfrm>
          <a:prstGeom prst="line">
            <a:avLst/>
          </a:prstGeom>
        </p:spPr>
        <p:style>
          <a:lnRef idx="3">
            <a:schemeClr val="dk1"/>
          </a:lnRef>
          <a:fillRef idx="0">
            <a:schemeClr val="dk1"/>
          </a:fillRef>
          <a:effectRef idx="2">
            <a:schemeClr val="dk1"/>
          </a:effectRef>
          <a:fontRef idx="minor">
            <a:schemeClr val="tx1"/>
          </a:fontRef>
        </p:style>
      </p:cxnSp>
      <p:sp>
        <p:nvSpPr>
          <p:cNvPr id="13" name="橢圓 12">
            <a:extLst>
              <a:ext uri="{FF2B5EF4-FFF2-40B4-BE49-F238E27FC236}">
                <a16:creationId xmlns:a16="http://schemas.microsoft.com/office/drawing/2014/main" id="{92D3DBF0-C811-49BA-A3D9-2E1832EAF1F2}"/>
              </a:ext>
            </a:extLst>
          </p:cNvPr>
          <p:cNvSpPr/>
          <p:nvPr/>
        </p:nvSpPr>
        <p:spPr>
          <a:xfrm>
            <a:off x="895350" y="1130595"/>
            <a:ext cx="266700" cy="27245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cxnSp>
        <p:nvCxnSpPr>
          <p:cNvPr id="14" name="直線接點 13">
            <a:extLst>
              <a:ext uri="{FF2B5EF4-FFF2-40B4-BE49-F238E27FC236}">
                <a16:creationId xmlns:a16="http://schemas.microsoft.com/office/drawing/2014/main" id="{CA7763AC-9681-4544-BE27-F6BA31849481}"/>
              </a:ext>
            </a:extLst>
          </p:cNvPr>
          <p:cNvCxnSpPr/>
          <p:nvPr/>
        </p:nvCxnSpPr>
        <p:spPr>
          <a:xfrm>
            <a:off x="1049154" y="1293395"/>
            <a:ext cx="10134600" cy="0"/>
          </a:xfrm>
          <a:prstGeom prst="line">
            <a:avLst/>
          </a:prstGeom>
        </p:spPr>
        <p:style>
          <a:lnRef idx="3">
            <a:schemeClr val="dk1"/>
          </a:lnRef>
          <a:fillRef idx="0">
            <a:schemeClr val="dk1"/>
          </a:fillRef>
          <a:effectRef idx="2">
            <a:schemeClr val="dk1"/>
          </a:effectRef>
          <a:fontRef idx="minor">
            <a:schemeClr val="tx1"/>
          </a:fontRef>
        </p:style>
      </p:cxnSp>
      <p:sp>
        <p:nvSpPr>
          <p:cNvPr id="16" name="矩形 15">
            <a:extLst>
              <a:ext uri="{FF2B5EF4-FFF2-40B4-BE49-F238E27FC236}">
                <a16:creationId xmlns:a16="http://schemas.microsoft.com/office/drawing/2014/main" id="{E82F4884-C383-4AE1-8098-DDB49CA892B1}"/>
              </a:ext>
            </a:extLst>
          </p:cNvPr>
          <p:cNvSpPr/>
          <p:nvPr/>
        </p:nvSpPr>
        <p:spPr>
          <a:xfrm>
            <a:off x="4302999" y="320516"/>
            <a:ext cx="3586000" cy="769441"/>
          </a:xfrm>
          <a:prstGeom prst="rect">
            <a:avLst/>
          </a:prstGeom>
        </p:spPr>
        <p:txBody>
          <a:bodyPr wrap="square">
            <a:spAutoFit/>
          </a:bodyPr>
          <a:lstStyle/>
          <a:p>
            <a:r>
              <a:rPr lang="zh-TW" altLang="en-US" sz="4400" dirty="0">
                <a:solidFill>
                  <a:schemeClr val="tx1">
                    <a:lumMod val="75000"/>
                    <a:lumOff val="25000"/>
                  </a:schemeClr>
                </a:solidFill>
                <a:latin typeface="標楷體" panose="03000509000000000000" pitchFamily="65" charset="-120"/>
                <a:ea typeface="標楷體" panose="03000509000000000000" pitchFamily="65" charset="-120"/>
              </a:rPr>
              <a:t>未來研究方向</a:t>
            </a:r>
          </a:p>
        </p:txBody>
      </p:sp>
      <p:sp>
        <p:nvSpPr>
          <p:cNvPr id="12" name="文字方塊 11">
            <a:extLst>
              <a:ext uri="{FF2B5EF4-FFF2-40B4-BE49-F238E27FC236}">
                <a16:creationId xmlns:a16="http://schemas.microsoft.com/office/drawing/2014/main" id="{3C4852E6-4540-4693-9A3D-4C344BFD3EE5}"/>
              </a:ext>
            </a:extLst>
          </p:cNvPr>
          <p:cNvSpPr txBox="1"/>
          <p:nvPr/>
        </p:nvSpPr>
        <p:spPr>
          <a:xfrm>
            <a:off x="9604452" y="971776"/>
            <a:ext cx="1577898" cy="276999"/>
          </a:xfrm>
          <a:prstGeom prst="rect">
            <a:avLst/>
          </a:prstGeom>
          <a:noFill/>
        </p:spPr>
        <p:txBody>
          <a:bodyPr wrap="square" rtlCol="0">
            <a:spAutoFit/>
          </a:bodyPr>
          <a:lstStyle/>
          <a:p>
            <a:r>
              <a:rPr lang="zh-TW" altLang="en-US" sz="1200" b="1" dirty="0">
                <a:latin typeface="標楷體" panose="03000509000000000000" pitchFamily="65" charset="-120"/>
                <a:ea typeface="標楷體" panose="03000509000000000000" pitchFamily="65" charset="-120"/>
              </a:rPr>
              <a:t>結論與未來研究方向</a:t>
            </a:r>
          </a:p>
        </p:txBody>
      </p:sp>
      <p:sp>
        <p:nvSpPr>
          <p:cNvPr id="9" name="內容版面配置區 2">
            <a:extLst>
              <a:ext uri="{FF2B5EF4-FFF2-40B4-BE49-F238E27FC236}">
                <a16:creationId xmlns:a16="http://schemas.microsoft.com/office/drawing/2014/main" id="{FF3CE2FA-99EC-443B-8963-A0D948140458}"/>
              </a:ext>
            </a:extLst>
          </p:cNvPr>
          <p:cNvSpPr txBox="1">
            <a:spLocks/>
          </p:cNvSpPr>
          <p:nvPr/>
        </p:nvSpPr>
        <p:spPr>
          <a:xfrm>
            <a:off x="1047750" y="3862861"/>
            <a:ext cx="7232650" cy="2510851"/>
          </a:xfrm>
          <a:prstGeom prst="rect">
            <a:avLst/>
          </a:prstGeom>
        </p:spPr>
        <p:txBody>
          <a:bodyPr vert="horz" lIns="91440" tIns="45720" rIns="91440" bIns="45720" rtlCol="0" anchor="ctr"/>
          <a:lstStyle>
            <a:defPPr>
              <a:defRPr lang="zh-C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971550" lvl="1" indent="-514350">
              <a:lnSpc>
                <a:spcPts val="5500"/>
              </a:lnSpc>
              <a:buFont typeface="標楷體" panose="03000509000000000000" pitchFamily="65" charset="-120"/>
              <a:buChar char="-"/>
            </a:pPr>
            <a:r>
              <a:rPr lang="zh-TW" altLang="en-US" sz="2400" dirty="0">
                <a:solidFill>
                  <a:schemeClr val="tx1">
                    <a:lumMod val="75000"/>
                    <a:lumOff val="25000"/>
                  </a:schemeClr>
                </a:solidFill>
                <a:latin typeface="標楷體" panose="03000509000000000000" pitchFamily="65" charset="-120"/>
                <a:ea typeface="標楷體" panose="03000509000000000000" pitchFamily="65" charset="-120"/>
              </a:rPr>
              <a:t>比較節點相異等級之演算法</a:t>
            </a:r>
            <a:endParaRPr lang="en-US" altLang="zh-TW" sz="2400" dirty="0">
              <a:solidFill>
                <a:schemeClr val="tx1">
                  <a:lumMod val="75000"/>
                  <a:lumOff val="25000"/>
                </a:schemeClr>
              </a:solidFill>
              <a:latin typeface="標楷體" panose="03000509000000000000" pitchFamily="65" charset="-120"/>
              <a:ea typeface="標楷體" panose="03000509000000000000" pitchFamily="65" charset="-120"/>
            </a:endParaRPr>
          </a:p>
          <a:p>
            <a:pPr marL="971550" lvl="1" indent="-514350">
              <a:lnSpc>
                <a:spcPts val="4000"/>
              </a:lnSpc>
              <a:buFont typeface="標楷體" panose="03000509000000000000" pitchFamily="65" charset="-120"/>
              <a:buChar char="-"/>
            </a:pPr>
            <a:r>
              <a:rPr lang="zh-TW" altLang="en-US" sz="2400" dirty="0">
                <a:solidFill>
                  <a:schemeClr val="bg2">
                    <a:lumMod val="75000"/>
                  </a:schemeClr>
                </a:solidFill>
                <a:latin typeface="標楷體" panose="03000509000000000000" pitchFamily="65" charset="-120"/>
                <a:ea typeface="標楷體" panose="03000509000000000000" pitchFamily="65" charset="-120"/>
              </a:rPr>
              <a:t>比對相異之元件自動跳轉到</a:t>
            </a:r>
            <a:endParaRPr lang="en-US" altLang="zh-TW" sz="2400" dirty="0">
              <a:solidFill>
                <a:schemeClr val="bg2">
                  <a:lumMod val="75000"/>
                </a:schemeClr>
              </a:solidFill>
              <a:latin typeface="標楷體" panose="03000509000000000000" pitchFamily="65" charset="-120"/>
              <a:ea typeface="標楷體" panose="03000509000000000000" pitchFamily="65" charset="-120"/>
            </a:endParaRPr>
          </a:p>
          <a:p>
            <a:pPr lvl="1">
              <a:lnSpc>
                <a:spcPts val="4000"/>
              </a:lnSpc>
            </a:pPr>
            <a:r>
              <a:rPr lang="en-US" altLang="zh-TW" sz="2400" dirty="0">
                <a:solidFill>
                  <a:schemeClr val="bg2">
                    <a:lumMod val="75000"/>
                  </a:schemeClr>
                </a:solidFill>
                <a:latin typeface="標楷體" panose="03000509000000000000" pitchFamily="65" charset="-120"/>
                <a:ea typeface="標楷體" panose="03000509000000000000" pitchFamily="65" charset="-120"/>
              </a:rPr>
              <a:t>	Developer Tool </a:t>
            </a:r>
            <a:r>
              <a:rPr lang="zh-TW" altLang="en-US" sz="2400" dirty="0">
                <a:solidFill>
                  <a:schemeClr val="bg2">
                    <a:lumMod val="75000"/>
                  </a:schemeClr>
                </a:solidFill>
                <a:latin typeface="標楷體" panose="03000509000000000000" pitchFamily="65" charset="-120"/>
                <a:ea typeface="標楷體" panose="03000509000000000000" pitchFamily="65" charset="-120"/>
              </a:rPr>
              <a:t>中</a:t>
            </a:r>
            <a:r>
              <a:rPr lang="en-US" altLang="zh-TW" sz="2400" dirty="0">
                <a:solidFill>
                  <a:schemeClr val="bg2">
                    <a:lumMod val="75000"/>
                  </a:schemeClr>
                </a:solidFill>
                <a:latin typeface="標楷體" panose="03000509000000000000" pitchFamily="65" charset="-120"/>
                <a:ea typeface="標楷體" panose="03000509000000000000" pitchFamily="65" charset="-120"/>
              </a:rPr>
              <a:t>Element </a:t>
            </a:r>
            <a:r>
              <a:rPr lang="zh-TW" altLang="en-US" sz="2400" dirty="0">
                <a:solidFill>
                  <a:schemeClr val="bg2">
                    <a:lumMod val="75000"/>
                  </a:schemeClr>
                </a:solidFill>
                <a:latin typeface="標楷體" panose="03000509000000000000" pitchFamily="65" charset="-120"/>
                <a:ea typeface="標楷體" panose="03000509000000000000" pitchFamily="65" charset="-120"/>
              </a:rPr>
              <a:t>頁面並標記</a:t>
            </a:r>
            <a:endParaRPr lang="en-US" altLang="zh-TW" sz="2400" dirty="0">
              <a:solidFill>
                <a:schemeClr val="bg2">
                  <a:lumMod val="75000"/>
                </a:schemeClr>
              </a:solidFill>
              <a:latin typeface="標楷體" panose="03000509000000000000" pitchFamily="65" charset="-120"/>
              <a:ea typeface="標楷體" panose="03000509000000000000" pitchFamily="65" charset="-120"/>
            </a:endParaRPr>
          </a:p>
        </p:txBody>
      </p:sp>
      <p:pic>
        <p:nvPicPr>
          <p:cNvPr id="15" name="圖片 14">
            <a:extLst>
              <a:ext uri="{FF2B5EF4-FFF2-40B4-BE49-F238E27FC236}">
                <a16:creationId xmlns:a16="http://schemas.microsoft.com/office/drawing/2014/main" id="{304DB5DC-8298-4690-A39E-2C8B0C807D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63273" y="1571754"/>
            <a:ext cx="6265453" cy="2277785"/>
          </a:xfrm>
          <a:prstGeom prst="rect">
            <a:avLst/>
          </a:prstGeom>
          <a:ln w="12700">
            <a:solidFill>
              <a:schemeClr val="tx1"/>
            </a:solidFill>
          </a:ln>
        </p:spPr>
      </p:pic>
      <p:sp>
        <p:nvSpPr>
          <p:cNvPr id="5" name="投影片編號版面配置區 4">
            <a:extLst>
              <a:ext uri="{FF2B5EF4-FFF2-40B4-BE49-F238E27FC236}">
                <a16:creationId xmlns:a16="http://schemas.microsoft.com/office/drawing/2014/main" id="{C3A6B421-E96C-4E2F-A4C3-7944BF96B9D6}"/>
              </a:ext>
            </a:extLst>
          </p:cNvPr>
          <p:cNvSpPr>
            <a:spLocks noGrp="1"/>
          </p:cNvSpPr>
          <p:nvPr>
            <p:ph type="sldNum" sz="quarter" idx="12"/>
          </p:nvPr>
        </p:nvSpPr>
        <p:spPr/>
        <p:txBody>
          <a:bodyPr/>
          <a:lstStyle/>
          <a:p>
            <a:fld id="{997B4A21-C178-4EF4-9692-581FD3539F5E}" type="slidenum">
              <a:rPr lang="zh-CN" altLang="en-US" smtClean="0"/>
              <a:t>57</a:t>
            </a:fld>
            <a:endParaRPr lang="zh-CN" altLang="en-US"/>
          </a:p>
        </p:txBody>
      </p:sp>
    </p:spTree>
    <p:extLst>
      <p:ext uri="{BB962C8B-B14F-4D97-AF65-F5344CB8AC3E}">
        <p14:creationId xmlns:p14="http://schemas.microsoft.com/office/powerpoint/2010/main" val="20477173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任意多边形: 形状 6"/>
          <p:cNvSpPr/>
          <p:nvPr/>
        </p:nvSpPr>
        <p:spPr bwMode="auto">
          <a:xfrm>
            <a:off x="0" y="6296025"/>
            <a:ext cx="12192000" cy="561378"/>
          </a:xfrm>
          <a:custGeom>
            <a:avLst/>
            <a:gdLst>
              <a:gd name="connsiteX0" fmla="*/ 2457949 w 12192000"/>
              <a:gd name="connsiteY0" fmla="*/ 0 h 1012232"/>
              <a:gd name="connsiteX1" fmla="*/ 9057549 w 12192000"/>
              <a:gd name="connsiteY1" fmla="*/ 610553 h 1012232"/>
              <a:gd name="connsiteX2" fmla="*/ 12192000 w 12192000"/>
              <a:gd name="connsiteY2" fmla="*/ 305277 h 1012232"/>
              <a:gd name="connsiteX3" fmla="*/ 12192000 w 12192000"/>
              <a:gd name="connsiteY3" fmla="*/ 1012232 h 1012232"/>
              <a:gd name="connsiteX4" fmla="*/ 114300 w 12192000"/>
              <a:gd name="connsiteY4" fmla="*/ 1012232 h 1012232"/>
              <a:gd name="connsiteX5" fmla="*/ 0 w 12192000"/>
              <a:gd name="connsiteY5" fmla="*/ 1012232 h 1012232"/>
              <a:gd name="connsiteX6" fmla="*/ 0 w 12192000"/>
              <a:gd name="connsiteY6" fmla="*/ 160434 h 1012232"/>
              <a:gd name="connsiteX7" fmla="*/ 270087 w 12192000"/>
              <a:gd name="connsiteY7" fmla="*/ 129128 h 1012232"/>
              <a:gd name="connsiteX8" fmla="*/ 2457949 w 12192000"/>
              <a:gd name="connsiteY8" fmla="*/ 0 h 1012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1012232">
                <a:moveTo>
                  <a:pt x="2457949" y="0"/>
                </a:moveTo>
                <a:cubicBezTo>
                  <a:pt x="4506845" y="0"/>
                  <a:pt x="7360920" y="610553"/>
                  <a:pt x="9057549" y="610553"/>
                </a:cubicBezTo>
                <a:cubicBezTo>
                  <a:pt x="10754179" y="610553"/>
                  <a:pt x="12192000" y="305277"/>
                  <a:pt x="12192000" y="305277"/>
                </a:cubicBezTo>
                <a:cubicBezTo>
                  <a:pt x="12192000" y="1012232"/>
                  <a:pt x="12192000" y="1012232"/>
                  <a:pt x="12192000" y="1012232"/>
                </a:cubicBezTo>
                <a:cubicBezTo>
                  <a:pt x="5290457" y="1012232"/>
                  <a:pt x="1839686" y="1012232"/>
                  <a:pt x="114300" y="1012232"/>
                </a:cubicBezTo>
                <a:lnTo>
                  <a:pt x="0" y="1012232"/>
                </a:lnTo>
                <a:lnTo>
                  <a:pt x="0" y="160434"/>
                </a:lnTo>
                <a:lnTo>
                  <a:pt x="270087" y="129128"/>
                </a:lnTo>
                <a:cubicBezTo>
                  <a:pt x="925321" y="57390"/>
                  <a:pt x="1689613" y="0"/>
                  <a:pt x="2457949" y="0"/>
                </a:cubicBezTo>
                <a:close/>
              </a:path>
            </a:pathLst>
          </a:custGeom>
          <a:solidFill>
            <a:srgbClr val="52618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dirty="0">
              <a:solidFill>
                <a:schemeClr val="lt1"/>
              </a:solidFill>
              <a:latin typeface="Arial" panose="020B0604020202020204" pitchFamily="34" charset="0"/>
              <a:ea typeface="思源黑体 CN Normal" panose="020B0400000000000000" pitchFamily="34" charset="-122"/>
              <a:sym typeface="Arial" panose="020B0604020202020204" pitchFamily="34" charset="0"/>
            </a:endParaRPr>
          </a:p>
        </p:txBody>
      </p:sp>
      <p:sp>
        <p:nvSpPr>
          <p:cNvPr id="2" name="文字方塊 1">
            <a:extLst>
              <a:ext uri="{FF2B5EF4-FFF2-40B4-BE49-F238E27FC236}">
                <a16:creationId xmlns:a16="http://schemas.microsoft.com/office/drawing/2014/main" id="{1C32014D-4ED5-4C1A-A659-FFB1D14AF0CC}"/>
              </a:ext>
            </a:extLst>
          </p:cNvPr>
          <p:cNvSpPr txBox="1"/>
          <p:nvPr/>
        </p:nvSpPr>
        <p:spPr>
          <a:xfrm>
            <a:off x="516256" y="6451400"/>
            <a:ext cx="4274819" cy="307777"/>
          </a:xfrm>
          <a:prstGeom prst="rect">
            <a:avLst/>
          </a:prstGeom>
          <a:noFill/>
        </p:spPr>
        <p:txBody>
          <a:bodyPr wrap="square" rtlCol="0">
            <a:spAutoFit/>
          </a:bodyPr>
          <a:lstStyle/>
          <a:p>
            <a:r>
              <a:rPr lang="en-US" altLang="zh-TW" sz="1400" dirty="0">
                <a:solidFill>
                  <a:schemeClr val="bg1"/>
                </a:solidFill>
                <a:latin typeface="Times New Roman" panose="02020603050405020304" pitchFamily="18" charset="0"/>
                <a:cs typeface="Times New Roman" panose="02020603050405020304" pitchFamily="18" charset="0"/>
              </a:rPr>
              <a:t>Computer and Storage System Laboratory, CSS Lab</a:t>
            </a:r>
            <a:endParaRPr lang="zh-TW" altLang="en-US" sz="1400" dirty="0">
              <a:solidFill>
                <a:schemeClr val="bg1"/>
              </a:solidFill>
              <a:latin typeface="Times New Roman" panose="02020603050405020304" pitchFamily="18" charset="0"/>
              <a:cs typeface="Times New Roman" panose="02020603050405020304" pitchFamily="18" charset="0"/>
            </a:endParaRPr>
          </a:p>
        </p:txBody>
      </p:sp>
      <p:cxnSp>
        <p:nvCxnSpPr>
          <p:cNvPr id="11" name="直線接點 10">
            <a:extLst>
              <a:ext uri="{FF2B5EF4-FFF2-40B4-BE49-F238E27FC236}">
                <a16:creationId xmlns:a16="http://schemas.microsoft.com/office/drawing/2014/main" id="{29BE97D7-AF3F-4CB6-98E1-7D0C9C613097}"/>
              </a:ext>
            </a:extLst>
          </p:cNvPr>
          <p:cNvCxnSpPr/>
          <p:nvPr/>
        </p:nvCxnSpPr>
        <p:spPr>
          <a:xfrm>
            <a:off x="1047750" y="1245855"/>
            <a:ext cx="10134600" cy="0"/>
          </a:xfrm>
          <a:prstGeom prst="line">
            <a:avLst/>
          </a:prstGeom>
        </p:spPr>
        <p:style>
          <a:lnRef idx="3">
            <a:schemeClr val="dk1"/>
          </a:lnRef>
          <a:fillRef idx="0">
            <a:schemeClr val="dk1"/>
          </a:fillRef>
          <a:effectRef idx="2">
            <a:schemeClr val="dk1"/>
          </a:effectRef>
          <a:fontRef idx="minor">
            <a:schemeClr val="tx1"/>
          </a:fontRef>
        </p:style>
      </p:cxnSp>
      <p:sp>
        <p:nvSpPr>
          <p:cNvPr id="13" name="橢圓 12">
            <a:extLst>
              <a:ext uri="{FF2B5EF4-FFF2-40B4-BE49-F238E27FC236}">
                <a16:creationId xmlns:a16="http://schemas.microsoft.com/office/drawing/2014/main" id="{92D3DBF0-C811-49BA-A3D9-2E1832EAF1F2}"/>
              </a:ext>
            </a:extLst>
          </p:cNvPr>
          <p:cNvSpPr/>
          <p:nvPr/>
        </p:nvSpPr>
        <p:spPr>
          <a:xfrm>
            <a:off x="895350" y="1130595"/>
            <a:ext cx="266700" cy="27245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cxnSp>
        <p:nvCxnSpPr>
          <p:cNvPr id="14" name="直線接點 13">
            <a:extLst>
              <a:ext uri="{FF2B5EF4-FFF2-40B4-BE49-F238E27FC236}">
                <a16:creationId xmlns:a16="http://schemas.microsoft.com/office/drawing/2014/main" id="{CA7763AC-9681-4544-BE27-F6BA31849481}"/>
              </a:ext>
            </a:extLst>
          </p:cNvPr>
          <p:cNvCxnSpPr/>
          <p:nvPr/>
        </p:nvCxnSpPr>
        <p:spPr>
          <a:xfrm>
            <a:off x="1049154" y="1293395"/>
            <a:ext cx="10134600" cy="0"/>
          </a:xfrm>
          <a:prstGeom prst="line">
            <a:avLst/>
          </a:prstGeom>
        </p:spPr>
        <p:style>
          <a:lnRef idx="3">
            <a:schemeClr val="dk1"/>
          </a:lnRef>
          <a:fillRef idx="0">
            <a:schemeClr val="dk1"/>
          </a:fillRef>
          <a:effectRef idx="2">
            <a:schemeClr val="dk1"/>
          </a:effectRef>
          <a:fontRef idx="minor">
            <a:schemeClr val="tx1"/>
          </a:fontRef>
        </p:style>
      </p:cxnSp>
      <p:sp>
        <p:nvSpPr>
          <p:cNvPr id="16" name="矩形 15">
            <a:extLst>
              <a:ext uri="{FF2B5EF4-FFF2-40B4-BE49-F238E27FC236}">
                <a16:creationId xmlns:a16="http://schemas.microsoft.com/office/drawing/2014/main" id="{E82F4884-C383-4AE1-8098-DDB49CA892B1}"/>
              </a:ext>
            </a:extLst>
          </p:cNvPr>
          <p:cNvSpPr/>
          <p:nvPr/>
        </p:nvSpPr>
        <p:spPr>
          <a:xfrm>
            <a:off x="4311890" y="320516"/>
            <a:ext cx="3606320" cy="769441"/>
          </a:xfrm>
          <a:prstGeom prst="rect">
            <a:avLst/>
          </a:prstGeom>
        </p:spPr>
        <p:txBody>
          <a:bodyPr wrap="square">
            <a:spAutoFit/>
          </a:bodyPr>
          <a:lstStyle/>
          <a:p>
            <a:r>
              <a:rPr lang="zh-TW" altLang="en-US" sz="4400" dirty="0">
                <a:solidFill>
                  <a:schemeClr val="tx1">
                    <a:lumMod val="75000"/>
                    <a:lumOff val="25000"/>
                  </a:schemeClr>
                </a:solidFill>
                <a:latin typeface="標楷體" panose="03000509000000000000" pitchFamily="65" charset="-120"/>
                <a:ea typeface="標楷體" panose="03000509000000000000" pitchFamily="65" charset="-120"/>
              </a:rPr>
              <a:t>未來研究方向</a:t>
            </a:r>
          </a:p>
        </p:txBody>
      </p:sp>
      <p:sp>
        <p:nvSpPr>
          <p:cNvPr id="12" name="文字方塊 11">
            <a:extLst>
              <a:ext uri="{FF2B5EF4-FFF2-40B4-BE49-F238E27FC236}">
                <a16:creationId xmlns:a16="http://schemas.microsoft.com/office/drawing/2014/main" id="{3C4852E6-4540-4693-9A3D-4C344BFD3EE5}"/>
              </a:ext>
            </a:extLst>
          </p:cNvPr>
          <p:cNvSpPr txBox="1"/>
          <p:nvPr/>
        </p:nvSpPr>
        <p:spPr>
          <a:xfrm>
            <a:off x="9604452" y="971776"/>
            <a:ext cx="1577898" cy="276999"/>
          </a:xfrm>
          <a:prstGeom prst="rect">
            <a:avLst/>
          </a:prstGeom>
          <a:noFill/>
        </p:spPr>
        <p:txBody>
          <a:bodyPr wrap="square" rtlCol="0">
            <a:spAutoFit/>
          </a:bodyPr>
          <a:lstStyle/>
          <a:p>
            <a:r>
              <a:rPr lang="zh-TW" altLang="en-US" sz="1200" b="1" dirty="0">
                <a:latin typeface="標楷體" panose="03000509000000000000" pitchFamily="65" charset="-120"/>
                <a:ea typeface="標楷體" panose="03000509000000000000" pitchFamily="65" charset="-120"/>
              </a:rPr>
              <a:t>結論與未來研究方向</a:t>
            </a:r>
          </a:p>
        </p:txBody>
      </p:sp>
      <p:sp>
        <p:nvSpPr>
          <p:cNvPr id="9" name="內容版面配置區 2">
            <a:extLst>
              <a:ext uri="{FF2B5EF4-FFF2-40B4-BE49-F238E27FC236}">
                <a16:creationId xmlns:a16="http://schemas.microsoft.com/office/drawing/2014/main" id="{FF3CE2FA-99EC-443B-8963-A0D948140458}"/>
              </a:ext>
            </a:extLst>
          </p:cNvPr>
          <p:cNvSpPr txBox="1">
            <a:spLocks/>
          </p:cNvSpPr>
          <p:nvPr/>
        </p:nvSpPr>
        <p:spPr>
          <a:xfrm>
            <a:off x="879676" y="2335846"/>
            <a:ext cx="6530774" cy="2510851"/>
          </a:xfrm>
          <a:prstGeom prst="rect">
            <a:avLst/>
          </a:prstGeom>
        </p:spPr>
        <p:txBody>
          <a:bodyPr vert="horz" lIns="91440" tIns="45720" rIns="91440" bIns="45720" rtlCol="0" anchor="ctr"/>
          <a:lstStyle>
            <a:defPPr>
              <a:defRPr lang="zh-C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971550" lvl="1" indent="-514350">
              <a:lnSpc>
                <a:spcPts val="5500"/>
              </a:lnSpc>
              <a:buFont typeface="標楷體" panose="03000509000000000000" pitchFamily="65" charset="-120"/>
              <a:buChar char="-"/>
            </a:pPr>
            <a:r>
              <a:rPr lang="zh-TW" altLang="en-US" sz="2400" dirty="0">
                <a:solidFill>
                  <a:schemeClr val="bg2">
                    <a:lumMod val="75000"/>
                  </a:schemeClr>
                </a:solidFill>
                <a:latin typeface="標楷體" panose="03000509000000000000" pitchFamily="65" charset="-120"/>
                <a:ea typeface="標楷體" panose="03000509000000000000" pitchFamily="65" charset="-120"/>
              </a:rPr>
              <a:t>比較節點相異等級之演算法</a:t>
            </a:r>
            <a:endParaRPr lang="en-US" altLang="zh-TW" sz="2400" dirty="0">
              <a:solidFill>
                <a:schemeClr val="tx1">
                  <a:lumMod val="75000"/>
                  <a:lumOff val="25000"/>
                </a:schemeClr>
              </a:solidFill>
              <a:latin typeface="標楷體" panose="03000509000000000000" pitchFamily="65" charset="-120"/>
              <a:ea typeface="標楷體" panose="03000509000000000000" pitchFamily="65" charset="-120"/>
            </a:endParaRPr>
          </a:p>
          <a:p>
            <a:pPr marL="971550" lvl="1" indent="-514350">
              <a:lnSpc>
                <a:spcPts val="4000"/>
              </a:lnSpc>
              <a:buFont typeface="標楷體" panose="03000509000000000000" pitchFamily="65" charset="-120"/>
              <a:buChar char="-"/>
            </a:pPr>
            <a:r>
              <a:rPr lang="zh-TW" altLang="en-US" sz="2400" dirty="0">
                <a:solidFill>
                  <a:schemeClr val="tx1">
                    <a:lumMod val="75000"/>
                    <a:lumOff val="25000"/>
                  </a:schemeClr>
                </a:solidFill>
                <a:latin typeface="標楷體" panose="03000509000000000000" pitchFamily="65" charset="-120"/>
                <a:ea typeface="標楷體" panose="03000509000000000000" pitchFamily="65" charset="-120"/>
              </a:rPr>
              <a:t>比對相異之元件自動跳轉到</a:t>
            </a:r>
            <a:endParaRPr lang="en-US" altLang="zh-TW" sz="2400" dirty="0">
              <a:solidFill>
                <a:schemeClr val="tx1">
                  <a:lumMod val="75000"/>
                  <a:lumOff val="25000"/>
                </a:schemeClr>
              </a:solidFill>
              <a:latin typeface="標楷體" panose="03000509000000000000" pitchFamily="65" charset="-120"/>
              <a:ea typeface="標楷體" panose="03000509000000000000" pitchFamily="65" charset="-120"/>
            </a:endParaRPr>
          </a:p>
          <a:p>
            <a:pPr lvl="1">
              <a:lnSpc>
                <a:spcPts val="4000"/>
              </a:lnSpc>
            </a:pPr>
            <a:r>
              <a:rPr lang="en-US" altLang="zh-TW" sz="2400" dirty="0">
                <a:solidFill>
                  <a:schemeClr val="tx1">
                    <a:lumMod val="75000"/>
                    <a:lumOff val="25000"/>
                  </a:schemeClr>
                </a:solidFill>
                <a:latin typeface="標楷體" panose="03000509000000000000" pitchFamily="65" charset="-120"/>
                <a:ea typeface="標楷體" panose="03000509000000000000" pitchFamily="65" charset="-120"/>
              </a:rPr>
              <a:t>	Developer Tool </a:t>
            </a:r>
            <a:r>
              <a:rPr lang="zh-TW" altLang="en-US" sz="2400" dirty="0">
                <a:solidFill>
                  <a:schemeClr val="tx1">
                    <a:lumMod val="75000"/>
                    <a:lumOff val="25000"/>
                  </a:schemeClr>
                </a:solidFill>
                <a:latin typeface="標楷體" panose="03000509000000000000" pitchFamily="65" charset="-120"/>
                <a:ea typeface="標楷體" panose="03000509000000000000" pitchFamily="65" charset="-120"/>
              </a:rPr>
              <a:t>中</a:t>
            </a:r>
            <a:r>
              <a:rPr lang="en-US" altLang="zh-TW" sz="2400" dirty="0">
                <a:solidFill>
                  <a:schemeClr val="tx1">
                    <a:lumMod val="75000"/>
                    <a:lumOff val="25000"/>
                  </a:schemeClr>
                </a:solidFill>
                <a:latin typeface="標楷體" panose="03000509000000000000" pitchFamily="65" charset="-120"/>
                <a:ea typeface="標楷體" panose="03000509000000000000" pitchFamily="65" charset="-120"/>
              </a:rPr>
              <a:t>Element </a:t>
            </a:r>
            <a:r>
              <a:rPr lang="zh-TW" altLang="en-US" sz="2400" dirty="0">
                <a:solidFill>
                  <a:schemeClr val="tx1">
                    <a:lumMod val="75000"/>
                    <a:lumOff val="25000"/>
                  </a:schemeClr>
                </a:solidFill>
                <a:latin typeface="標楷體" panose="03000509000000000000" pitchFamily="65" charset="-120"/>
                <a:ea typeface="標楷體" panose="03000509000000000000" pitchFamily="65" charset="-120"/>
              </a:rPr>
              <a:t>頁面並標記</a:t>
            </a:r>
            <a:endParaRPr lang="en-US" altLang="zh-TW" sz="2400" dirty="0">
              <a:solidFill>
                <a:schemeClr val="tx1">
                  <a:lumMod val="75000"/>
                  <a:lumOff val="25000"/>
                </a:schemeClr>
              </a:solidFill>
              <a:latin typeface="標楷體" panose="03000509000000000000" pitchFamily="65" charset="-120"/>
              <a:ea typeface="標楷體" panose="03000509000000000000" pitchFamily="65" charset="-120"/>
            </a:endParaRPr>
          </a:p>
        </p:txBody>
      </p:sp>
      <p:pic>
        <p:nvPicPr>
          <p:cNvPr id="18" name="圖片 17">
            <a:extLst>
              <a:ext uri="{FF2B5EF4-FFF2-40B4-BE49-F238E27FC236}">
                <a16:creationId xmlns:a16="http://schemas.microsoft.com/office/drawing/2014/main" id="{6914DCCD-5EFA-4A91-806F-1D22EF8949A1}"/>
              </a:ext>
            </a:extLst>
          </p:cNvPr>
          <p:cNvPicPr>
            <a:picLocks noChangeAspect="1"/>
          </p:cNvPicPr>
          <p:nvPr/>
        </p:nvPicPr>
        <p:blipFill>
          <a:blip r:embed="rId3"/>
          <a:stretch>
            <a:fillRect/>
          </a:stretch>
        </p:blipFill>
        <p:spPr>
          <a:xfrm>
            <a:off x="8290126" y="1403054"/>
            <a:ext cx="3022198" cy="5076613"/>
          </a:xfrm>
          <a:prstGeom prst="rect">
            <a:avLst/>
          </a:prstGeom>
          <a:ln w="12700">
            <a:solidFill>
              <a:schemeClr val="tx1"/>
            </a:solidFill>
          </a:ln>
        </p:spPr>
      </p:pic>
      <p:sp>
        <p:nvSpPr>
          <p:cNvPr id="5" name="投影片編號版面配置區 4">
            <a:extLst>
              <a:ext uri="{FF2B5EF4-FFF2-40B4-BE49-F238E27FC236}">
                <a16:creationId xmlns:a16="http://schemas.microsoft.com/office/drawing/2014/main" id="{6784F7C6-55DE-48F1-87A0-8EC2C80DA010}"/>
              </a:ext>
            </a:extLst>
          </p:cNvPr>
          <p:cNvSpPr>
            <a:spLocks noGrp="1"/>
          </p:cNvSpPr>
          <p:nvPr>
            <p:ph type="sldNum" sz="quarter" idx="12"/>
          </p:nvPr>
        </p:nvSpPr>
        <p:spPr/>
        <p:txBody>
          <a:bodyPr/>
          <a:lstStyle/>
          <a:p>
            <a:fld id="{997B4A21-C178-4EF4-9692-581FD3539F5E}" type="slidenum">
              <a:rPr lang="zh-CN" altLang="en-US" smtClean="0"/>
              <a:t>58</a:t>
            </a:fld>
            <a:endParaRPr lang="zh-CN" altLang="en-US"/>
          </a:p>
        </p:txBody>
      </p:sp>
    </p:spTree>
    <p:extLst>
      <p:ext uri="{BB962C8B-B14F-4D97-AF65-F5344CB8AC3E}">
        <p14:creationId xmlns:p14="http://schemas.microsoft.com/office/powerpoint/2010/main" val="39694789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任意多边形: 形状 6"/>
          <p:cNvSpPr/>
          <p:nvPr/>
        </p:nvSpPr>
        <p:spPr bwMode="auto">
          <a:xfrm>
            <a:off x="0" y="6296025"/>
            <a:ext cx="12192000" cy="561378"/>
          </a:xfrm>
          <a:custGeom>
            <a:avLst/>
            <a:gdLst>
              <a:gd name="connsiteX0" fmla="*/ 2457949 w 12192000"/>
              <a:gd name="connsiteY0" fmla="*/ 0 h 1012232"/>
              <a:gd name="connsiteX1" fmla="*/ 9057549 w 12192000"/>
              <a:gd name="connsiteY1" fmla="*/ 610553 h 1012232"/>
              <a:gd name="connsiteX2" fmla="*/ 12192000 w 12192000"/>
              <a:gd name="connsiteY2" fmla="*/ 305277 h 1012232"/>
              <a:gd name="connsiteX3" fmla="*/ 12192000 w 12192000"/>
              <a:gd name="connsiteY3" fmla="*/ 1012232 h 1012232"/>
              <a:gd name="connsiteX4" fmla="*/ 114300 w 12192000"/>
              <a:gd name="connsiteY4" fmla="*/ 1012232 h 1012232"/>
              <a:gd name="connsiteX5" fmla="*/ 0 w 12192000"/>
              <a:gd name="connsiteY5" fmla="*/ 1012232 h 1012232"/>
              <a:gd name="connsiteX6" fmla="*/ 0 w 12192000"/>
              <a:gd name="connsiteY6" fmla="*/ 160434 h 1012232"/>
              <a:gd name="connsiteX7" fmla="*/ 270087 w 12192000"/>
              <a:gd name="connsiteY7" fmla="*/ 129128 h 1012232"/>
              <a:gd name="connsiteX8" fmla="*/ 2457949 w 12192000"/>
              <a:gd name="connsiteY8" fmla="*/ 0 h 1012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1012232">
                <a:moveTo>
                  <a:pt x="2457949" y="0"/>
                </a:moveTo>
                <a:cubicBezTo>
                  <a:pt x="4506845" y="0"/>
                  <a:pt x="7360920" y="610553"/>
                  <a:pt x="9057549" y="610553"/>
                </a:cubicBezTo>
                <a:cubicBezTo>
                  <a:pt x="10754179" y="610553"/>
                  <a:pt x="12192000" y="305277"/>
                  <a:pt x="12192000" y="305277"/>
                </a:cubicBezTo>
                <a:cubicBezTo>
                  <a:pt x="12192000" y="1012232"/>
                  <a:pt x="12192000" y="1012232"/>
                  <a:pt x="12192000" y="1012232"/>
                </a:cubicBezTo>
                <a:cubicBezTo>
                  <a:pt x="5290457" y="1012232"/>
                  <a:pt x="1839686" y="1012232"/>
                  <a:pt x="114300" y="1012232"/>
                </a:cubicBezTo>
                <a:lnTo>
                  <a:pt x="0" y="1012232"/>
                </a:lnTo>
                <a:lnTo>
                  <a:pt x="0" y="160434"/>
                </a:lnTo>
                <a:lnTo>
                  <a:pt x="270087" y="129128"/>
                </a:lnTo>
                <a:cubicBezTo>
                  <a:pt x="925321" y="57390"/>
                  <a:pt x="1689613" y="0"/>
                  <a:pt x="2457949" y="0"/>
                </a:cubicBezTo>
                <a:close/>
              </a:path>
            </a:pathLst>
          </a:custGeom>
          <a:solidFill>
            <a:srgbClr val="52618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dirty="0">
              <a:solidFill>
                <a:schemeClr val="lt1"/>
              </a:solidFill>
              <a:latin typeface="Arial" panose="020B0604020202020204" pitchFamily="34" charset="0"/>
              <a:ea typeface="思源黑体 CN Normal" panose="020B0400000000000000" pitchFamily="34" charset="-122"/>
              <a:sym typeface="Arial" panose="020B0604020202020204" pitchFamily="34" charset="0"/>
            </a:endParaRPr>
          </a:p>
        </p:txBody>
      </p:sp>
      <p:sp>
        <p:nvSpPr>
          <p:cNvPr id="2" name="文字方塊 1">
            <a:extLst>
              <a:ext uri="{FF2B5EF4-FFF2-40B4-BE49-F238E27FC236}">
                <a16:creationId xmlns:a16="http://schemas.microsoft.com/office/drawing/2014/main" id="{1C32014D-4ED5-4C1A-A659-FFB1D14AF0CC}"/>
              </a:ext>
            </a:extLst>
          </p:cNvPr>
          <p:cNvSpPr txBox="1"/>
          <p:nvPr/>
        </p:nvSpPr>
        <p:spPr>
          <a:xfrm>
            <a:off x="516256" y="6451400"/>
            <a:ext cx="4274819" cy="307777"/>
          </a:xfrm>
          <a:prstGeom prst="rect">
            <a:avLst/>
          </a:prstGeom>
          <a:noFill/>
        </p:spPr>
        <p:txBody>
          <a:bodyPr wrap="square" rtlCol="0">
            <a:spAutoFit/>
          </a:bodyPr>
          <a:lstStyle/>
          <a:p>
            <a:r>
              <a:rPr lang="en-US" altLang="zh-TW" sz="1400" dirty="0">
                <a:solidFill>
                  <a:schemeClr val="bg1"/>
                </a:solidFill>
                <a:latin typeface="Times New Roman" panose="02020603050405020304" pitchFamily="18" charset="0"/>
                <a:cs typeface="Times New Roman" panose="02020603050405020304" pitchFamily="18" charset="0"/>
              </a:rPr>
              <a:t>Computer and Storage System Laboratory, CSS Lab</a:t>
            </a:r>
            <a:endParaRPr lang="zh-TW" altLang="en-US" sz="1400" dirty="0">
              <a:solidFill>
                <a:schemeClr val="bg1"/>
              </a:solidFill>
              <a:latin typeface="Times New Roman" panose="02020603050405020304" pitchFamily="18" charset="0"/>
              <a:cs typeface="Times New Roman" panose="02020603050405020304" pitchFamily="18" charset="0"/>
            </a:endParaRPr>
          </a:p>
        </p:txBody>
      </p:sp>
      <p:sp>
        <p:nvSpPr>
          <p:cNvPr id="4" name="矩形 3">
            <a:extLst>
              <a:ext uri="{FF2B5EF4-FFF2-40B4-BE49-F238E27FC236}">
                <a16:creationId xmlns:a16="http://schemas.microsoft.com/office/drawing/2014/main" id="{FDE7B554-4DA6-47A1-B4F9-3F68B50CF4C8}"/>
              </a:ext>
            </a:extLst>
          </p:cNvPr>
          <p:cNvSpPr/>
          <p:nvPr/>
        </p:nvSpPr>
        <p:spPr>
          <a:xfrm>
            <a:off x="3125693" y="320225"/>
            <a:ext cx="5940613" cy="769441"/>
          </a:xfrm>
          <a:prstGeom prst="rect">
            <a:avLst/>
          </a:prstGeom>
        </p:spPr>
        <p:txBody>
          <a:bodyPr wrap="square">
            <a:spAutoFit/>
          </a:bodyPr>
          <a:lstStyle/>
          <a:p>
            <a:r>
              <a:rPr lang="en-US" altLang="zh-TW" sz="4400" dirty="0">
                <a:solidFill>
                  <a:schemeClr val="tx1">
                    <a:lumMod val="75000"/>
                    <a:lumOff val="2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Browser Developer Tools</a:t>
            </a:r>
            <a:endParaRPr lang="zh-TW" altLang="en-US" sz="4400" dirty="0">
              <a:solidFill>
                <a:schemeClr val="tx1">
                  <a:lumMod val="75000"/>
                  <a:lumOff val="25000"/>
                </a:schemeClr>
              </a:solidFill>
              <a:effectLst>
                <a:outerShdw blurRad="38100" dist="38100" dir="2700000" algn="tl">
                  <a:srgbClr val="000000">
                    <a:alpha val="43137"/>
                  </a:srgbClr>
                </a:outerShdw>
              </a:effectLst>
              <a:latin typeface="標楷體" panose="03000509000000000000" pitchFamily="65" charset="-120"/>
              <a:ea typeface="標楷體" panose="03000509000000000000" pitchFamily="65" charset="-120"/>
            </a:endParaRPr>
          </a:p>
        </p:txBody>
      </p:sp>
      <p:cxnSp>
        <p:nvCxnSpPr>
          <p:cNvPr id="13" name="直線接點 12">
            <a:extLst>
              <a:ext uri="{FF2B5EF4-FFF2-40B4-BE49-F238E27FC236}">
                <a16:creationId xmlns:a16="http://schemas.microsoft.com/office/drawing/2014/main" id="{4585856D-9C50-40B4-9DA8-872E5A5C84FF}"/>
              </a:ext>
            </a:extLst>
          </p:cNvPr>
          <p:cNvCxnSpPr/>
          <p:nvPr/>
        </p:nvCxnSpPr>
        <p:spPr>
          <a:xfrm>
            <a:off x="1047750" y="1245855"/>
            <a:ext cx="10134600" cy="0"/>
          </a:xfrm>
          <a:prstGeom prst="line">
            <a:avLst/>
          </a:prstGeom>
        </p:spPr>
        <p:style>
          <a:lnRef idx="3">
            <a:schemeClr val="dk1"/>
          </a:lnRef>
          <a:fillRef idx="0">
            <a:schemeClr val="dk1"/>
          </a:fillRef>
          <a:effectRef idx="2">
            <a:schemeClr val="dk1"/>
          </a:effectRef>
          <a:fontRef idx="minor">
            <a:schemeClr val="tx1"/>
          </a:fontRef>
        </p:style>
      </p:cxnSp>
      <p:sp>
        <p:nvSpPr>
          <p:cNvPr id="14" name="橢圓 13">
            <a:extLst>
              <a:ext uri="{FF2B5EF4-FFF2-40B4-BE49-F238E27FC236}">
                <a16:creationId xmlns:a16="http://schemas.microsoft.com/office/drawing/2014/main" id="{88DC3FDA-3504-4A85-AB65-68238142832A}"/>
              </a:ext>
            </a:extLst>
          </p:cNvPr>
          <p:cNvSpPr/>
          <p:nvPr/>
        </p:nvSpPr>
        <p:spPr>
          <a:xfrm>
            <a:off x="895350" y="1130595"/>
            <a:ext cx="266700" cy="27245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cxnSp>
        <p:nvCxnSpPr>
          <p:cNvPr id="15" name="直線接點 14">
            <a:extLst>
              <a:ext uri="{FF2B5EF4-FFF2-40B4-BE49-F238E27FC236}">
                <a16:creationId xmlns:a16="http://schemas.microsoft.com/office/drawing/2014/main" id="{A1CB8D34-E071-45CC-94D7-0CCADDB7AC05}"/>
              </a:ext>
            </a:extLst>
          </p:cNvPr>
          <p:cNvCxnSpPr/>
          <p:nvPr/>
        </p:nvCxnSpPr>
        <p:spPr>
          <a:xfrm>
            <a:off x="1049154" y="1293395"/>
            <a:ext cx="10134600" cy="0"/>
          </a:xfrm>
          <a:prstGeom prst="line">
            <a:avLst/>
          </a:prstGeom>
        </p:spPr>
        <p:style>
          <a:lnRef idx="3">
            <a:schemeClr val="dk1"/>
          </a:lnRef>
          <a:fillRef idx="0">
            <a:schemeClr val="dk1"/>
          </a:fillRef>
          <a:effectRef idx="2">
            <a:schemeClr val="dk1"/>
          </a:effectRef>
          <a:fontRef idx="minor">
            <a:schemeClr val="tx1"/>
          </a:fontRef>
        </p:style>
      </p:cxnSp>
      <p:sp>
        <p:nvSpPr>
          <p:cNvPr id="5" name="文字方塊 4">
            <a:extLst>
              <a:ext uri="{FF2B5EF4-FFF2-40B4-BE49-F238E27FC236}">
                <a16:creationId xmlns:a16="http://schemas.microsoft.com/office/drawing/2014/main" id="{A78A1903-2094-4F84-9F3C-CCE71C6B7BBC}"/>
              </a:ext>
            </a:extLst>
          </p:cNvPr>
          <p:cNvSpPr txBox="1"/>
          <p:nvPr/>
        </p:nvSpPr>
        <p:spPr>
          <a:xfrm>
            <a:off x="10382133" y="989673"/>
            <a:ext cx="800217" cy="276999"/>
          </a:xfrm>
          <a:prstGeom prst="rect">
            <a:avLst/>
          </a:prstGeom>
          <a:noFill/>
        </p:spPr>
        <p:txBody>
          <a:bodyPr wrap="square" rtlCol="0">
            <a:spAutoFit/>
          </a:bodyPr>
          <a:lstStyle/>
          <a:p>
            <a:r>
              <a:rPr lang="zh-TW" altLang="en-US" sz="1200" b="1" dirty="0">
                <a:latin typeface="標楷體" panose="03000509000000000000" pitchFamily="65" charset="-120"/>
                <a:ea typeface="標楷體" panose="03000509000000000000" pitchFamily="65" charset="-120"/>
              </a:rPr>
              <a:t>背景知識</a:t>
            </a:r>
            <a:endParaRPr lang="zh-TW" altLang="en-US" b="1" dirty="0">
              <a:latin typeface="標楷體" panose="03000509000000000000" pitchFamily="65" charset="-120"/>
              <a:ea typeface="標楷體" panose="03000509000000000000" pitchFamily="65" charset="-120"/>
            </a:endParaRPr>
          </a:p>
        </p:txBody>
      </p:sp>
      <p:pic>
        <p:nvPicPr>
          <p:cNvPr id="3" name="圖片 2">
            <a:extLst>
              <a:ext uri="{FF2B5EF4-FFF2-40B4-BE49-F238E27FC236}">
                <a16:creationId xmlns:a16="http://schemas.microsoft.com/office/drawing/2014/main" id="{404EC05A-5F4A-47C3-80C4-1D16D685EC6F}"/>
              </a:ext>
            </a:extLst>
          </p:cNvPr>
          <p:cNvPicPr>
            <a:picLocks noChangeAspect="1"/>
          </p:cNvPicPr>
          <p:nvPr/>
        </p:nvPicPr>
        <p:blipFill>
          <a:blip r:embed="rId3"/>
          <a:stretch>
            <a:fillRect/>
          </a:stretch>
        </p:blipFill>
        <p:spPr>
          <a:xfrm>
            <a:off x="4968454" y="1626161"/>
            <a:ext cx="7095420" cy="4337099"/>
          </a:xfrm>
          <a:prstGeom prst="rect">
            <a:avLst/>
          </a:prstGeom>
          <a:ln w="12700">
            <a:solidFill>
              <a:schemeClr val="tx1"/>
            </a:solidFill>
          </a:ln>
        </p:spPr>
      </p:pic>
      <p:sp>
        <p:nvSpPr>
          <p:cNvPr id="12" name="內容版面配置區 2">
            <a:extLst>
              <a:ext uri="{FF2B5EF4-FFF2-40B4-BE49-F238E27FC236}">
                <a16:creationId xmlns:a16="http://schemas.microsoft.com/office/drawing/2014/main" id="{1AEFAE55-8DCF-4B89-8CE6-E561822E49CA}"/>
              </a:ext>
            </a:extLst>
          </p:cNvPr>
          <p:cNvSpPr txBox="1">
            <a:spLocks/>
          </p:cNvSpPr>
          <p:nvPr/>
        </p:nvSpPr>
        <p:spPr>
          <a:xfrm>
            <a:off x="1162050" y="1988660"/>
            <a:ext cx="3717015" cy="4021326"/>
          </a:xfrm>
          <a:prstGeom prst="rect">
            <a:avLst/>
          </a:prstGeom>
        </p:spPr>
        <p:txBody>
          <a:bodyPr vert="horz" lIns="91440" tIns="45720" rIns="91440" bIns="45720" rtlCol="0" anchor="ctr"/>
          <a:lstStyle>
            <a:defPPr>
              <a:defRPr lang="zh-C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514350" indent="-514350">
              <a:lnSpc>
                <a:spcPts val="5500"/>
              </a:lnSpc>
              <a:buFont typeface="標楷體" panose="03000509000000000000" pitchFamily="65" charset="-120"/>
              <a:buChar char="-"/>
            </a:pPr>
            <a:r>
              <a:rPr lang="zh-TW" altLang="en-US" sz="2000" dirty="0">
                <a:solidFill>
                  <a:schemeClr val="tx1">
                    <a:lumMod val="75000"/>
                    <a:lumOff val="25000"/>
                  </a:schemeClr>
                </a:solidFill>
                <a:latin typeface="標楷體" panose="03000509000000000000" pitchFamily="65" charset="-120"/>
                <a:ea typeface="標楷體" panose="03000509000000000000" pitchFamily="65" charset="-120"/>
              </a:rPr>
              <a:t>網頁製作和調試之工具</a:t>
            </a:r>
            <a:endParaRPr lang="en-US" altLang="zh-TW" sz="2000" dirty="0">
              <a:solidFill>
                <a:schemeClr val="tx1">
                  <a:lumMod val="75000"/>
                  <a:lumOff val="25000"/>
                </a:schemeClr>
              </a:solidFill>
              <a:latin typeface="標楷體" panose="03000509000000000000" pitchFamily="65" charset="-120"/>
              <a:ea typeface="標楷體" panose="03000509000000000000" pitchFamily="65" charset="-120"/>
            </a:endParaRPr>
          </a:p>
          <a:p>
            <a:pPr marL="514350" indent="-514350">
              <a:lnSpc>
                <a:spcPts val="5500"/>
              </a:lnSpc>
              <a:buFont typeface="標楷體" panose="03000509000000000000" pitchFamily="65" charset="-120"/>
              <a:buChar char="-"/>
            </a:pPr>
            <a:r>
              <a:rPr lang="zh-TW" altLang="en-US" sz="2000" dirty="0">
                <a:solidFill>
                  <a:schemeClr val="tx1">
                    <a:lumMod val="75000"/>
                    <a:lumOff val="25000"/>
                  </a:schemeClr>
                </a:solidFill>
                <a:latin typeface="標楷體" panose="03000509000000000000" pitchFamily="65" charset="-120"/>
                <a:ea typeface="標楷體" panose="03000509000000000000" pitchFamily="65" charset="-120"/>
              </a:rPr>
              <a:t>常用功能</a:t>
            </a:r>
            <a:endParaRPr lang="en-US" altLang="zh-TW" sz="2000" dirty="0">
              <a:solidFill>
                <a:schemeClr val="tx1">
                  <a:lumMod val="75000"/>
                  <a:lumOff val="25000"/>
                </a:schemeClr>
              </a:solidFill>
              <a:latin typeface="標楷體" panose="03000509000000000000" pitchFamily="65" charset="-120"/>
              <a:ea typeface="標楷體" panose="03000509000000000000" pitchFamily="65" charset="-120"/>
            </a:endParaRPr>
          </a:p>
          <a:p>
            <a:pPr marL="971550" lvl="1" indent="-514350">
              <a:lnSpc>
                <a:spcPts val="3000"/>
              </a:lnSpc>
              <a:buFont typeface="標楷體" panose="03000509000000000000" pitchFamily="65" charset="-120"/>
              <a:buChar char="-"/>
            </a:pPr>
            <a:r>
              <a:rPr lang="en-US" altLang="zh-TW" sz="1600" dirty="0">
                <a:solidFill>
                  <a:schemeClr val="tx1">
                    <a:lumMod val="75000"/>
                    <a:lumOff val="25000"/>
                  </a:schemeClr>
                </a:solidFill>
                <a:latin typeface="標楷體" panose="03000509000000000000" pitchFamily="65" charset="-120"/>
                <a:ea typeface="標楷體" panose="03000509000000000000" pitchFamily="65" charset="-120"/>
              </a:rPr>
              <a:t>Inspect</a:t>
            </a:r>
            <a:r>
              <a:rPr lang="zh-TW" altLang="en-US" sz="1600" dirty="0">
                <a:solidFill>
                  <a:schemeClr val="tx1">
                    <a:lumMod val="75000"/>
                    <a:lumOff val="25000"/>
                  </a:schemeClr>
                </a:solidFill>
                <a:latin typeface="標楷體" panose="03000509000000000000" pitchFamily="65" charset="-120"/>
                <a:ea typeface="標楷體" panose="03000509000000000000" pitchFamily="65" charset="-120"/>
              </a:rPr>
              <a:t> </a:t>
            </a:r>
            <a:r>
              <a:rPr lang="en-US" altLang="zh-TW" sz="1600" dirty="0">
                <a:solidFill>
                  <a:schemeClr val="tx1">
                    <a:lumMod val="75000"/>
                    <a:lumOff val="25000"/>
                  </a:schemeClr>
                </a:solidFill>
                <a:latin typeface="標楷體" panose="03000509000000000000" pitchFamily="65" charset="-120"/>
                <a:ea typeface="標楷體" panose="03000509000000000000" pitchFamily="65" charset="-120"/>
              </a:rPr>
              <a:t>Element</a:t>
            </a:r>
          </a:p>
          <a:p>
            <a:pPr marL="971550" lvl="1" indent="-514350">
              <a:lnSpc>
                <a:spcPts val="3000"/>
              </a:lnSpc>
              <a:buFont typeface="標楷體" panose="03000509000000000000" pitchFamily="65" charset="-120"/>
              <a:buChar char="-"/>
            </a:pPr>
            <a:r>
              <a:rPr lang="en-US" altLang="zh-TW" sz="1600" dirty="0">
                <a:solidFill>
                  <a:schemeClr val="tx1">
                    <a:lumMod val="75000"/>
                    <a:lumOff val="25000"/>
                  </a:schemeClr>
                </a:solidFill>
                <a:latin typeface="標楷體" panose="03000509000000000000" pitchFamily="65" charset="-120"/>
                <a:ea typeface="標楷體" panose="03000509000000000000" pitchFamily="65" charset="-120"/>
              </a:rPr>
              <a:t>Element</a:t>
            </a:r>
            <a:r>
              <a:rPr lang="zh-TW" altLang="en-US" sz="1600" dirty="0">
                <a:solidFill>
                  <a:schemeClr val="tx1">
                    <a:lumMod val="75000"/>
                    <a:lumOff val="25000"/>
                  </a:schemeClr>
                </a:solidFill>
                <a:latin typeface="標楷體" panose="03000509000000000000" pitchFamily="65" charset="-120"/>
                <a:ea typeface="標楷體" panose="03000509000000000000" pitchFamily="65" charset="-120"/>
              </a:rPr>
              <a:t>頁面</a:t>
            </a:r>
            <a:endParaRPr lang="en-US" altLang="zh-TW" sz="1600" dirty="0">
              <a:solidFill>
                <a:schemeClr val="tx1">
                  <a:lumMod val="75000"/>
                  <a:lumOff val="25000"/>
                </a:schemeClr>
              </a:solidFill>
              <a:latin typeface="標楷體" panose="03000509000000000000" pitchFamily="65" charset="-120"/>
              <a:ea typeface="標楷體" panose="03000509000000000000" pitchFamily="65" charset="-120"/>
            </a:endParaRPr>
          </a:p>
          <a:p>
            <a:pPr marL="971550" lvl="1" indent="-514350">
              <a:lnSpc>
                <a:spcPts val="3000"/>
              </a:lnSpc>
              <a:buFont typeface="標楷體" panose="03000509000000000000" pitchFamily="65" charset="-120"/>
              <a:buChar char="-"/>
            </a:pPr>
            <a:r>
              <a:rPr lang="en-US" altLang="zh-TW" sz="1600" dirty="0">
                <a:solidFill>
                  <a:schemeClr val="tx1">
                    <a:lumMod val="75000"/>
                    <a:lumOff val="25000"/>
                  </a:schemeClr>
                </a:solidFill>
                <a:latin typeface="標楷體" panose="03000509000000000000" pitchFamily="65" charset="-120"/>
                <a:ea typeface="標楷體" panose="03000509000000000000" pitchFamily="65" charset="-120"/>
              </a:rPr>
              <a:t>Element</a:t>
            </a:r>
            <a:r>
              <a:rPr lang="zh-TW" altLang="en-US" sz="1600" dirty="0">
                <a:solidFill>
                  <a:schemeClr val="tx1">
                    <a:lumMod val="75000"/>
                    <a:lumOff val="25000"/>
                  </a:schemeClr>
                </a:solidFill>
                <a:latin typeface="標楷體" panose="03000509000000000000" pitchFamily="65" charset="-120"/>
                <a:ea typeface="標楷體" panose="03000509000000000000" pitchFamily="65" charset="-120"/>
              </a:rPr>
              <a:t>頁面子選單</a:t>
            </a:r>
            <a:endParaRPr lang="en-US" altLang="zh-TW" sz="1600" dirty="0">
              <a:solidFill>
                <a:schemeClr val="tx1">
                  <a:lumMod val="75000"/>
                  <a:lumOff val="25000"/>
                </a:schemeClr>
              </a:solidFill>
              <a:latin typeface="標楷體" panose="03000509000000000000" pitchFamily="65" charset="-120"/>
              <a:ea typeface="標楷體" panose="03000509000000000000" pitchFamily="65" charset="-120"/>
            </a:endParaRPr>
          </a:p>
          <a:p>
            <a:pPr marL="971550" lvl="1" indent="-514350">
              <a:lnSpc>
                <a:spcPts val="3000"/>
              </a:lnSpc>
              <a:buFont typeface="標楷體" panose="03000509000000000000" pitchFamily="65" charset="-120"/>
              <a:buChar char="-"/>
            </a:pPr>
            <a:r>
              <a:rPr lang="en-US" altLang="zh-TW" sz="1600" dirty="0">
                <a:solidFill>
                  <a:schemeClr val="tx1">
                    <a:lumMod val="75000"/>
                    <a:lumOff val="25000"/>
                  </a:schemeClr>
                </a:solidFill>
                <a:latin typeface="標楷體" panose="03000509000000000000" pitchFamily="65" charset="-120"/>
                <a:ea typeface="標楷體" panose="03000509000000000000" pitchFamily="65" charset="-120"/>
              </a:rPr>
              <a:t>Console</a:t>
            </a:r>
            <a:r>
              <a:rPr lang="zh-TW" altLang="en-US" sz="1600" dirty="0">
                <a:solidFill>
                  <a:schemeClr val="tx1">
                    <a:lumMod val="75000"/>
                    <a:lumOff val="25000"/>
                  </a:schemeClr>
                </a:solidFill>
                <a:latin typeface="標楷體" panose="03000509000000000000" pitchFamily="65" charset="-120"/>
                <a:ea typeface="標楷體" panose="03000509000000000000" pitchFamily="65" charset="-120"/>
              </a:rPr>
              <a:t>頁面</a:t>
            </a:r>
            <a:endParaRPr lang="en-US" altLang="zh-TW" sz="1600" dirty="0">
              <a:solidFill>
                <a:schemeClr val="tx1">
                  <a:lumMod val="75000"/>
                  <a:lumOff val="25000"/>
                </a:schemeClr>
              </a:solidFill>
              <a:latin typeface="標楷體" panose="03000509000000000000" pitchFamily="65" charset="-120"/>
              <a:ea typeface="標楷體" panose="03000509000000000000" pitchFamily="65" charset="-120"/>
            </a:endParaRPr>
          </a:p>
          <a:p>
            <a:pPr marL="971550" lvl="1" indent="-514350">
              <a:lnSpc>
                <a:spcPts val="3000"/>
              </a:lnSpc>
              <a:buFont typeface="標楷體" panose="03000509000000000000" pitchFamily="65" charset="-120"/>
              <a:buChar char="-"/>
            </a:pPr>
            <a:r>
              <a:rPr lang="en-US" altLang="zh-TW" sz="1600" dirty="0">
                <a:solidFill>
                  <a:schemeClr val="tx1">
                    <a:lumMod val="75000"/>
                    <a:lumOff val="25000"/>
                  </a:schemeClr>
                </a:solidFill>
                <a:latin typeface="標楷體" panose="03000509000000000000" pitchFamily="65" charset="-120"/>
                <a:ea typeface="標楷體" panose="03000509000000000000" pitchFamily="65" charset="-120"/>
              </a:rPr>
              <a:t>Sources</a:t>
            </a:r>
            <a:r>
              <a:rPr lang="zh-TW" altLang="en-US" sz="1600" dirty="0">
                <a:solidFill>
                  <a:schemeClr val="tx1">
                    <a:lumMod val="75000"/>
                    <a:lumOff val="25000"/>
                  </a:schemeClr>
                </a:solidFill>
                <a:latin typeface="標楷體" panose="03000509000000000000" pitchFamily="65" charset="-120"/>
                <a:ea typeface="標楷體" panose="03000509000000000000" pitchFamily="65" charset="-120"/>
              </a:rPr>
              <a:t>頁面</a:t>
            </a:r>
            <a:endParaRPr lang="en-US" altLang="zh-TW" sz="1600" dirty="0">
              <a:solidFill>
                <a:schemeClr val="tx1">
                  <a:lumMod val="75000"/>
                  <a:lumOff val="25000"/>
                </a:schemeClr>
              </a:solidFill>
              <a:latin typeface="標楷體" panose="03000509000000000000" pitchFamily="65" charset="-120"/>
              <a:ea typeface="標楷體" panose="03000509000000000000" pitchFamily="65" charset="-120"/>
            </a:endParaRPr>
          </a:p>
          <a:p>
            <a:pPr marL="514350" indent="-514350">
              <a:lnSpc>
                <a:spcPts val="5500"/>
              </a:lnSpc>
              <a:buFont typeface="標楷體" panose="03000509000000000000" pitchFamily="65" charset="-120"/>
              <a:buChar char="-"/>
            </a:pPr>
            <a:endParaRPr lang="en-US" altLang="zh-TW" sz="2000" dirty="0">
              <a:solidFill>
                <a:schemeClr val="tx1">
                  <a:lumMod val="75000"/>
                  <a:lumOff val="25000"/>
                </a:schemeClr>
              </a:solidFill>
              <a:latin typeface="標楷體" panose="03000509000000000000" pitchFamily="65" charset="-120"/>
              <a:ea typeface="標楷體" panose="03000509000000000000" pitchFamily="65" charset="-120"/>
            </a:endParaRPr>
          </a:p>
        </p:txBody>
      </p:sp>
      <p:sp>
        <p:nvSpPr>
          <p:cNvPr id="16" name="矩形 15">
            <a:extLst>
              <a:ext uri="{FF2B5EF4-FFF2-40B4-BE49-F238E27FC236}">
                <a16:creationId xmlns:a16="http://schemas.microsoft.com/office/drawing/2014/main" id="{22FAEC42-172A-47F5-9760-9235D6F10734}"/>
              </a:ext>
            </a:extLst>
          </p:cNvPr>
          <p:cNvSpPr/>
          <p:nvPr/>
        </p:nvSpPr>
        <p:spPr>
          <a:xfrm>
            <a:off x="4926718" y="1717940"/>
            <a:ext cx="258733" cy="262839"/>
          </a:xfrm>
          <a:prstGeom prst="rect">
            <a:avLst/>
          </a:prstGeom>
          <a:noFill/>
          <a:ln w="2857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矩形 16">
            <a:extLst>
              <a:ext uri="{FF2B5EF4-FFF2-40B4-BE49-F238E27FC236}">
                <a16:creationId xmlns:a16="http://schemas.microsoft.com/office/drawing/2014/main" id="{3D0B1D92-84F8-408D-A418-280EBCB36F54}"/>
              </a:ext>
            </a:extLst>
          </p:cNvPr>
          <p:cNvSpPr/>
          <p:nvPr/>
        </p:nvSpPr>
        <p:spPr>
          <a:xfrm>
            <a:off x="5402448" y="1689164"/>
            <a:ext cx="505984" cy="325742"/>
          </a:xfrm>
          <a:prstGeom prst="rect">
            <a:avLst/>
          </a:prstGeom>
          <a:noFill/>
          <a:ln w="2857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矩形 17">
            <a:extLst>
              <a:ext uri="{FF2B5EF4-FFF2-40B4-BE49-F238E27FC236}">
                <a16:creationId xmlns:a16="http://schemas.microsoft.com/office/drawing/2014/main" id="{2875572E-0FB4-4178-A5A6-E164A9187982}"/>
              </a:ext>
            </a:extLst>
          </p:cNvPr>
          <p:cNvSpPr/>
          <p:nvPr/>
        </p:nvSpPr>
        <p:spPr>
          <a:xfrm>
            <a:off x="5908432" y="1686489"/>
            <a:ext cx="424855" cy="325742"/>
          </a:xfrm>
          <a:prstGeom prst="rect">
            <a:avLst/>
          </a:prstGeom>
          <a:noFill/>
          <a:ln w="2857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矩形 18">
            <a:extLst>
              <a:ext uri="{FF2B5EF4-FFF2-40B4-BE49-F238E27FC236}">
                <a16:creationId xmlns:a16="http://schemas.microsoft.com/office/drawing/2014/main" id="{A24EC2A4-763E-40ED-A9CB-5AE32371449B}"/>
              </a:ext>
            </a:extLst>
          </p:cNvPr>
          <p:cNvSpPr/>
          <p:nvPr/>
        </p:nvSpPr>
        <p:spPr>
          <a:xfrm>
            <a:off x="9211514" y="1935826"/>
            <a:ext cx="2852360" cy="231877"/>
          </a:xfrm>
          <a:prstGeom prst="rect">
            <a:avLst/>
          </a:prstGeom>
          <a:noFill/>
          <a:ln w="2857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矩形 20">
            <a:extLst>
              <a:ext uri="{FF2B5EF4-FFF2-40B4-BE49-F238E27FC236}">
                <a16:creationId xmlns:a16="http://schemas.microsoft.com/office/drawing/2014/main" id="{ED6CCE9E-D52B-4191-8FFE-636D7F2ABC56}"/>
              </a:ext>
            </a:extLst>
          </p:cNvPr>
          <p:cNvSpPr/>
          <p:nvPr/>
        </p:nvSpPr>
        <p:spPr>
          <a:xfrm>
            <a:off x="6357372" y="1688494"/>
            <a:ext cx="424855" cy="325742"/>
          </a:xfrm>
          <a:prstGeom prst="rect">
            <a:avLst/>
          </a:prstGeom>
          <a:noFill/>
          <a:ln w="2857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投影片編號版面配置區 8">
            <a:extLst>
              <a:ext uri="{FF2B5EF4-FFF2-40B4-BE49-F238E27FC236}">
                <a16:creationId xmlns:a16="http://schemas.microsoft.com/office/drawing/2014/main" id="{A9D22D68-BA46-4209-A374-4B49711221B2}"/>
              </a:ext>
            </a:extLst>
          </p:cNvPr>
          <p:cNvSpPr>
            <a:spLocks noGrp="1"/>
          </p:cNvSpPr>
          <p:nvPr>
            <p:ph type="sldNum" sz="quarter" idx="12"/>
          </p:nvPr>
        </p:nvSpPr>
        <p:spPr/>
        <p:txBody>
          <a:bodyPr/>
          <a:lstStyle/>
          <a:p>
            <a:fld id="{997B4A21-C178-4EF4-9692-581FD3539F5E}" type="slidenum">
              <a:rPr lang="zh-CN" altLang="en-US" smtClean="0"/>
              <a:t>5</a:t>
            </a:fld>
            <a:endParaRPr lang="zh-CN" altLang="en-US"/>
          </a:p>
        </p:txBody>
      </p:sp>
    </p:spTree>
    <p:extLst>
      <p:ext uri="{BB962C8B-B14F-4D97-AF65-F5344CB8AC3E}">
        <p14:creationId xmlns:p14="http://schemas.microsoft.com/office/powerpoint/2010/main" val="4703430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任意多边形: 形状 6"/>
          <p:cNvSpPr/>
          <p:nvPr/>
        </p:nvSpPr>
        <p:spPr bwMode="auto">
          <a:xfrm>
            <a:off x="0" y="6296025"/>
            <a:ext cx="12192000" cy="561378"/>
          </a:xfrm>
          <a:custGeom>
            <a:avLst/>
            <a:gdLst>
              <a:gd name="connsiteX0" fmla="*/ 2457949 w 12192000"/>
              <a:gd name="connsiteY0" fmla="*/ 0 h 1012232"/>
              <a:gd name="connsiteX1" fmla="*/ 9057549 w 12192000"/>
              <a:gd name="connsiteY1" fmla="*/ 610553 h 1012232"/>
              <a:gd name="connsiteX2" fmla="*/ 12192000 w 12192000"/>
              <a:gd name="connsiteY2" fmla="*/ 305277 h 1012232"/>
              <a:gd name="connsiteX3" fmla="*/ 12192000 w 12192000"/>
              <a:gd name="connsiteY3" fmla="*/ 1012232 h 1012232"/>
              <a:gd name="connsiteX4" fmla="*/ 114300 w 12192000"/>
              <a:gd name="connsiteY4" fmla="*/ 1012232 h 1012232"/>
              <a:gd name="connsiteX5" fmla="*/ 0 w 12192000"/>
              <a:gd name="connsiteY5" fmla="*/ 1012232 h 1012232"/>
              <a:gd name="connsiteX6" fmla="*/ 0 w 12192000"/>
              <a:gd name="connsiteY6" fmla="*/ 160434 h 1012232"/>
              <a:gd name="connsiteX7" fmla="*/ 270087 w 12192000"/>
              <a:gd name="connsiteY7" fmla="*/ 129128 h 1012232"/>
              <a:gd name="connsiteX8" fmla="*/ 2457949 w 12192000"/>
              <a:gd name="connsiteY8" fmla="*/ 0 h 1012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1012232">
                <a:moveTo>
                  <a:pt x="2457949" y="0"/>
                </a:moveTo>
                <a:cubicBezTo>
                  <a:pt x="4506845" y="0"/>
                  <a:pt x="7360920" y="610553"/>
                  <a:pt x="9057549" y="610553"/>
                </a:cubicBezTo>
                <a:cubicBezTo>
                  <a:pt x="10754179" y="610553"/>
                  <a:pt x="12192000" y="305277"/>
                  <a:pt x="12192000" y="305277"/>
                </a:cubicBezTo>
                <a:cubicBezTo>
                  <a:pt x="12192000" y="1012232"/>
                  <a:pt x="12192000" y="1012232"/>
                  <a:pt x="12192000" y="1012232"/>
                </a:cubicBezTo>
                <a:cubicBezTo>
                  <a:pt x="5290457" y="1012232"/>
                  <a:pt x="1839686" y="1012232"/>
                  <a:pt x="114300" y="1012232"/>
                </a:cubicBezTo>
                <a:lnTo>
                  <a:pt x="0" y="1012232"/>
                </a:lnTo>
                <a:lnTo>
                  <a:pt x="0" y="160434"/>
                </a:lnTo>
                <a:lnTo>
                  <a:pt x="270087" y="129128"/>
                </a:lnTo>
                <a:cubicBezTo>
                  <a:pt x="925321" y="57390"/>
                  <a:pt x="1689613" y="0"/>
                  <a:pt x="2457949" y="0"/>
                </a:cubicBezTo>
                <a:close/>
              </a:path>
            </a:pathLst>
          </a:custGeom>
          <a:solidFill>
            <a:srgbClr val="52618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dirty="0">
              <a:solidFill>
                <a:schemeClr val="lt1"/>
              </a:solidFill>
              <a:latin typeface="Arial" panose="020B0604020202020204" pitchFamily="34" charset="0"/>
              <a:ea typeface="思源黑体 CN Normal" panose="020B0400000000000000" pitchFamily="34" charset="-122"/>
              <a:sym typeface="Arial" panose="020B0604020202020204" pitchFamily="34" charset="0"/>
            </a:endParaRPr>
          </a:p>
        </p:txBody>
      </p:sp>
      <p:sp>
        <p:nvSpPr>
          <p:cNvPr id="2" name="文字方塊 1">
            <a:extLst>
              <a:ext uri="{FF2B5EF4-FFF2-40B4-BE49-F238E27FC236}">
                <a16:creationId xmlns:a16="http://schemas.microsoft.com/office/drawing/2014/main" id="{1C32014D-4ED5-4C1A-A659-FFB1D14AF0CC}"/>
              </a:ext>
            </a:extLst>
          </p:cNvPr>
          <p:cNvSpPr txBox="1"/>
          <p:nvPr/>
        </p:nvSpPr>
        <p:spPr>
          <a:xfrm>
            <a:off x="516256" y="6451400"/>
            <a:ext cx="4274819" cy="307777"/>
          </a:xfrm>
          <a:prstGeom prst="rect">
            <a:avLst/>
          </a:prstGeom>
          <a:noFill/>
        </p:spPr>
        <p:txBody>
          <a:bodyPr wrap="square" rtlCol="0">
            <a:spAutoFit/>
          </a:bodyPr>
          <a:lstStyle/>
          <a:p>
            <a:r>
              <a:rPr lang="en-US" altLang="zh-TW" sz="1400" dirty="0">
                <a:solidFill>
                  <a:schemeClr val="bg1"/>
                </a:solidFill>
                <a:latin typeface="Times New Roman" panose="02020603050405020304" pitchFamily="18" charset="0"/>
                <a:cs typeface="Times New Roman" panose="02020603050405020304" pitchFamily="18" charset="0"/>
              </a:rPr>
              <a:t>Computer and Storage System Laboratory, CSS Lab</a:t>
            </a:r>
            <a:endParaRPr lang="zh-TW" altLang="en-US" sz="1400" dirty="0">
              <a:solidFill>
                <a:schemeClr val="bg1"/>
              </a:solidFill>
              <a:latin typeface="Times New Roman" panose="02020603050405020304" pitchFamily="18" charset="0"/>
              <a:cs typeface="Times New Roman" panose="02020603050405020304" pitchFamily="18" charset="0"/>
            </a:endParaRPr>
          </a:p>
        </p:txBody>
      </p:sp>
      <p:cxnSp>
        <p:nvCxnSpPr>
          <p:cNvPr id="11" name="直線接點 10">
            <a:extLst>
              <a:ext uri="{FF2B5EF4-FFF2-40B4-BE49-F238E27FC236}">
                <a16:creationId xmlns:a16="http://schemas.microsoft.com/office/drawing/2014/main" id="{29BE97D7-AF3F-4CB6-98E1-7D0C9C613097}"/>
              </a:ext>
            </a:extLst>
          </p:cNvPr>
          <p:cNvCxnSpPr/>
          <p:nvPr/>
        </p:nvCxnSpPr>
        <p:spPr>
          <a:xfrm>
            <a:off x="1047750" y="1245855"/>
            <a:ext cx="10134600" cy="0"/>
          </a:xfrm>
          <a:prstGeom prst="line">
            <a:avLst/>
          </a:prstGeom>
        </p:spPr>
        <p:style>
          <a:lnRef idx="3">
            <a:schemeClr val="dk1"/>
          </a:lnRef>
          <a:fillRef idx="0">
            <a:schemeClr val="dk1"/>
          </a:fillRef>
          <a:effectRef idx="2">
            <a:schemeClr val="dk1"/>
          </a:effectRef>
          <a:fontRef idx="minor">
            <a:schemeClr val="tx1"/>
          </a:fontRef>
        </p:style>
      </p:cxnSp>
      <p:sp>
        <p:nvSpPr>
          <p:cNvPr id="13" name="橢圓 12">
            <a:extLst>
              <a:ext uri="{FF2B5EF4-FFF2-40B4-BE49-F238E27FC236}">
                <a16:creationId xmlns:a16="http://schemas.microsoft.com/office/drawing/2014/main" id="{92D3DBF0-C811-49BA-A3D9-2E1832EAF1F2}"/>
              </a:ext>
            </a:extLst>
          </p:cNvPr>
          <p:cNvSpPr/>
          <p:nvPr/>
        </p:nvSpPr>
        <p:spPr>
          <a:xfrm>
            <a:off x="895350" y="1130595"/>
            <a:ext cx="266700" cy="27245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cxnSp>
        <p:nvCxnSpPr>
          <p:cNvPr id="14" name="直線接點 13">
            <a:extLst>
              <a:ext uri="{FF2B5EF4-FFF2-40B4-BE49-F238E27FC236}">
                <a16:creationId xmlns:a16="http://schemas.microsoft.com/office/drawing/2014/main" id="{CA7763AC-9681-4544-BE27-F6BA31849481}"/>
              </a:ext>
            </a:extLst>
          </p:cNvPr>
          <p:cNvCxnSpPr/>
          <p:nvPr/>
        </p:nvCxnSpPr>
        <p:spPr>
          <a:xfrm>
            <a:off x="1049154" y="1293395"/>
            <a:ext cx="10134600" cy="0"/>
          </a:xfrm>
          <a:prstGeom prst="line">
            <a:avLst/>
          </a:prstGeom>
        </p:spPr>
        <p:style>
          <a:lnRef idx="3">
            <a:schemeClr val="dk1"/>
          </a:lnRef>
          <a:fillRef idx="0">
            <a:schemeClr val="dk1"/>
          </a:fillRef>
          <a:effectRef idx="2">
            <a:schemeClr val="dk1"/>
          </a:effectRef>
          <a:fontRef idx="minor">
            <a:schemeClr val="tx1"/>
          </a:fontRef>
        </p:style>
      </p:cxnSp>
      <p:sp>
        <p:nvSpPr>
          <p:cNvPr id="16" name="矩形 15">
            <a:extLst>
              <a:ext uri="{FF2B5EF4-FFF2-40B4-BE49-F238E27FC236}">
                <a16:creationId xmlns:a16="http://schemas.microsoft.com/office/drawing/2014/main" id="{E82F4884-C383-4AE1-8098-DDB49CA892B1}"/>
              </a:ext>
            </a:extLst>
          </p:cNvPr>
          <p:cNvSpPr/>
          <p:nvPr/>
        </p:nvSpPr>
        <p:spPr>
          <a:xfrm>
            <a:off x="4311890" y="320516"/>
            <a:ext cx="3606320" cy="769441"/>
          </a:xfrm>
          <a:prstGeom prst="rect">
            <a:avLst/>
          </a:prstGeom>
        </p:spPr>
        <p:txBody>
          <a:bodyPr wrap="square">
            <a:spAutoFit/>
          </a:bodyPr>
          <a:lstStyle/>
          <a:p>
            <a:r>
              <a:rPr lang="zh-TW" altLang="en-US" sz="4400" dirty="0">
                <a:solidFill>
                  <a:schemeClr val="tx1">
                    <a:lumMod val="75000"/>
                    <a:lumOff val="25000"/>
                  </a:schemeClr>
                </a:solidFill>
                <a:latin typeface="標楷體" panose="03000509000000000000" pitchFamily="65" charset="-120"/>
                <a:ea typeface="標楷體" panose="03000509000000000000" pitchFamily="65" charset="-120"/>
              </a:rPr>
              <a:t>未來研究方向</a:t>
            </a:r>
          </a:p>
        </p:txBody>
      </p:sp>
      <p:sp>
        <p:nvSpPr>
          <p:cNvPr id="12" name="文字方塊 11">
            <a:extLst>
              <a:ext uri="{FF2B5EF4-FFF2-40B4-BE49-F238E27FC236}">
                <a16:creationId xmlns:a16="http://schemas.microsoft.com/office/drawing/2014/main" id="{3C4852E6-4540-4693-9A3D-4C344BFD3EE5}"/>
              </a:ext>
            </a:extLst>
          </p:cNvPr>
          <p:cNvSpPr txBox="1"/>
          <p:nvPr/>
        </p:nvSpPr>
        <p:spPr>
          <a:xfrm>
            <a:off x="9604452" y="971776"/>
            <a:ext cx="1577898" cy="276999"/>
          </a:xfrm>
          <a:prstGeom prst="rect">
            <a:avLst/>
          </a:prstGeom>
          <a:noFill/>
        </p:spPr>
        <p:txBody>
          <a:bodyPr wrap="square" rtlCol="0">
            <a:spAutoFit/>
          </a:bodyPr>
          <a:lstStyle/>
          <a:p>
            <a:r>
              <a:rPr lang="zh-TW" altLang="en-US" sz="1200" b="1" dirty="0">
                <a:latin typeface="標楷體" panose="03000509000000000000" pitchFamily="65" charset="-120"/>
                <a:ea typeface="標楷體" panose="03000509000000000000" pitchFamily="65" charset="-120"/>
              </a:rPr>
              <a:t>結論與未來研究方向</a:t>
            </a:r>
          </a:p>
        </p:txBody>
      </p:sp>
      <p:pic>
        <p:nvPicPr>
          <p:cNvPr id="18" name="圖片 17">
            <a:extLst>
              <a:ext uri="{FF2B5EF4-FFF2-40B4-BE49-F238E27FC236}">
                <a16:creationId xmlns:a16="http://schemas.microsoft.com/office/drawing/2014/main" id="{6914DCCD-5EFA-4A91-806F-1D22EF8949A1}"/>
              </a:ext>
            </a:extLst>
          </p:cNvPr>
          <p:cNvPicPr>
            <a:picLocks noChangeAspect="1"/>
          </p:cNvPicPr>
          <p:nvPr/>
        </p:nvPicPr>
        <p:blipFill>
          <a:blip r:embed="rId3"/>
          <a:stretch>
            <a:fillRect/>
          </a:stretch>
        </p:blipFill>
        <p:spPr>
          <a:xfrm>
            <a:off x="8290126" y="1403054"/>
            <a:ext cx="3022198" cy="5076613"/>
          </a:xfrm>
          <a:prstGeom prst="rect">
            <a:avLst/>
          </a:prstGeom>
          <a:ln w="12700">
            <a:solidFill>
              <a:schemeClr val="tx1"/>
            </a:solidFill>
          </a:ln>
        </p:spPr>
      </p:pic>
      <p:pic>
        <p:nvPicPr>
          <p:cNvPr id="3" name="圖片 2">
            <a:extLst>
              <a:ext uri="{FF2B5EF4-FFF2-40B4-BE49-F238E27FC236}">
                <a16:creationId xmlns:a16="http://schemas.microsoft.com/office/drawing/2014/main" id="{35D01C02-751C-475C-9477-89736A8FDEDF}"/>
              </a:ext>
            </a:extLst>
          </p:cNvPr>
          <p:cNvPicPr>
            <a:picLocks noChangeAspect="1"/>
          </p:cNvPicPr>
          <p:nvPr/>
        </p:nvPicPr>
        <p:blipFill>
          <a:blip r:embed="rId4"/>
          <a:stretch>
            <a:fillRect/>
          </a:stretch>
        </p:blipFill>
        <p:spPr>
          <a:xfrm>
            <a:off x="1961126" y="1512513"/>
            <a:ext cx="4701527" cy="4938887"/>
          </a:xfrm>
          <a:prstGeom prst="rect">
            <a:avLst/>
          </a:prstGeom>
        </p:spPr>
      </p:pic>
      <p:sp>
        <p:nvSpPr>
          <p:cNvPr id="15" name="矩形 14">
            <a:extLst>
              <a:ext uri="{FF2B5EF4-FFF2-40B4-BE49-F238E27FC236}">
                <a16:creationId xmlns:a16="http://schemas.microsoft.com/office/drawing/2014/main" id="{153BEAE9-1645-4A30-9214-B00F45510C46}"/>
              </a:ext>
            </a:extLst>
          </p:cNvPr>
          <p:cNvSpPr/>
          <p:nvPr/>
        </p:nvSpPr>
        <p:spPr>
          <a:xfrm>
            <a:off x="3478285" y="3768335"/>
            <a:ext cx="422506" cy="268643"/>
          </a:xfrm>
          <a:prstGeom prst="rect">
            <a:avLst/>
          </a:prstGeom>
          <a:noFill/>
          <a:ln w="19050">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5" name="直線接點 4">
            <a:extLst>
              <a:ext uri="{FF2B5EF4-FFF2-40B4-BE49-F238E27FC236}">
                <a16:creationId xmlns:a16="http://schemas.microsoft.com/office/drawing/2014/main" id="{14F72135-E43A-4DAA-8CEB-B4733C499B2C}"/>
              </a:ext>
            </a:extLst>
          </p:cNvPr>
          <p:cNvCxnSpPr>
            <a:cxnSpLocks/>
          </p:cNvCxnSpPr>
          <p:nvPr/>
        </p:nvCxnSpPr>
        <p:spPr>
          <a:xfrm>
            <a:off x="2220442" y="3960712"/>
            <a:ext cx="4190086" cy="0"/>
          </a:xfrm>
          <a:prstGeom prst="line">
            <a:avLst/>
          </a:prstGeom>
          <a:ln w="28575">
            <a:solidFill>
              <a:srgbClr val="FF0000"/>
            </a:solidFill>
          </a:ln>
        </p:spPr>
        <p:style>
          <a:lnRef idx="1">
            <a:schemeClr val="accent2"/>
          </a:lnRef>
          <a:fillRef idx="0">
            <a:schemeClr val="accent2"/>
          </a:fillRef>
          <a:effectRef idx="0">
            <a:schemeClr val="accent2"/>
          </a:effectRef>
          <a:fontRef idx="minor">
            <a:schemeClr val="tx1"/>
          </a:fontRef>
        </p:style>
      </p:cxnSp>
      <p:sp>
        <p:nvSpPr>
          <p:cNvPr id="19" name="投影片編號版面配置區 18">
            <a:extLst>
              <a:ext uri="{FF2B5EF4-FFF2-40B4-BE49-F238E27FC236}">
                <a16:creationId xmlns:a16="http://schemas.microsoft.com/office/drawing/2014/main" id="{906F03E6-2B14-4EBA-9EC5-0E568FE68D18}"/>
              </a:ext>
            </a:extLst>
          </p:cNvPr>
          <p:cNvSpPr>
            <a:spLocks noGrp="1"/>
          </p:cNvSpPr>
          <p:nvPr>
            <p:ph type="sldNum" sz="quarter" idx="12"/>
          </p:nvPr>
        </p:nvSpPr>
        <p:spPr/>
        <p:txBody>
          <a:bodyPr/>
          <a:lstStyle/>
          <a:p>
            <a:fld id="{997B4A21-C178-4EF4-9692-581FD3539F5E}" type="slidenum">
              <a:rPr lang="zh-CN" altLang="en-US" smtClean="0"/>
              <a:t>59</a:t>
            </a:fld>
            <a:endParaRPr lang="zh-CN" altLang="en-US"/>
          </a:p>
        </p:txBody>
      </p:sp>
    </p:spTree>
    <p:extLst>
      <p:ext uri="{BB962C8B-B14F-4D97-AF65-F5344CB8AC3E}">
        <p14:creationId xmlns:p14="http://schemas.microsoft.com/office/powerpoint/2010/main" val="7933231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任意多边形: 形状 6"/>
          <p:cNvSpPr/>
          <p:nvPr/>
        </p:nvSpPr>
        <p:spPr bwMode="auto">
          <a:xfrm>
            <a:off x="0" y="6296025"/>
            <a:ext cx="12192000" cy="561378"/>
          </a:xfrm>
          <a:custGeom>
            <a:avLst/>
            <a:gdLst>
              <a:gd name="connsiteX0" fmla="*/ 2457949 w 12192000"/>
              <a:gd name="connsiteY0" fmla="*/ 0 h 1012232"/>
              <a:gd name="connsiteX1" fmla="*/ 9057549 w 12192000"/>
              <a:gd name="connsiteY1" fmla="*/ 610553 h 1012232"/>
              <a:gd name="connsiteX2" fmla="*/ 12192000 w 12192000"/>
              <a:gd name="connsiteY2" fmla="*/ 305277 h 1012232"/>
              <a:gd name="connsiteX3" fmla="*/ 12192000 w 12192000"/>
              <a:gd name="connsiteY3" fmla="*/ 1012232 h 1012232"/>
              <a:gd name="connsiteX4" fmla="*/ 114300 w 12192000"/>
              <a:gd name="connsiteY4" fmla="*/ 1012232 h 1012232"/>
              <a:gd name="connsiteX5" fmla="*/ 0 w 12192000"/>
              <a:gd name="connsiteY5" fmla="*/ 1012232 h 1012232"/>
              <a:gd name="connsiteX6" fmla="*/ 0 w 12192000"/>
              <a:gd name="connsiteY6" fmla="*/ 160434 h 1012232"/>
              <a:gd name="connsiteX7" fmla="*/ 270087 w 12192000"/>
              <a:gd name="connsiteY7" fmla="*/ 129128 h 1012232"/>
              <a:gd name="connsiteX8" fmla="*/ 2457949 w 12192000"/>
              <a:gd name="connsiteY8" fmla="*/ 0 h 1012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1012232">
                <a:moveTo>
                  <a:pt x="2457949" y="0"/>
                </a:moveTo>
                <a:cubicBezTo>
                  <a:pt x="4506845" y="0"/>
                  <a:pt x="7360920" y="610553"/>
                  <a:pt x="9057549" y="610553"/>
                </a:cubicBezTo>
                <a:cubicBezTo>
                  <a:pt x="10754179" y="610553"/>
                  <a:pt x="12192000" y="305277"/>
                  <a:pt x="12192000" y="305277"/>
                </a:cubicBezTo>
                <a:cubicBezTo>
                  <a:pt x="12192000" y="1012232"/>
                  <a:pt x="12192000" y="1012232"/>
                  <a:pt x="12192000" y="1012232"/>
                </a:cubicBezTo>
                <a:cubicBezTo>
                  <a:pt x="5290457" y="1012232"/>
                  <a:pt x="1839686" y="1012232"/>
                  <a:pt x="114300" y="1012232"/>
                </a:cubicBezTo>
                <a:lnTo>
                  <a:pt x="0" y="1012232"/>
                </a:lnTo>
                <a:lnTo>
                  <a:pt x="0" y="160434"/>
                </a:lnTo>
                <a:lnTo>
                  <a:pt x="270087" y="129128"/>
                </a:lnTo>
                <a:cubicBezTo>
                  <a:pt x="925321" y="57390"/>
                  <a:pt x="1689613" y="0"/>
                  <a:pt x="2457949" y="0"/>
                </a:cubicBezTo>
                <a:close/>
              </a:path>
            </a:pathLst>
          </a:custGeom>
          <a:solidFill>
            <a:srgbClr val="52618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dirty="0">
              <a:solidFill>
                <a:schemeClr val="lt1"/>
              </a:solidFill>
              <a:latin typeface="Arial" panose="020B0604020202020204" pitchFamily="34" charset="0"/>
              <a:ea typeface="思源黑体 CN Normal" panose="020B0400000000000000" pitchFamily="34" charset="-122"/>
              <a:sym typeface="Arial" panose="020B0604020202020204" pitchFamily="34" charset="0"/>
            </a:endParaRPr>
          </a:p>
        </p:txBody>
      </p:sp>
      <p:sp>
        <p:nvSpPr>
          <p:cNvPr id="2" name="文字方塊 1">
            <a:extLst>
              <a:ext uri="{FF2B5EF4-FFF2-40B4-BE49-F238E27FC236}">
                <a16:creationId xmlns:a16="http://schemas.microsoft.com/office/drawing/2014/main" id="{1C32014D-4ED5-4C1A-A659-FFB1D14AF0CC}"/>
              </a:ext>
            </a:extLst>
          </p:cNvPr>
          <p:cNvSpPr txBox="1"/>
          <p:nvPr/>
        </p:nvSpPr>
        <p:spPr>
          <a:xfrm>
            <a:off x="516256" y="6451400"/>
            <a:ext cx="4274819" cy="307777"/>
          </a:xfrm>
          <a:prstGeom prst="rect">
            <a:avLst/>
          </a:prstGeom>
          <a:noFill/>
        </p:spPr>
        <p:txBody>
          <a:bodyPr wrap="square" rtlCol="0">
            <a:spAutoFit/>
          </a:bodyPr>
          <a:lstStyle/>
          <a:p>
            <a:r>
              <a:rPr lang="en-US" altLang="zh-TW" sz="1400" dirty="0">
                <a:solidFill>
                  <a:schemeClr val="bg1"/>
                </a:solidFill>
                <a:latin typeface="Times New Roman" panose="02020603050405020304" pitchFamily="18" charset="0"/>
                <a:cs typeface="Times New Roman" panose="02020603050405020304" pitchFamily="18" charset="0"/>
              </a:rPr>
              <a:t>Computer and Storage System Laboratory, CSS Lab</a:t>
            </a:r>
            <a:endParaRPr lang="zh-TW" altLang="en-US" sz="1400" dirty="0">
              <a:solidFill>
                <a:schemeClr val="bg1"/>
              </a:solidFill>
              <a:latin typeface="Times New Roman" panose="02020603050405020304" pitchFamily="18" charset="0"/>
              <a:cs typeface="Times New Roman" panose="02020603050405020304" pitchFamily="18" charset="0"/>
            </a:endParaRPr>
          </a:p>
        </p:txBody>
      </p:sp>
      <p:cxnSp>
        <p:nvCxnSpPr>
          <p:cNvPr id="11" name="直線接點 10">
            <a:extLst>
              <a:ext uri="{FF2B5EF4-FFF2-40B4-BE49-F238E27FC236}">
                <a16:creationId xmlns:a16="http://schemas.microsoft.com/office/drawing/2014/main" id="{29BE97D7-AF3F-4CB6-98E1-7D0C9C613097}"/>
              </a:ext>
            </a:extLst>
          </p:cNvPr>
          <p:cNvCxnSpPr/>
          <p:nvPr/>
        </p:nvCxnSpPr>
        <p:spPr>
          <a:xfrm>
            <a:off x="1047750" y="1245855"/>
            <a:ext cx="10134600" cy="0"/>
          </a:xfrm>
          <a:prstGeom prst="line">
            <a:avLst/>
          </a:prstGeom>
        </p:spPr>
        <p:style>
          <a:lnRef idx="3">
            <a:schemeClr val="dk1"/>
          </a:lnRef>
          <a:fillRef idx="0">
            <a:schemeClr val="dk1"/>
          </a:fillRef>
          <a:effectRef idx="2">
            <a:schemeClr val="dk1"/>
          </a:effectRef>
          <a:fontRef idx="minor">
            <a:schemeClr val="tx1"/>
          </a:fontRef>
        </p:style>
      </p:cxnSp>
      <p:sp>
        <p:nvSpPr>
          <p:cNvPr id="13" name="橢圓 12">
            <a:extLst>
              <a:ext uri="{FF2B5EF4-FFF2-40B4-BE49-F238E27FC236}">
                <a16:creationId xmlns:a16="http://schemas.microsoft.com/office/drawing/2014/main" id="{92D3DBF0-C811-49BA-A3D9-2E1832EAF1F2}"/>
              </a:ext>
            </a:extLst>
          </p:cNvPr>
          <p:cNvSpPr/>
          <p:nvPr/>
        </p:nvSpPr>
        <p:spPr>
          <a:xfrm>
            <a:off x="895350" y="1130595"/>
            <a:ext cx="266700" cy="27245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cxnSp>
        <p:nvCxnSpPr>
          <p:cNvPr id="14" name="直線接點 13">
            <a:extLst>
              <a:ext uri="{FF2B5EF4-FFF2-40B4-BE49-F238E27FC236}">
                <a16:creationId xmlns:a16="http://schemas.microsoft.com/office/drawing/2014/main" id="{CA7763AC-9681-4544-BE27-F6BA31849481}"/>
              </a:ext>
            </a:extLst>
          </p:cNvPr>
          <p:cNvCxnSpPr/>
          <p:nvPr/>
        </p:nvCxnSpPr>
        <p:spPr>
          <a:xfrm>
            <a:off x="1049154" y="1293395"/>
            <a:ext cx="10134600" cy="0"/>
          </a:xfrm>
          <a:prstGeom prst="line">
            <a:avLst/>
          </a:prstGeom>
        </p:spPr>
        <p:style>
          <a:lnRef idx="3">
            <a:schemeClr val="dk1"/>
          </a:lnRef>
          <a:fillRef idx="0">
            <a:schemeClr val="dk1"/>
          </a:fillRef>
          <a:effectRef idx="2">
            <a:schemeClr val="dk1"/>
          </a:effectRef>
          <a:fontRef idx="minor">
            <a:schemeClr val="tx1"/>
          </a:fontRef>
        </p:style>
      </p:cxnSp>
      <p:sp>
        <p:nvSpPr>
          <p:cNvPr id="16" name="矩形 15">
            <a:extLst>
              <a:ext uri="{FF2B5EF4-FFF2-40B4-BE49-F238E27FC236}">
                <a16:creationId xmlns:a16="http://schemas.microsoft.com/office/drawing/2014/main" id="{E82F4884-C383-4AE1-8098-DDB49CA892B1}"/>
              </a:ext>
            </a:extLst>
          </p:cNvPr>
          <p:cNvSpPr/>
          <p:nvPr/>
        </p:nvSpPr>
        <p:spPr>
          <a:xfrm>
            <a:off x="4609733" y="443626"/>
            <a:ext cx="2972534" cy="646331"/>
          </a:xfrm>
          <a:prstGeom prst="rect">
            <a:avLst/>
          </a:prstGeom>
        </p:spPr>
        <p:txBody>
          <a:bodyPr wrap="square">
            <a:spAutoFit/>
          </a:bodyPr>
          <a:lstStyle/>
          <a:p>
            <a:r>
              <a:rPr lang="zh-TW" altLang="en-US" sz="3600" dirty="0">
                <a:solidFill>
                  <a:schemeClr val="tx1">
                    <a:lumMod val="75000"/>
                    <a:lumOff val="25000"/>
                  </a:schemeClr>
                </a:solidFill>
                <a:latin typeface="標楷體" panose="03000509000000000000" pitchFamily="65" charset="-120"/>
                <a:ea typeface="標楷體" panose="03000509000000000000" pitchFamily="65" charset="-120"/>
              </a:rPr>
              <a:t>自動跳轉頁面</a:t>
            </a:r>
          </a:p>
        </p:txBody>
      </p:sp>
      <p:sp>
        <p:nvSpPr>
          <p:cNvPr id="12" name="文字方塊 11">
            <a:extLst>
              <a:ext uri="{FF2B5EF4-FFF2-40B4-BE49-F238E27FC236}">
                <a16:creationId xmlns:a16="http://schemas.microsoft.com/office/drawing/2014/main" id="{3C4852E6-4540-4693-9A3D-4C344BFD3EE5}"/>
              </a:ext>
            </a:extLst>
          </p:cNvPr>
          <p:cNvSpPr txBox="1"/>
          <p:nvPr/>
        </p:nvSpPr>
        <p:spPr>
          <a:xfrm>
            <a:off x="9604452" y="971776"/>
            <a:ext cx="1577898" cy="276999"/>
          </a:xfrm>
          <a:prstGeom prst="rect">
            <a:avLst/>
          </a:prstGeom>
          <a:noFill/>
        </p:spPr>
        <p:txBody>
          <a:bodyPr wrap="square" rtlCol="0">
            <a:spAutoFit/>
          </a:bodyPr>
          <a:lstStyle/>
          <a:p>
            <a:r>
              <a:rPr lang="zh-TW" altLang="en-US" sz="1200" b="1" dirty="0">
                <a:latin typeface="標楷體" panose="03000509000000000000" pitchFamily="65" charset="-120"/>
                <a:ea typeface="標楷體" panose="03000509000000000000" pitchFamily="65" charset="-120"/>
              </a:rPr>
              <a:t>結論與未來研究方向</a:t>
            </a:r>
          </a:p>
        </p:txBody>
      </p:sp>
      <p:pic>
        <p:nvPicPr>
          <p:cNvPr id="3" name="圖片 2">
            <a:extLst>
              <a:ext uri="{FF2B5EF4-FFF2-40B4-BE49-F238E27FC236}">
                <a16:creationId xmlns:a16="http://schemas.microsoft.com/office/drawing/2014/main" id="{3A31B6E5-5D14-44CA-BECE-A382BF4FE26D}"/>
              </a:ext>
            </a:extLst>
          </p:cNvPr>
          <p:cNvPicPr>
            <a:picLocks noChangeAspect="1"/>
          </p:cNvPicPr>
          <p:nvPr/>
        </p:nvPicPr>
        <p:blipFill>
          <a:blip r:embed="rId3"/>
          <a:stretch>
            <a:fillRect/>
          </a:stretch>
        </p:blipFill>
        <p:spPr>
          <a:xfrm>
            <a:off x="3695489" y="1447463"/>
            <a:ext cx="4801022" cy="4801022"/>
          </a:xfrm>
          <a:prstGeom prst="rect">
            <a:avLst/>
          </a:prstGeom>
          <a:ln w="9525">
            <a:solidFill>
              <a:schemeClr val="tx1"/>
            </a:solidFill>
          </a:ln>
        </p:spPr>
      </p:pic>
      <p:sp>
        <p:nvSpPr>
          <p:cNvPr id="15" name="文字方塊 14">
            <a:extLst>
              <a:ext uri="{FF2B5EF4-FFF2-40B4-BE49-F238E27FC236}">
                <a16:creationId xmlns:a16="http://schemas.microsoft.com/office/drawing/2014/main" id="{FE68E8EA-46B3-4383-83CE-50A83B7EC921}"/>
              </a:ext>
            </a:extLst>
          </p:cNvPr>
          <p:cNvSpPr txBox="1"/>
          <p:nvPr/>
        </p:nvSpPr>
        <p:spPr>
          <a:xfrm>
            <a:off x="8558115" y="6016107"/>
            <a:ext cx="3010737" cy="276999"/>
          </a:xfrm>
          <a:prstGeom prst="rect">
            <a:avLst/>
          </a:prstGeom>
          <a:noFill/>
        </p:spPr>
        <p:txBody>
          <a:bodyPr wrap="square" rtlCol="0">
            <a:spAutoFit/>
          </a:bodyPr>
          <a:lstStyle/>
          <a:p>
            <a:r>
              <a:rPr lang="zh-TW" altLang="en-US" sz="1200" b="1" dirty="0">
                <a:latin typeface="標楷體" panose="03000509000000000000" pitchFamily="65" charset="-120"/>
                <a:ea typeface="標楷體" panose="03000509000000000000" pitchFamily="65" charset="-120"/>
              </a:rPr>
              <a:t>取自於</a:t>
            </a:r>
            <a:r>
              <a:rPr lang="en-US" altLang="zh-TW" sz="1200" b="1" dirty="0">
                <a:latin typeface="標楷體" panose="03000509000000000000" pitchFamily="65" charset="-120"/>
                <a:ea typeface="標楷體" panose="03000509000000000000" pitchFamily="65" charset="-120"/>
                <a:hlinkClick r:id="rId4"/>
              </a:rPr>
              <a:t>Chrome </a:t>
            </a:r>
            <a:r>
              <a:rPr lang="en-US" altLang="zh-TW" sz="1200" b="1" dirty="0" err="1">
                <a:latin typeface="標楷體" panose="03000509000000000000" pitchFamily="65" charset="-120"/>
                <a:ea typeface="標楷體" panose="03000509000000000000" pitchFamily="65" charset="-120"/>
                <a:hlinkClick r:id="rId4"/>
              </a:rPr>
              <a:t>DevTools</a:t>
            </a:r>
            <a:r>
              <a:rPr lang="en-US" altLang="zh-TW" sz="1200" b="1" dirty="0">
                <a:latin typeface="標楷體" panose="03000509000000000000" pitchFamily="65" charset="-120"/>
                <a:ea typeface="標楷體" panose="03000509000000000000" pitchFamily="65" charset="-120"/>
                <a:hlinkClick r:id="rId4"/>
              </a:rPr>
              <a:t> Console doc</a:t>
            </a:r>
            <a:endParaRPr lang="zh-TW" altLang="en-US" sz="1200" b="1" dirty="0">
              <a:latin typeface="標楷體" panose="03000509000000000000" pitchFamily="65" charset="-120"/>
              <a:ea typeface="標楷體" panose="03000509000000000000" pitchFamily="65" charset="-120"/>
            </a:endParaRPr>
          </a:p>
        </p:txBody>
      </p:sp>
      <p:sp>
        <p:nvSpPr>
          <p:cNvPr id="6" name="投影片編號版面配置區 5">
            <a:extLst>
              <a:ext uri="{FF2B5EF4-FFF2-40B4-BE49-F238E27FC236}">
                <a16:creationId xmlns:a16="http://schemas.microsoft.com/office/drawing/2014/main" id="{970BA6D9-42DD-43A1-9103-F32112DAC774}"/>
              </a:ext>
            </a:extLst>
          </p:cNvPr>
          <p:cNvSpPr>
            <a:spLocks noGrp="1"/>
          </p:cNvSpPr>
          <p:nvPr>
            <p:ph type="sldNum" sz="quarter" idx="12"/>
          </p:nvPr>
        </p:nvSpPr>
        <p:spPr/>
        <p:txBody>
          <a:bodyPr/>
          <a:lstStyle/>
          <a:p>
            <a:fld id="{997B4A21-C178-4EF4-9692-581FD3539F5E}" type="slidenum">
              <a:rPr lang="zh-CN" altLang="en-US" smtClean="0"/>
              <a:t>60</a:t>
            </a:fld>
            <a:endParaRPr lang="zh-CN" altLang="en-US"/>
          </a:p>
        </p:txBody>
      </p:sp>
    </p:spTree>
    <p:extLst>
      <p:ext uri="{BB962C8B-B14F-4D97-AF65-F5344CB8AC3E}">
        <p14:creationId xmlns:p14="http://schemas.microsoft.com/office/powerpoint/2010/main" val="16291938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任意多边形: 形状 6"/>
          <p:cNvSpPr/>
          <p:nvPr/>
        </p:nvSpPr>
        <p:spPr bwMode="auto">
          <a:xfrm>
            <a:off x="0" y="6296025"/>
            <a:ext cx="12192000" cy="561378"/>
          </a:xfrm>
          <a:custGeom>
            <a:avLst/>
            <a:gdLst>
              <a:gd name="connsiteX0" fmla="*/ 2457949 w 12192000"/>
              <a:gd name="connsiteY0" fmla="*/ 0 h 1012232"/>
              <a:gd name="connsiteX1" fmla="*/ 9057549 w 12192000"/>
              <a:gd name="connsiteY1" fmla="*/ 610553 h 1012232"/>
              <a:gd name="connsiteX2" fmla="*/ 12192000 w 12192000"/>
              <a:gd name="connsiteY2" fmla="*/ 305277 h 1012232"/>
              <a:gd name="connsiteX3" fmla="*/ 12192000 w 12192000"/>
              <a:gd name="connsiteY3" fmla="*/ 1012232 h 1012232"/>
              <a:gd name="connsiteX4" fmla="*/ 114300 w 12192000"/>
              <a:gd name="connsiteY4" fmla="*/ 1012232 h 1012232"/>
              <a:gd name="connsiteX5" fmla="*/ 0 w 12192000"/>
              <a:gd name="connsiteY5" fmla="*/ 1012232 h 1012232"/>
              <a:gd name="connsiteX6" fmla="*/ 0 w 12192000"/>
              <a:gd name="connsiteY6" fmla="*/ 160434 h 1012232"/>
              <a:gd name="connsiteX7" fmla="*/ 270087 w 12192000"/>
              <a:gd name="connsiteY7" fmla="*/ 129128 h 1012232"/>
              <a:gd name="connsiteX8" fmla="*/ 2457949 w 12192000"/>
              <a:gd name="connsiteY8" fmla="*/ 0 h 1012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1012232">
                <a:moveTo>
                  <a:pt x="2457949" y="0"/>
                </a:moveTo>
                <a:cubicBezTo>
                  <a:pt x="4506845" y="0"/>
                  <a:pt x="7360920" y="610553"/>
                  <a:pt x="9057549" y="610553"/>
                </a:cubicBezTo>
                <a:cubicBezTo>
                  <a:pt x="10754179" y="610553"/>
                  <a:pt x="12192000" y="305277"/>
                  <a:pt x="12192000" y="305277"/>
                </a:cubicBezTo>
                <a:cubicBezTo>
                  <a:pt x="12192000" y="1012232"/>
                  <a:pt x="12192000" y="1012232"/>
                  <a:pt x="12192000" y="1012232"/>
                </a:cubicBezTo>
                <a:cubicBezTo>
                  <a:pt x="5290457" y="1012232"/>
                  <a:pt x="1839686" y="1012232"/>
                  <a:pt x="114300" y="1012232"/>
                </a:cubicBezTo>
                <a:lnTo>
                  <a:pt x="0" y="1012232"/>
                </a:lnTo>
                <a:lnTo>
                  <a:pt x="0" y="160434"/>
                </a:lnTo>
                <a:lnTo>
                  <a:pt x="270087" y="129128"/>
                </a:lnTo>
                <a:cubicBezTo>
                  <a:pt x="925321" y="57390"/>
                  <a:pt x="1689613" y="0"/>
                  <a:pt x="2457949" y="0"/>
                </a:cubicBezTo>
                <a:close/>
              </a:path>
            </a:pathLst>
          </a:custGeom>
          <a:solidFill>
            <a:srgbClr val="52618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dirty="0">
              <a:solidFill>
                <a:schemeClr val="lt1"/>
              </a:solidFill>
              <a:latin typeface="Arial" panose="020B0604020202020204" pitchFamily="34" charset="0"/>
              <a:ea typeface="思源黑体 CN Normal" panose="020B0400000000000000" pitchFamily="34" charset="-122"/>
              <a:sym typeface="Arial" panose="020B0604020202020204" pitchFamily="34" charset="0"/>
            </a:endParaRPr>
          </a:p>
        </p:txBody>
      </p:sp>
      <p:sp>
        <p:nvSpPr>
          <p:cNvPr id="2" name="文字方塊 1">
            <a:extLst>
              <a:ext uri="{FF2B5EF4-FFF2-40B4-BE49-F238E27FC236}">
                <a16:creationId xmlns:a16="http://schemas.microsoft.com/office/drawing/2014/main" id="{1C32014D-4ED5-4C1A-A659-FFB1D14AF0CC}"/>
              </a:ext>
            </a:extLst>
          </p:cNvPr>
          <p:cNvSpPr txBox="1"/>
          <p:nvPr/>
        </p:nvSpPr>
        <p:spPr>
          <a:xfrm>
            <a:off x="516256" y="6451400"/>
            <a:ext cx="4274819" cy="307777"/>
          </a:xfrm>
          <a:prstGeom prst="rect">
            <a:avLst/>
          </a:prstGeom>
          <a:noFill/>
        </p:spPr>
        <p:txBody>
          <a:bodyPr wrap="square" rtlCol="0">
            <a:spAutoFit/>
          </a:bodyPr>
          <a:lstStyle/>
          <a:p>
            <a:r>
              <a:rPr lang="en-US" altLang="zh-TW" sz="1400" dirty="0">
                <a:solidFill>
                  <a:schemeClr val="bg1"/>
                </a:solidFill>
                <a:latin typeface="Times New Roman" panose="02020603050405020304" pitchFamily="18" charset="0"/>
                <a:cs typeface="Times New Roman" panose="02020603050405020304" pitchFamily="18" charset="0"/>
              </a:rPr>
              <a:t>Computer and Storage System Laboratory, CSS Lab</a:t>
            </a:r>
            <a:endParaRPr lang="zh-TW" altLang="en-US" sz="1400" dirty="0">
              <a:solidFill>
                <a:schemeClr val="bg1"/>
              </a:solidFill>
              <a:latin typeface="Times New Roman" panose="02020603050405020304" pitchFamily="18" charset="0"/>
              <a:cs typeface="Times New Roman" panose="02020603050405020304" pitchFamily="18" charset="0"/>
            </a:endParaRPr>
          </a:p>
        </p:txBody>
      </p:sp>
      <p:cxnSp>
        <p:nvCxnSpPr>
          <p:cNvPr id="12" name="直線接點 11">
            <a:extLst>
              <a:ext uri="{FF2B5EF4-FFF2-40B4-BE49-F238E27FC236}">
                <a16:creationId xmlns:a16="http://schemas.microsoft.com/office/drawing/2014/main" id="{38E95E4E-51A7-49F3-8363-461D86EA158E}"/>
              </a:ext>
            </a:extLst>
          </p:cNvPr>
          <p:cNvCxnSpPr/>
          <p:nvPr/>
        </p:nvCxnSpPr>
        <p:spPr>
          <a:xfrm>
            <a:off x="1047750" y="1266825"/>
            <a:ext cx="10134600" cy="0"/>
          </a:xfrm>
          <a:prstGeom prst="line">
            <a:avLst/>
          </a:prstGeom>
        </p:spPr>
        <p:style>
          <a:lnRef idx="3">
            <a:schemeClr val="dk1"/>
          </a:lnRef>
          <a:fillRef idx="0">
            <a:schemeClr val="dk1"/>
          </a:fillRef>
          <a:effectRef idx="2">
            <a:schemeClr val="dk1"/>
          </a:effectRef>
          <a:fontRef idx="minor">
            <a:schemeClr val="tx1"/>
          </a:fontRef>
        </p:style>
      </p:cxnSp>
      <p:sp>
        <p:nvSpPr>
          <p:cNvPr id="17" name="橢圓 16">
            <a:extLst>
              <a:ext uri="{FF2B5EF4-FFF2-40B4-BE49-F238E27FC236}">
                <a16:creationId xmlns:a16="http://schemas.microsoft.com/office/drawing/2014/main" id="{90F8D2D5-41F8-4EBD-AE11-54B3F6A4EE5D}"/>
              </a:ext>
            </a:extLst>
          </p:cNvPr>
          <p:cNvSpPr/>
          <p:nvPr/>
        </p:nvSpPr>
        <p:spPr>
          <a:xfrm>
            <a:off x="895350" y="1130595"/>
            <a:ext cx="266700" cy="27245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8" name="內容版面配置區 2">
            <a:extLst>
              <a:ext uri="{FF2B5EF4-FFF2-40B4-BE49-F238E27FC236}">
                <a16:creationId xmlns:a16="http://schemas.microsoft.com/office/drawing/2014/main" id="{4D0E55D2-C9A0-4ABF-AAEA-F1871155A534}"/>
              </a:ext>
            </a:extLst>
          </p:cNvPr>
          <p:cNvSpPr txBox="1">
            <a:spLocks/>
          </p:cNvSpPr>
          <p:nvPr/>
        </p:nvSpPr>
        <p:spPr>
          <a:xfrm>
            <a:off x="1047750" y="1663879"/>
            <a:ext cx="10795489" cy="3536310"/>
          </a:xfrm>
          <a:prstGeom prst="rect">
            <a:avLst/>
          </a:prstGeom>
        </p:spPr>
        <p:txBody>
          <a:bodyPr vert="horz" lIns="91440" tIns="45720" rIns="91440" bIns="45720" rtlCol="0" anchor="ctr"/>
          <a:lstStyle>
            <a:defPPr>
              <a:defRPr lang="zh-C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514350" indent="-514350">
              <a:lnSpc>
                <a:spcPts val="5500"/>
              </a:lnSpc>
              <a:buFont typeface="標楷體" panose="03000509000000000000" pitchFamily="65" charset="-120"/>
              <a:buChar char="-"/>
            </a:pPr>
            <a:r>
              <a:rPr lang="zh-TW" altLang="en-US" sz="2800" dirty="0">
                <a:solidFill>
                  <a:schemeClr val="tx1">
                    <a:lumMod val="75000"/>
                    <a:lumOff val="25000"/>
                  </a:schemeClr>
                </a:solidFill>
                <a:latin typeface="標楷體" panose="03000509000000000000" pitchFamily="65" charset="-120"/>
                <a:ea typeface="標楷體" panose="03000509000000000000" pitchFamily="65" charset="-120"/>
              </a:rPr>
              <a:t>未來方向</a:t>
            </a:r>
            <a:endParaRPr lang="en-US" altLang="zh-TW" sz="2800" dirty="0">
              <a:solidFill>
                <a:schemeClr val="tx1">
                  <a:lumMod val="75000"/>
                  <a:lumOff val="25000"/>
                </a:schemeClr>
              </a:solidFill>
              <a:latin typeface="標楷體" panose="03000509000000000000" pitchFamily="65" charset="-120"/>
              <a:ea typeface="標楷體" panose="03000509000000000000" pitchFamily="65" charset="-120"/>
            </a:endParaRPr>
          </a:p>
          <a:p>
            <a:pPr marL="971550" lvl="1" indent="-514350">
              <a:lnSpc>
                <a:spcPts val="4000"/>
              </a:lnSpc>
              <a:buFont typeface="標楷體" panose="03000509000000000000" pitchFamily="65" charset="-120"/>
              <a:buChar char="-"/>
            </a:pPr>
            <a:r>
              <a:rPr lang="zh-TW" altLang="en-US" sz="2000" dirty="0">
                <a:solidFill>
                  <a:schemeClr val="tx1">
                    <a:lumMod val="75000"/>
                    <a:lumOff val="25000"/>
                  </a:schemeClr>
                </a:solidFill>
                <a:latin typeface="標楷體" panose="03000509000000000000" pitchFamily="65" charset="-120"/>
                <a:ea typeface="標楷體" panose="03000509000000000000" pitchFamily="65" charset="-120"/>
              </a:rPr>
              <a:t>比較節點相異等級之演算法</a:t>
            </a:r>
            <a:endParaRPr lang="en-US" altLang="zh-TW" sz="2000" dirty="0">
              <a:solidFill>
                <a:schemeClr val="tx1">
                  <a:lumMod val="75000"/>
                  <a:lumOff val="25000"/>
                </a:schemeClr>
              </a:solidFill>
              <a:latin typeface="標楷體" panose="03000509000000000000" pitchFamily="65" charset="-120"/>
              <a:ea typeface="標楷體" panose="03000509000000000000" pitchFamily="65" charset="-120"/>
            </a:endParaRPr>
          </a:p>
          <a:p>
            <a:pPr marL="971550" lvl="1" indent="-514350">
              <a:lnSpc>
                <a:spcPts val="4000"/>
              </a:lnSpc>
              <a:buFont typeface="標楷體" panose="03000509000000000000" pitchFamily="65" charset="-120"/>
              <a:buChar char="-"/>
            </a:pPr>
            <a:r>
              <a:rPr lang="zh-TW" altLang="en-US" sz="2000" dirty="0">
                <a:solidFill>
                  <a:schemeClr val="tx1">
                    <a:lumMod val="75000"/>
                    <a:lumOff val="25000"/>
                  </a:schemeClr>
                </a:solidFill>
                <a:latin typeface="標楷體" panose="03000509000000000000" pitchFamily="65" charset="-120"/>
                <a:ea typeface="標楷體" panose="03000509000000000000" pitchFamily="65" charset="-120"/>
              </a:rPr>
              <a:t>比對相異之元件自動跳轉到</a:t>
            </a:r>
            <a:r>
              <a:rPr lang="en-US" altLang="zh-TW" sz="2000" dirty="0">
                <a:solidFill>
                  <a:schemeClr val="tx1">
                    <a:lumMod val="75000"/>
                    <a:lumOff val="25000"/>
                  </a:schemeClr>
                </a:solidFill>
                <a:latin typeface="標楷體" panose="03000509000000000000" pitchFamily="65" charset="-120"/>
                <a:ea typeface="標楷體" panose="03000509000000000000" pitchFamily="65" charset="-120"/>
              </a:rPr>
              <a:t>Developer Tool </a:t>
            </a:r>
            <a:r>
              <a:rPr lang="zh-TW" altLang="en-US" sz="2000" dirty="0">
                <a:solidFill>
                  <a:schemeClr val="tx1">
                    <a:lumMod val="75000"/>
                    <a:lumOff val="25000"/>
                  </a:schemeClr>
                </a:solidFill>
                <a:latin typeface="標楷體" panose="03000509000000000000" pitchFamily="65" charset="-120"/>
                <a:ea typeface="標楷體" panose="03000509000000000000" pitchFamily="65" charset="-120"/>
              </a:rPr>
              <a:t>中</a:t>
            </a:r>
            <a:r>
              <a:rPr lang="en-US" altLang="zh-TW" sz="2000" dirty="0">
                <a:solidFill>
                  <a:schemeClr val="tx1">
                    <a:lumMod val="75000"/>
                    <a:lumOff val="25000"/>
                  </a:schemeClr>
                </a:solidFill>
                <a:latin typeface="標楷體" panose="03000509000000000000" pitchFamily="65" charset="-120"/>
                <a:ea typeface="標楷體" panose="03000509000000000000" pitchFamily="65" charset="-120"/>
              </a:rPr>
              <a:t>Element </a:t>
            </a:r>
            <a:r>
              <a:rPr lang="zh-TW" altLang="en-US" sz="2000" dirty="0">
                <a:solidFill>
                  <a:schemeClr val="tx1">
                    <a:lumMod val="75000"/>
                    <a:lumOff val="25000"/>
                  </a:schemeClr>
                </a:solidFill>
                <a:latin typeface="標楷體" panose="03000509000000000000" pitchFamily="65" charset="-120"/>
                <a:ea typeface="標楷體" panose="03000509000000000000" pitchFamily="65" charset="-120"/>
              </a:rPr>
              <a:t>頁面並標記</a:t>
            </a:r>
            <a:endParaRPr lang="en-US" altLang="zh-TW" sz="2000" dirty="0">
              <a:solidFill>
                <a:schemeClr val="tx1">
                  <a:lumMod val="75000"/>
                  <a:lumOff val="25000"/>
                </a:schemeClr>
              </a:solidFill>
              <a:latin typeface="標楷體" panose="03000509000000000000" pitchFamily="65" charset="-120"/>
              <a:ea typeface="標楷體" panose="03000509000000000000" pitchFamily="65" charset="-120"/>
            </a:endParaRPr>
          </a:p>
          <a:p>
            <a:pPr marL="971550" lvl="1" indent="-514350">
              <a:lnSpc>
                <a:spcPts val="4000"/>
              </a:lnSpc>
              <a:buFont typeface="標楷體" panose="03000509000000000000" pitchFamily="65" charset="-120"/>
              <a:buChar char="-"/>
            </a:pPr>
            <a:r>
              <a:rPr lang="zh-TW" altLang="en-US" sz="2000" dirty="0">
                <a:solidFill>
                  <a:schemeClr val="tx1">
                    <a:lumMod val="75000"/>
                    <a:lumOff val="25000"/>
                  </a:schemeClr>
                </a:solidFill>
                <a:latin typeface="標楷體" panose="03000509000000000000" pitchFamily="65" charset="-120"/>
                <a:ea typeface="標楷體" panose="03000509000000000000" pitchFamily="65" charset="-120"/>
              </a:rPr>
              <a:t>比對結果過濾功能新增</a:t>
            </a:r>
            <a:endParaRPr lang="en-US" altLang="zh-TW" sz="2000" dirty="0">
              <a:solidFill>
                <a:schemeClr val="tx1">
                  <a:lumMod val="75000"/>
                  <a:lumOff val="25000"/>
                </a:schemeClr>
              </a:solidFill>
              <a:latin typeface="標楷體" panose="03000509000000000000" pitchFamily="65" charset="-120"/>
              <a:ea typeface="標楷體" panose="03000509000000000000" pitchFamily="65" charset="-120"/>
            </a:endParaRPr>
          </a:p>
          <a:p>
            <a:pPr marL="971550" lvl="1" indent="-514350">
              <a:lnSpc>
                <a:spcPts val="4000"/>
              </a:lnSpc>
              <a:buFont typeface="標楷體" panose="03000509000000000000" pitchFamily="65" charset="-120"/>
              <a:buChar char="-"/>
            </a:pPr>
            <a:r>
              <a:rPr lang="zh-TW" altLang="en-US" sz="2000" dirty="0">
                <a:solidFill>
                  <a:schemeClr val="tx1">
                    <a:lumMod val="75000"/>
                    <a:lumOff val="25000"/>
                  </a:schemeClr>
                </a:solidFill>
                <a:latin typeface="標楷體" panose="03000509000000000000" pitchFamily="65" charset="-120"/>
                <a:ea typeface="標楷體" panose="03000509000000000000" pitchFamily="65" charset="-120"/>
              </a:rPr>
              <a:t>紀錄多個狀態的</a:t>
            </a:r>
            <a:r>
              <a:rPr lang="en-US" altLang="zh-TW" sz="2000" dirty="0">
                <a:solidFill>
                  <a:schemeClr val="tx1">
                    <a:lumMod val="75000"/>
                    <a:lumOff val="25000"/>
                  </a:schemeClr>
                </a:solidFill>
                <a:latin typeface="標楷體" panose="03000509000000000000" pitchFamily="65" charset="-120"/>
                <a:ea typeface="標楷體" panose="03000509000000000000" pitchFamily="65" charset="-120"/>
              </a:rPr>
              <a:t>HTML</a:t>
            </a:r>
          </a:p>
          <a:p>
            <a:pPr marL="971550" lvl="1" indent="-514350">
              <a:lnSpc>
                <a:spcPts val="4000"/>
              </a:lnSpc>
              <a:buFont typeface="標楷體" panose="03000509000000000000" pitchFamily="65" charset="-120"/>
              <a:buChar char="-"/>
            </a:pPr>
            <a:r>
              <a:rPr lang="en-US" altLang="zh-TW" sz="2000" dirty="0">
                <a:solidFill>
                  <a:schemeClr val="tx1">
                    <a:lumMod val="75000"/>
                    <a:lumOff val="25000"/>
                  </a:schemeClr>
                </a:solidFill>
                <a:latin typeface="標楷體" panose="03000509000000000000" pitchFamily="65" charset="-120"/>
                <a:ea typeface="標楷體" panose="03000509000000000000" pitchFamily="65" charset="-120"/>
              </a:rPr>
              <a:t>UI/UX </a:t>
            </a:r>
            <a:r>
              <a:rPr lang="zh-TW" altLang="en-US" sz="2000" dirty="0">
                <a:solidFill>
                  <a:schemeClr val="tx1">
                    <a:lumMod val="75000"/>
                    <a:lumOff val="25000"/>
                  </a:schemeClr>
                </a:solidFill>
                <a:latin typeface="標楷體" panose="03000509000000000000" pitchFamily="65" charset="-120"/>
                <a:ea typeface="標楷體" panose="03000509000000000000" pitchFamily="65" charset="-120"/>
              </a:rPr>
              <a:t>介面美化及操作更人性化</a:t>
            </a:r>
            <a:endParaRPr lang="zh-TW" altLang="en-US" sz="3000" dirty="0">
              <a:solidFill>
                <a:schemeClr val="tx1">
                  <a:lumMod val="75000"/>
                  <a:lumOff val="25000"/>
                </a:schemeClr>
              </a:solidFill>
              <a:latin typeface="標楷體" panose="03000509000000000000" pitchFamily="65" charset="-120"/>
              <a:ea typeface="標楷體" panose="03000509000000000000" pitchFamily="65" charset="-120"/>
            </a:endParaRPr>
          </a:p>
        </p:txBody>
      </p:sp>
      <p:sp>
        <p:nvSpPr>
          <p:cNvPr id="9" name="矩形 8">
            <a:extLst>
              <a:ext uri="{FF2B5EF4-FFF2-40B4-BE49-F238E27FC236}">
                <a16:creationId xmlns:a16="http://schemas.microsoft.com/office/drawing/2014/main" id="{409F22EA-F3D0-4033-B4BA-12F606C5A664}"/>
              </a:ext>
            </a:extLst>
          </p:cNvPr>
          <p:cNvSpPr/>
          <p:nvPr/>
        </p:nvSpPr>
        <p:spPr>
          <a:xfrm>
            <a:off x="4609733" y="443626"/>
            <a:ext cx="2972534" cy="646331"/>
          </a:xfrm>
          <a:prstGeom prst="rect">
            <a:avLst/>
          </a:prstGeom>
        </p:spPr>
        <p:txBody>
          <a:bodyPr wrap="square">
            <a:spAutoFit/>
          </a:bodyPr>
          <a:lstStyle/>
          <a:p>
            <a:r>
              <a:rPr lang="zh-TW" altLang="en-US" sz="3600" dirty="0">
                <a:solidFill>
                  <a:schemeClr val="tx1">
                    <a:lumMod val="75000"/>
                    <a:lumOff val="25000"/>
                  </a:schemeClr>
                </a:solidFill>
                <a:latin typeface="標楷體" panose="03000509000000000000" pitchFamily="65" charset="-120"/>
                <a:ea typeface="標楷體" panose="03000509000000000000" pitchFamily="65" charset="-120"/>
              </a:rPr>
              <a:t>未來研究方向</a:t>
            </a:r>
          </a:p>
        </p:txBody>
      </p:sp>
      <p:sp>
        <p:nvSpPr>
          <p:cNvPr id="5" name="投影片編號版面配置區 4">
            <a:extLst>
              <a:ext uri="{FF2B5EF4-FFF2-40B4-BE49-F238E27FC236}">
                <a16:creationId xmlns:a16="http://schemas.microsoft.com/office/drawing/2014/main" id="{7880DC46-EAAF-435D-92F0-30A1D476FC9D}"/>
              </a:ext>
            </a:extLst>
          </p:cNvPr>
          <p:cNvSpPr>
            <a:spLocks noGrp="1"/>
          </p:cNvSpPr>
          <p:nvPr>
            <p:ph type="sldNum" sz="quarter" idx="12"/>
          </p:nvPr>
        </p:nvSpPr>
        <p:spPr/>
        <p:txBody>
          <a:bodyPr/>
          <a:lstStyle/>
          <a:p>
            <a:fld id="{997B4A21-C178-4EF4-9692-581FD3539F5E}" type="slidenum">
              <a:rPr lang="zh-CN" altLang="en-US" smtClean="0"/>
              <a:t>61</a:t>
            </a:fld>
            <a:endParaRPr lang="zh-CN" altLang="en-US"/>
          </a:p>
        </p:txBody>
      </p:sp>
    </p:spTree>
    <p:extLst>
      <p:ext uri="{BB962C8B-B14F-4D97-AF65-F5344CB8AC3E}">
        <p14:creationId xmlns:p14="http://schemas.microsoft.com/office/powerpoint/2010/main" val="21773629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任意多边形: 形状 6"/>
          <p:cNvSpPr/>
          <p:nvPr/>
        </p:nvSpPr>
        <p:spPr bwMode="auto">
          <a:xfrm>
            <a:off x="0" y="6296025"/>
            <a:ext cx="12192000" cy="561378"/>
          </a:xfrm>
          <a:custGeom>
            <a:avLst/>
            <a:gdLst>
              <a:gd name="connsiteX0" fmla="*/ 2457949 w 12192000"/>
              <a:gd name="connsiteY0" fmla="*/ 0 h 1012232"/>
              <a:gd name="connsiteX1" fmla="*/ 9057549 w 12192000"/>
              <a:gd name="connsiteY1" fmla="*/ 610553 h 1012232"/>
              <a:gd name="connsiteX2" fmla="*/ 12192000 w 12192000"/>
              <a:gd name="connsiteY2" fmla="*/ 305277 h 1012232"/>
              <a:gd name="connsiteX3" fmla="*/ 12192000 w 12192000"/>
              <a:gd name="connsiteY3" fmla="*/ 1012232 h 1012232"/>
              <a:gd name="connsiteX4" fmla="*/ 114300 w 12192000"/>
              <a:gd name="connsiteY4" fmla="*/ 1012232 h 1012232"/>
              <a:gd name="connsiteX5" fmla="*/ 0 w 12192000"/>
              <a:gd name="connsiteY5" fmla="*/ 1012232 h 1012232"/>
              <a:gd name="connsiteX6" fmla="*/ 0 w 12192000"/>
              <a:gd name="connsiteY6" fmla="*/ 160434 h 1012232"/>
              <a:gd name="connsiteX7" fmla="*/ 270087 w 12192000"/>
              <a:gd name="connsiteY7" fmla="*/ 129128 h 1012232"/>
              <a:gd name="connsiteX8" fmla="*/ 2457949 w 12192000"/>
              <a:gd name="connsiteY8" fmla="*/ 0 h 1012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1012232">
                <a:moveTo>
                  <a:pt x="2457949" y="0"/>
                </a:moveTo>
                <a:cubicBezTo>
                  <a:pt x="4506845" y="0"/>
                  <a:pt x="7360920" y="610553"/>
                  <a:pt x="9057549" y="610553"/>
                </a:cubicBezTo>
                <a:cubicBezTo>
                  <a:pt x="10754179" y="610553"/>
                  <a:pt x="12192000" y="305277"/>
                  <a:pt x="12192000" y="305277"/>
                </a:cubicBezTo>
                <a:cubicBezTo>
                  <a:pt x="12192000" y="1012232"/>
                  <a:pt x="12192000" y="1012232"/>
                  <a:pt x="12192000" y="1012232"/>
                </a:cubicBezTo>
                <a:cubicBezTo>
                  <a:pt x="5290457" y="1012232"/>
                  <a:pt x="1839686" y="1012232"/>
                  <a:pt x="114300" y="1012232"/>
                </a:cubicBezTo>
                <a:lnTo>
                  <a:pt x="0" y="1012232"/>
                </a:lnTo>
                <a:lnTo>
                  <a:pt x="0" y="160434"/>
                </a:lnTo>
                <a:lnTo>
                  <a:pt x="270087" y="129128"/>
                </a:lnTo>
                <a:cubicBezTo>
                  <a:pt x="925321" y="57390"/>
                  <a:pt x="1689613" y="0"/>
                  <a:pt x="2457949" y="0"/>
                </a:cubicBezTo>
                <a:close/>
              </a:path>
            </a:pathLst>
          </a:custGeom>
          <a:solidFill>
            <a:srgbClr val="52618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dirty="0">
              <a:solidFill>
                <a:schemeClr val="lt1"/>
              </a:solidFill>
              <a:latin typeface="Arial" panose="020B0604020202020204" pitchFamily="34" charset="0"/>
              <a:ea typeface="思源黑体 CN Normal" panose="020B0400000000000000" pitchFamily="34" charset="-122"/>
              <a:sym typeface="Arial" panose="020B0604020202020204" pitchFamily="34" charset="0"/>
            </a:endParaRPr>
          </a:p>
        </p:txBody>
      </p:sp>
      <p:sp>
        <p:nvSpPr>
          <p:cNvPr id="2" name="文字方塊 1">
            <a:extLst>
              <a:ext uri="{FF2B5EF4-FFF2-40B4-BE49-F238E27FC236}">
                <a16:creationId xmlns:a16="http://schemas.microsoft.com/office/drawing/2014/main" id="{1C32014D-4ED5-4C1A-A659-FFB1D14AF0CC}"/>
              </a:ext>
            </a:extLst>
          </p:cNvPr>
          <p:cNvSpPr txBox="1"/>
          <p:nvPr/>
        </p:nvSpPr>
        <p:spPr>
          <a:xfrm>
            <a:off x="516256" y="6451400"/>
            <a:ext cx="4274819" cy="307777"/>
          </a:xfrm>
          <a:prstGeom prst="rect">
            <a:avLst/>
          </a:prstGeom>
          <a:noFill/>
        </p:spPr>
        <p:txBody>
          <a:bodyPr wrap="square" rtlCol="0">
            <a:spAutoFit/>
          </a:bodyPr>
          <a:lstStyle/>
          <a:p>
            <a:r>
              <a:rPr lang="en-US" altLang="zh-TW" sz="1400" dirty="0">
                <a:solidFill>
                  <a:schemeClr val="bg1"/>
                </a:solidFill>
                <a:latin typeface="Times New Roman" panose="02020603050405020304" pitchFamily="18" charset="0"/>
                <a:cs typeface="Times New Roman" panose="02020603050405020304" pitchFamily="18" charset="0"/>
              </a:rPr>
              <a:t>Computer and Storage System Laboratory, CSS Lab</a:t>
            </a:r>
            <a:endParaRPr lang="zh-TW" altLang="en-US" sz="1400" dirty="0">
              <a:solidFill>
                <a:schemeClr val="bg1"/>
              </a:solidFill>
              <a:latin typeface="Times New Roman" panose="02020603050405020304" pitchFamily="18" charset="0"/>
              <a:cs typeface="Times New Roman" panose="02020603050405020304" pitchFamily="18" charset="0"/>
            </a:endParaRPr>
          </a:p>
        </p:txBody>
      </p:sp>
      <p:sp>
        <p:nvSpPr>
          <p:cNvPr id="8" name="內容版面配置區 2">
            <a:extLst>
              <a:ext uri="{FF2B5EF4-FFF2-40B4-BE49-F238E27FC236}">
                <a16:creationId xmlns:a16="http://schemas.microsoft.com/office/drawing/2014/main" id="{4D0E55D2-C9A0-4ABF-AAEA-F1871155A534}"/>
              </a:ext>
            </a:extLst>
          </p:cNvPr>
          <p:cNvSpPr txBox="1">
            <a:spLocks/>
          </p:cNvSpPr>
          <p:nvPr/>
        </p:nvSpPr>
        <p:spPr>
          <a:xfrm>
            <a:off x="4922162" y="2841362"/>
            <a:ext cx="1958220" cy="903144"/>
          </a:xfrm>
          <a:prstGeom prst="rect">
            <a:avLst/>
          </a:prstGeom>
        </p:spPr>
        <p:txBody>
          <a:bodyPr vert="horz" lIns="91440" tIns="45720" rIns="91440" bIns="45720" rtlCol="0" anchor="ctr"/>
          <a:lstStyle>
            <a:defPPr>
              <a:defRPr lang="zh-C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5500"/>
              </a:lnSpc>
            </a:pPr>
            <a:r>
              <a:rPr lang="en-US" altLang="zh-TW" sz="5400" dirty="0">
                <a:solidFill>
                  <a:schemeClr val="tx1">
                    <a:lumMod val="75000"/>
                    <a:lumOff val="25000"/>
                  </a:schemeClr>
                </a:solidFill>
                <a:latin typeface="標楷體" panose="03000509000000000000" pitchFamily="65" charset="-120"/>
                <a:ea typeface="標楷體" panose="03000509000000000000" pitchFamily="65" charset="-120"/>
              </a:rPr>
              <a:t>Q &amp; A</a:t>
            </a:r>
          </a:p>
        </p:txBody>
      </p:sp>
      <p:cxnSp>
        <p:nvCxnSpPr>
          <p:cNvPr id="9" name="直線接點 8">
            <a:extLst>
              <a:ext uri="{FF2B5EF4-FFF2-40B4-BE49-F238E27FC236}">
                <a16:creationId xmlns:a16="http://schemas.microsoft.com/office/drawing/2014/main" id="{1156D433-C2EA-4F50-97D8-7432EB210451}"/>
              </a:ext>
            </a:extLst>
          </p:cNvPr>
          <p:cNvCxnSpPr/>
          <p:nvPr/>
        </p:nvCxnSpPr>
        <p:spPr>
          <a:xfrm>
            <a:off x="1047750" y="1245855"/>
            <a:ext cx="10134600" cy="0"/>
          </a:xfrm>
          <a:prstGeom prst="line">
            <a:avLst/>
          </a:prstGeom>
        </p:spPr>
        <p:style>
          <a:lnRef idx="3">
            <a:schemeClr val="dk1"/>
          </a:lnRef>
          <a:fillRef idx="0">
            <a:schemeClr val="dk1"/>
          </a:fillRef>
          <a:effectRef idx="2">
            <a:schemeClr val="dk1"/>
          </a:effectRef>
          <a:fontRef idx="minor">
            <a:schemeClr val="tx1"/>
          </a:fontRef>
        </p:style>
      </p:cxnSp>
      <p:sp>
        <p:nvSpPr>
          <p:cNvPr id="10" name="橢圓 9">
            <a:extLst>
              <a:ext uri="{FF2B5EF4-FFF2-40B4-BE49-F238E27FC236}">
                <a16:creationId xmlns:a16="http://schemas.microsoft.com/office/drawing/2014/main" id="{4FC0DEED-506E-44F0-BED6-C2447051176F}"/>
              </a:ext>
            </a:extLst>
          </p:cNvPr>
          <p:cNvSpPr/>
          <p:nvPr/>
        </p:nvSpPr>
        <p:spPr>
          <a:xfrm>
            <a:off x="895350" y="1130595"/>
            <a:ext cx="266700" cy="27245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cxnSp>
        <p:nvCxnSpPr>
          <p:cNvPr id="11" name="直線接點 10">
            <a:extLst>
              <a:ext uri="{FF2B5EF4-FFF2-40B4-BE49-F238E27FC236}">
                <a16:creationId xmlns:a16="http://schemas.microsoft.com/office/drawing/2014/main" id="{48A7C8AB-0157-4DAE-AB63-B8744795FAB0}"/>
              </a:ext>
            </a:extLst>
          </p:cNvPr>
          <p:cNvCxnSpPr/>
          <p:nvPr/>
        </p:nvCxnSpPr>
        <p:spPr>
          <a:xfrm>
            <a:off x="1049154" y="1293395"/>
            <a:ext cx="10134600" cy="0"/>
          </a:xfrm>
          <a:prstGeom prst="line">
            <a:avLst/>
          </a:prstGeom>
        </p:spPr>
        <p:style>
          <a:lnRef idx="3">
            <a:schemeClr val="dk1"/>
          </a:lnRef>
          <a:fillRef idx="0">
            <a:schemeClr val="dk1"/>
          </a:fillRef>
          <a:effectRef idx="2">
            <a:schemeClr val="dk1"/>
          </a:effectRef>
          <a:fontRef idx="minor">
            <a:schemeClr val="tx1"/>
          </a:fontRef>
        </p:style>
      </p:cxnSp>
      <p:sp>
        <p:nvSpPr>
          <p:cNvPr id="5" name="投影片編號版面配置區 4">
            <a:extLst>
              <a:ext uri="{FF2B5EF4-FFF2-40B4-BE49-F238E27FC236}">
                <a16:creationId xmlns:a16="http://schemas.microsoft.com/office/drawing/2014/main" id="{896DAF19-D264-4AE9-B1BB-62BA32FD1F46}"/>
              </a:ext>
            </a:extLst>
          </p:cNvPr>
          <p:cNvSpPr>
            <a:spLocks noGrp="1"/>
          </p:cNvSpPr>
          <p:nvPr>
            <p:ph type="sldNum" sz="quarter" idx="12"/>
          </p:nvPr>
        </p:nvSpPr>
        <p:spPr/>
        <p:txBody>
          <a:bodyPr/>
          <a:lstStyle/>
          <a:p>
            <a:fld id="{997B4A21-C178-4EF4-9692-581FD3539F5E}" type="slidenum">
              <a:rPr lang="zh-CN" altLang="en-US" smtClean="0"/>
              <a:t>62</a:t>
            </a:fld>
            <a:endParaRPr lang="zh-CN" altLang="en-US"/>
          </a:p>
        </p:txBody>
      </p:sp>
    </p:spTree>
    <p:extLst>
      <p:ext uri="{BB962C8B-B14F-4D97-AF65-F5344CB8AC3E}">
        <p14:creationId xmlns:p14="http://schemas.microsoft.com/office/powerpoint/2010/main" val="40477009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任意多边形: 形状 6"/>
          <p:cNvSpPr/>
          <p:nvPr/>
        </p:nvSpPr>
        <p:spPr bwMode="auto">
          <a:xfrm>
            <a:off x="0" y="6296025"/>
            <a:ext cx="12192000" cy="561378"/>
          </a:xfrm>
          <a:custGeom>
            <a:avLst/>
            <a:gdLst>
              <a:gd name="connsiteX0" fmla="*/ 2457949 w 12192000"/>
              <a:gd name="connsiteY0" fmla="*/ 0 h 1012232"/>
              <a:gd name="connsiteX1" fmla="*/ 9057549 w 12192000"/>
              <a:gd name="connsiteY1" fmla="*/ 610553 h 1012232"/>
              <a:gd name="connsiteX2" fmla="*/ 12192000 w 12192000"/>
              <a:gd name="connsiteY2" fmla="*/ 305277 h 1012232"/>
              <a:gd name="connsiteX3" fmla="*/ 12192000 w 12192000"/>
              <a:gd name="connsiteY3" fmla="*/ 1012232 h 1012232"/>
              <a:gd name="connsiteX4" fmla="*/ 114300 w 12192000"/>
              <a:gd name="connsiteY4" fmla="*/ 1012232 h 1012232"/>
              <a:gd name="connsiteX5" fmla="*/ 0 w 12192000"/>
              <a:gd name="connsiteY5" fmla="*/ 1012232 h 1012232"/>
              <a:gd name="connsiteX6" fmla="*/ 0 w 12192000"/>
              <a:gd name="connsiteY6" fmla="*/ 160434 h 1012232"/>
              <a:gd name="connsiteX7" fmla="*/ 270087 w 12192000"/>
              <a:gd name="connsiteY7" fmla="*/ 129128 h 1012232"/>
              <a:gd name="connsiteX8" fmla="*/ 2457949 w 12192000"/>
              <a:gd name="connsiteY8" fmla="*/ 0 h 1012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1012232">
                <a:moveTo>
                  <a:pt x="2457949" y="0"/>
                </a:moveTo>
                <a:cubicBezTo>
                  <a:pt x="4506845" y="0"/>
                  <a:pt x="7360920" y="610553"/>
                  <a:pt x="9057549" y="610553"/>
                </a:cubicBezTo>
                <a:cubicBezTo>
                  <a:pt x="10754179" y="610553"/>
                  <a:pt x="12192000" y="305277"/>
                  <a:pt x="12192000" y="305277"/>
                </a:cubicBezTo>
                <a:cubicBezTo>
                  <a:pt x="12192000" y="1012232"/>
                  <a:pt x="12192000" y="1012232"/>
                  <a:pt x="12192000" y="1012232"/>
                </a:cubicBezTo>
                <a:cubicBezTo>
                  <a:pt x="5290457" y="1012232"/>
                  <a:pt x="1839686" y="1012232"/>
                  <a:pt x="114300" y="1012232"/>
                </a:cubicBezTo>
                <a:lnTo>
                  <a:pt x="0" y="1012232"/>
                </a:lnTo>
                <a:lnTo>
                  <a:pt x="0" y="160434"/>
                </a:lnTo>
                <a:lnTo>
                  <a:pt x="270087" y="129128"/>
                </a:lnTo>
                <a:cubicBezTo>
                  <a:pt x="925321" y="57390"/>
                  <a:pt x="1689613" y="0"/>
                  <a:pt x="2457949" y="0"/>
                </a:cubicBezTo>
                <a:close/>
              </a:path>
            </a:pathLst>
          </a:custGeom>
          <a:solidFill>
            <a:srgbClr val="52618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dirty="0">
              <a:solidFill>
                <a:schemeClr val="lt1"/>
              </a:solidFill>
              <a:latin typeface="Arial" panose="020B0604020202020204" pitchFamily="34" charset="0"/>
              <a:ea typeface="思源黑体 CN Normal" panose="020B0400000000000000" pitchFamily="34" charset="-122"/>
              <a:sym typeface="Arial" panose="020B0604020202020204" pitchFamily="34" charset="0"/>
            </a:endParaRPr>
          </a:p>
        </p:txBody>
      </p:sp>
      <p:sp>
        <p:nvSpPr>
          <p:cNvPr id="2" name="文字方塊 1">
            <a:extLst>
              <a:ext uri="{FF2B5EF4-FFF2-40B4-BE49-F238E27FC236}">
                <a16:creationId xmlns:a16="http://schemas.microsoft.com/office/drawing/2014/main" id="{1C32014D-4ED5-4C1A-A659-FFB1D14AF0CC}"/>
              </a:ext>
            </a:extLst>
          </p:cNvPr>
          <p:cNvSpPr txBox="1"/>
          <p:nvPr/>
        </p:nvSpPr>
        <p:spPr>
          <a:xfrm>
            <a:off x="516256" y="6451400"/>
            <a:ext cx="4274819" cy="307777"/>
          </a:xfrm>
          <a:prstGeom prst="rect">
            <a:avLst/>
          </a:prstGeom>
          <a:noFill/>
        </p:spPr>
        <p:txBody>
          <a:bodyPr wrap="square" rtlCol="0">
            <a:spAutoFit/>
          </a:bodyPr>
          <a:lstStyle/>
          <a:p>
            <a:r>
              <a:rPr lang="en-US" altLang="zh-TW" sz="1400" dirty="0">
                <a:solidFill>
                  <a:schemeClr val="bg1"/>
                </a:solidFill>
                <a:latin typeface="Times New Roman" panose="02020603050405020304" pitchFamily="18" charset="0"/>
                <a:cs typeface="Times New Roman" panose="02020603050405020304" pitchFamily="18" charset="0"/>
              </a:rPr>
              <a:t>Computer and Storage System Laboratory, CSS Lab</a:t>
            </a:r>
            <a:endParaRPr lang="zh-TW" altLang="en-US" sz="1400" dirty="0">
              <a:solidFill>
                <a:schemeClr val="bg1"/>
              </a:solidFill>
              <a:latin typeface="Times New Roman" panose="02020603050405020304" pitchFamily="18" charset="0"/>
              <a:cs typeface="Times New Roman" panose="02020603050405020304" pitchFamily="18" charset="0"/>
            </a:endParaRPr>
          </a:p>
        </p:txBody>
      </p:sp>
      <p:cxnSp>
        <p:nvCxnSpPr>
          <p:cNvPr id="12" name="直線接點 11">
            <a:extLst>
              <a:ext uri="{FF2B5EF4-FFF2-40B4-BE49-F238E27FC236}">
                <a16:creationId xmlns:a16="http://schemas.microsoft.com/office/drawing/2014/main" id="{38E95E4E-51A7-49F3-8363-461D86EA158E}"/>
              </a:ext>
            </a:extLst>
          </p:cNvPr>
          <p:cNvCxnSpPr/>
          <p:nvPr/>
        </p:nvCxnSpPr>
        <p:spPr>
          <a:xfrm>
            <a:off x="1047750" y="1266825"/>
            <a:ext cx="10134600" cy="0"/>
          </a:xfrm>
          <a:prstGeom prst="line">
            <a:avLst/>
          </a:prstGeom>
        </p:spPr>
        <p:style>
          <a:lnRef idx="3">
            <a:schemeClr val="dk1"/>
          </a:lnRef>
          <a:fillRef idx="0">
            <a:schemeClr val="dk1"/>
          </a:fillRef>
          <a:effectRef idx="2">
            <a:schemeClr val="dk1"/>
          </a:effectRef>
          <a:fontRef idx="minor">
            <a:schemeClr val="tx1"/>
          </a:fontRef>
        </p:style>
      </p:cxnSp>
      <p:sp>
        <p:nvSpPr>
          <p:cNvPr id="17" name="橢圓 16">
            <a:extLst>
              <a:ext uri="{FF2B5EF4-FFF2-40B4-BE49-F238E27FC236}">
                <a16:creationId xmlns:a16="http://schemas.microsoft.com/office/drawing/2014/main" id="{90F8D2D5-41F8-4EBD-AE11-54B3F6A4EE5D}"/>
              </a:ext>
            </a:extLst>
          </p:cNvPr>
          <p:cNvSpPr/>
          <p:nvPr/>
        </p:nvSpPr>
        <p:spPr>
          <a:xfrm>
            <a:off x="895350" y="1130595"/>
            <a:ext cx="266700" cy="27245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9" name="矩形 8">
            <a:extLst>
              <a:ext uri="{FF2B5EF4-FFF2-40B4-BE49-F238E27FC236}">
                <a16:creationId xmlns:a16="http://schemas.microsoft.com/office/drawing/2014/main" id="{53B0CFA9-72E1-4E67-A690-B096C882CAF9}"/>
              </a:ext>
            </a:extLst>
          </p:cNvPr>
          <p:cNvSpPr/>
          <p:nvPr/>
        </p:nvSpPr>
        <p:spPr>
          <a:xfrm>
            <a:off x="3462313" y="348572"/>
            <a:ext cx="5267374" cy="769441"/>
          </a:xfrm>
          <a:prstGeom prst="rect">
            <a:avLst/>
          </a:prstGeom>
        </p:spPr>
        <p:txBody>
          <a:bodyPr wrap="square">
            <a:spAutoFit/>
          </a:bodyPr>
          <a:lstStyle/>
          <a:p>
            <a:r>
              <a:rPr lang="zh-TW" altLang="en-US" sz="4400" dirty="0">
                <a:effectLst>
                  <a:outerShdw blurRad="38100" dist="38100" dir="2700000" algn="tl">
                    <a:srgbClr val="000000">
                      <a:alpha val="43137"/>
                    </a:srgbClr>
                  </a:outerShdw>
                </a:effectLst>
                <a:latin typeface="標楷體" panose="03000509000000000000" pitchFamily="65" charset="-120"/>
                <a:ea typeface="標楷體" panose="03000509000000000000" pitchFamily="65" charset="-120"/>
              </a:rPr>
              <a:t>論文比對相似度結果</a:t>
            </a:r>
            <a:endParaRPr lang="zh-TW" altLang="en-US" sz="4400" dirty="0">
              <a:solidFill>
                <a:schemeClr val="tx1">
                  <a:lumMod val="75000"/>
                  <a:lumOff val="25000"/>
                </a:schemeClr>
              </a:solidFill>
              <a:effectLst>
                <a:outerShdw blurRad="38100" dist="38100" dir="2700000" algn="tl">
                  <a:srgbClr val="000000">
                    <a:alpha val="43137"/>
                  </a:srgbClr>
                </a:outerShdw>
              </a:effectLst>
              <a:latin typeface="標楷體" panose="03000509000000000000" pitchFamily="65" charset="-120"/>
              <a:ea typeface="標楷體" panose="03000509000000000000" pitchFamily="65" charset="-120"/>
            </a:endParaRPr>
          </a:p>
        </p:txBody>
      </p:sp>
      <p:pic>
        <p:nvPicPr>
          <p:cNvPr id="5" name="圖片 4">
            <a:extLst>
              <a:ext uri="{FF2B5EF4-FFF2-40B4-BE49-F238E27FC236}">
                <a16:creationId xmlns:a16="http://schemas.microsoft.com/office/drawing/2014/main" id="{1100D6BD-93E1-47CF-B0E2-7CE5875A6CA8}"/>
              </a:ext>
            </a:extLst>
          </p:cNvPr>
          <p:cNvPicPr>
            <a:picLocks noChangeAspect="1"/>
          </p:cNvPicPr>
          <p:nvPr/>
        </p:nvPicPr>
        <p:blipFill>
          <a:blip r:embed="rId3"/>
          <a:stretch>
            <a:fillRect/>
          </a:stretch>
        </p:blipFill>
        <p:spPr>
          <a:xfrm>
            <a:off x="4300630" y="1506206"/>
            <a:ext cx="6881720" cy="4550438"/>
          </a:xfrm>
          <a:prstGeom prst="rect">
            <a:avLst/>
          </a:prstGeom>
        </p:spPr>
      </p:pic>
      <p:pic>
        <p:nvPicPr>
          <p:cNvPr id="6" name="圖片 5">
            <a:extLst>
              <a:ext uri="{FF2B5EF4-FFF2-40B4-BE49-F238E27FC236}">
                <a16:creationId xmlns:a16="http://schemas.microsoft.com/office/drawing/2014/main" id="{75CA39F1-A638-4226-BCE4-591E60329777}"/>
              </a:ext>
            </a:extLst>
          </p:cNvPr>
          <p:cNvPicPr>
            <a:picLocks noChangeAspect="1"/>
          </p:cNvPicPr>
          <p:nvPr/>
        </p:nvPicPr>
        <p:blipFill>
          <a:blip r:embed="rId4"/>
          <a:stretch>
            <a:fillRect/>
          </a:stretch>
        </p:blipFill>
        <p:spPr>
          <a:xfrm>
            <a:off x="895351" y="1506207"/>
            <a:ext cx="3028794" cy="4550438"/>
          </a:xfrm>
          <a:prstGeom prst="rect">
            <a:avLst/>
          </a:prstGeom>
        </p:spPr>
      </p:pic>
      <p:sp>
        <p:nvSpPr>
          <p:cNvPr id="8" name="投影片編號版面配置區 7">
            <a:extLst>
              <a:ext uri="{FF2B5EF4-FFF2-40B4-BE49-F238E27FC236}">
                <a16:creationId xmlns:a16="http://schemas.microsoft.com/office/drawing/2014/main" id="{161ED96D-3FB4-488B-AA79-BE98DA3242BD}"/>
              </a:ext>
            </a:extLst>
          </p:cNvPr>
          <p:cNvSpPr>
            <a:spLocks noGrp="1"/>
          </p:cNvSpPr>
          <p:nvPr>
            <p:ph type="sldNum" sz="quarter" idx="12"/>
          </p:nvPr>
        </p:nvSpPr>
        <p:spPr/>
        <p:txBody>
          <a:bodyPr/>
          <a:lstStyle/>
          <a:p>
            <a:fld id="{997B4A21-C178-4EF4-9692-581FD3539F5E}" type="slidenum">
              <a:rPr lang="zh-CN" altLang="en-US" smtClean="0"/>
              <a:t>63</a:t>
            </a:fld>
            <a:endParaRPr lang="zh-CN" altLang="en-US" dirty="0"/>
          </a:p>
        </p:txBody>
      </p:sp>
    </p:spTree>
    <p:extLst>
      <p:ext uri="{BB962C8B-B14F-4D97-AF65-F5344CB8AC3E}">
        <p14:creationId xmlns:p14="http://schemas.microsoft.com/office/powerpoint/2010/main" val="18590193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任意多边形: 形状 6"/>
          <p:cNvSpPr/>
          <p:nvPr/>
        </p:nvSpPr>
        <p:spPr bwMode="auto">
          <a:xfrm>
            <a:off x="0" y="6296025"/>
            <a:ext cx="12192000" cy="561378"/>
          </a:xfrm>
          <a:custGeom>
            <a:avLst/>
            <a:gdLst>
              <a:gd name="connsiteX0" fmla="*/ 2457949 w 12192000"/>
              <a:gd name="connsiteY0" fmla="*/ 0 h 1012232"/>
              <a:gd name="connsiteX1" fmla="*/ 9057549 w 12192000"/>
              <a:gd name="connsiteY1" fmla="*/ 610553 h 1012232"/>
              <a:gd name="connsiteX2" fmla="*/ 12192000 w 12192000"/>
              <a:gd name="connsiteY2" fmla="*/ 305277 h 1012232"/>
              <a:gd name="connsiteX3" fmla="*/ 12192000 w 12192000"/>
              <a:gd name="connsiteY3" fmla="*/ 1012232 h 1012232"/>
              <a:gd name="connsiteX4" fmla="*/ 114300 w 12192000"/>
              <a:gd name="connsiteY4" fmla="*/ 1012232 h 1012232"/>
              <a:gd name="connsiteX5" fmla="*/ 0 w 12192000"/>
              <a:gd name="connsiteY5" fmla="*/ 1012232 h 1012232"/>
              <a:gd name="connsiteX6" fmla="*/ 0 w 12192000"/>
              <a:gd name="connsiteY6" fmla="*/ 160434 h 1012232"/>
              <a:gd name="connsiteX7" fmla="*/ 270087 w 12192000"/>
              <a:gd name="connsiteY7" fmla="*/ 129128 h 1012232"/>
              <a:gd name="connsiteX8" fmla="*/ 2457949 w 12192000"/>
              <a:gd name="connsiteY8" fmla="*/ 0 h 1012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1012232">
                <a:moveTo>
                  <a:pt x="2457949" y="0"/>
                </a:moveTo>
                <a:cubicBezTo>
                  <a:pt x="4506845" y="0"/>
                  <a:pt x="7360920" y="610553"/>
                  <a:pt x="9057549" y="610553"/>
                </a:cubicBezTo>
                <a:cubicBezTo>
                  <a:pt x="10754179" y="610553"/>
                  <a:pt x="12192000" y="305277"/>
                  <a:pt x="12192000" y="305277"/>
                </a:cubicBezTo>
                <a:cubicBezTo>
                  <a:pt x="12192000" y="1012232"/>
                  <a:pt x="12192000" y="1012232"/>
                  <a:pt x="12192000" y="1012232"/>
                </a:cubicBezTo>
                <a:cubicBezTo>
                  <a:pt x="5290457" y="1012232"/>
                  <a:pt x="1839686" y="1012232"/>
                  <a:pt x="114300" y="1012232"/>
                </a:cubicBezTo>
                <a:lnTo>
                  <a:pt x="0" y="1012232"/>
                </a:lnTo>
                <a:lnTo>
                  <a:pt x="0" y="160434"/>
                </a:lnTo>
                <a:lnTo>
                  <a:pt x="270087" y="129128"/>
                </a:lnTo>
                <a:cubicBezTo>
                  <a:pt x="925321" y="57390"/>
                  <a:pt x="1689613" y="0"/>
                  <a:pt x="2457949" y="0"/>
                </a:cubicBezTo>
                <a:close/>
              </a:path>
            </a:pathLst>
          </a:custGeom>
          <a:solidFill>
            <a:srgbClr val="52618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dirty="0">
              <a:solidFill>
                <a:schemeClr val="lt1"/>
              </a:solidFill>
              <a:latin typeface="Arial" panose="020B0604020202020204" pitchFamily="34" charset="0"/>
              <a:ea typeface="思源黑体 CN Normal" panose="020B0400000000000000" pitchFamily="34" charset="-122"/>
              <a:sym typeface="Arial" panose="020B0604020202020204" pitchFamily="34" charset="0"/>
            </a:endParaRPr>
          </a:p>
        </p:txBody>
      </p:sp>
      <p:sp>
        <p:nvSpPr>
          <p:cNvPr id="2" name="文字方塊 1">
            <a:extLst>
              <a:ext uri="{FF2B5EF4-FFF2-40B4-BE49-F238E27FC236}">
                <a16:creationId xmlns:a16="http://schemas.microsoft.com/office/drawing/2014/main" id="{1C32014D-4ED5-4C1A-A659-FFB1D14AF0CC}"/>
              </a:ext>
            </a:extLst>
          </p:cNvPr>
          <p:cNvSpPr txBox="1"/>
          <p:nvPr/>
        </p:nvSpPr>
        <p:spPr>
          <a:xfrm>
            <a:off x="516256" y="6451400"/>
            <a:ext cx="4274819" cy="307777"/>
          </a:xfrm>
          <a:prstGeom prst="rect">
            <a:avLst/>
          </a:prstGeom>
          <a:noFill/>
        </p:spPr>
        <p:txBody>
          <a:bodyPr wrap="square" rtlCol="0">
            <a:spAutoFit/>
          </a:bodyPr>
          <a:lstStyle/>
          <a:p>
            <a:r>
              <a:rPr lang="en-US" altLang="zh-TW" sz="1400" dirty="0">
                <a:solidFill>
                  <a:schemeClr val="bg1"/>
                </a:solidFill>
                <a:latin typeface="Times New Roman" panose="02020603050405020304" pitchFamily="18" charset="0"/>
                <a:cs typeface="Times New Roman" panose="02020603050405020304" pitchFamily="18" charset="0"/>
              </a:rPr>
              <a:t>Computer and Storage System Laboratory, CSS Lab</a:t>
            </a:r>
            <a:endParaRPr lang="zh-TW" altLang="en-US" sz="1400" dirty="0">
              <a:solidFill>
                <a:schemeClr val="bg1"/>
              </a:solidFill>
              <a:latin typeface="Times New Roman" panose="02020603050405020304" pitchFamily="18" charset="0"/>
              <a:cs typeface="Times New Roman" panose="02020603050405020304" pitchFamily="18" charset="0"/>
            </a:endParaRPr>
          </a:p>
        </p:txBody>
      </p:sp>
      <p:sp>
        <p:nvSpPr>
          <p:cNvPr id="4" name="矩形 3">
            <a:extLst>
              <a:ext uri="{FF2B5EF4-FFF2-40B4-BE49-F238E27FC236}">
                <a16:creationId xmlns:a16="http://schemas.microsoft.com/office/drawing/2014/main" id="{FDE7B554-4DA6-47A1-B4F9-3F68B50CF4C8}"/>
              </a:ext>
            </a:extLst>
          </p:cNvPr>
          <p:cNvSpPr/>
          <p:nvPr/>
        </p:nvSpPr>
        <p:spPr>
          <a:xfrm>
            <a:off x="2534430" y="316689"/>
            <a:ext cx="7123138" cy="769441"/>
          </a:xfrm>
          <a:prstGeom prst="rect">
            <a:avLst/>
          </a:prstGeom>
        </p:spPr>
        <p:txBody>
          <a:bodyPr wrap="square">
            <a:spAutoFit/>
          </a:bodyPr>
          <a:lstStyle/>
          <a:p>
            <a:r>
              <a:rPr lang="en-US" altLang="zh-TW" sz="4400" dirty="0">
                <a:solidFill>
                  <a:schemeClr val="tx1">
                    <a:lumMod val="75000"/>
                    <a:lumOff val="25000"/>
                  </a:schemeClr>
                </a:solidFill>
                <a:effectLst>
                  <a:outerShdw blurRad="38100" dist="38100" dir="2700000" algn="tl">
                    <a:srgbClr val="000000">
                      <a:alpha val="43137"/>
                    </a:srgbClr>
                  </a:outerShdw>
                </a:effectLst>
                <a:latin typeface="標楷體" panose="03000509000000000000" pitchFamily="65" charset="-120"/>
                <a:ea typeface="標楷體" panose="03000509000000000000" pitchFamily="65" charset="-120"/>
              </a:rPr>
              <a:t>XML Path Language</a:t>
            </a:r>
            <a:r>
              <a:rPr lang="zh-TW" altLang="en-US" sz="4400" dirty="0">
                <a:solidFill>
                  <a:schemeClr val="tx1">
                    <a:lumMod val="75000"/>
                    <a:lumOff val="25000"/>
                  </a:schemeClr>
                </a:solidFill>
                <a:effectLst>
                  <a:outerShdw blurRad="38100" dist="38100" dir="2700000" algn="tl">
                    <a:srgbClr val="000000">
                      <a:alpha val="43137"/>
                    </a:srgbClr>
                  </a:outerShdw>
                </a:effectLst>
                <a:latin typeface="標楷體" panose="03000509000000000000" pitchFamily="65" charset="-120"/>
                <a:ea typeface="標楷體" panose="03000509000000000000" pitchFamily="65" charset="-120"/>
              </a:rPr>
              <a:t> </a:t>
            </a:r>
            <a:r>
              <a:rPr lang="en-US" altLang="zh-TW" sz="4400" dirty="0">
                <a:solidFill>
                  <a:schemeClr val="tx1">
                    <a:lumMod val="75000"/>
                    <a:lumOff val="25000"/>
                  </a:schemeClr>
                </a:solidFill>
                <a:effectLst>
                  <a:outerShdw blurRad="38100" dist="38100" dir="2700000" algn="tl">
                    <a:srgbClr val="000000">
                      <a:alpha val="43137"/>
                    </a:srgbClr>
                  </a:outerShdw>
                </a:effectLst>
                <a:latin typeface="標楷體" panose="03000509000000000000" pitchFamily="65" charset="-120"/>
                <a:ea typeface="標楷體" panose="03000509000000000000" pitchFamily="65" charset="-120"/>
              </a:rPr>
              <a:t>(XPath)</a:t>
            </a:r>
            <a:endParaRPr lang="zh-TW" altLang="en-US" sz="4400" dirty="0">
              <a:solidFill>
                <a:schemeClr val="tx1">
                  <a:lumMod val="75000"/>
                  <a:lumOff val="25000"/>
                </a:schemeClr>
              </a:solidFill>
              <a:effectLst>
                <a:outerShdw blurRad="38100" dist="38100" dir="2700000" algn="tl">
                  <a:srgbClr val="000000">
                    <a:alpha val="43137"/>
                  </a:srgbClr>
                </a:outerShdw>
              </a:effectLst>
              <a:latin typeface="標楷體" panose="03000509000000000000" pitchFamily="65" charset="-120"/>
              <a:ea typeface="標楷體" panose="03000509000000000000" pitchFamily="65" charset="-120"/>
            </a:endParaRPr>
          </a:p>
        </p:txBody>
      </p:sp>
      <p:sp>
        <p:nvSpPr>
          <p:cNvPr id="8" name="內容版面配置區 2">
            <a:extLst>
              <a:ext uri="{FF2B5EF4-FFF2-40B4-BE49-F238E27FC236}">
                <a16:creationId xmlns:a16="http://schemas.microsoft.com/office/drawing/2014/main" id="{7EC5DF88-451C-4B8C-BD37-04F85197F9FF}"/>
              </a:ext>
            </a:extLst>
          </p:cNvPr>
          <p:cNvSpPr txBox="1">
            <a:spLocks/>
          </p:cNvSpPr>
          <p:nvPr/>
        </p:nvSpPr>
        <p:spPr>
          <a:xfrm>
            <a:off x="1162049" y="1787814"/>
            <a:ext cx="9867900" cy="4013792"/>
          </a:xfrm>
          <a:prstGeom prst="rect">
            <a:avLst/>
          </a:prstGeom>
        </p:spPr>
        <p:txBody>
          <a:bodyPr vert="horz" lIns="91440" tIns="45720" rIns="91440" bIns="45720" rtlCol="0" anchor="ctr"/>
          <a:lstStyle>
            <a:defPPr>
              <a:defRPr lang="zh-C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514350" indent="-514350">
              <a:lnSpc>
                <a:spcPts val="5500"/>
              </a:lnSpc>
              <a:buFont typeface="標楷體" panose="03000509000000000000" pitchFamily="65" charset="-120"/>
              <a:buChar char="-"/>
            </a:pPr>
            <a:r>
              <a:rPr lang="en-US" altLang="zh-TW" sz="2800" dirty="0">
                <a:solidFill>
                  <a:schemeClr val="tx1">
                    <a:lumMod val="75000"/>
                    <a:lumOff val="25000"/>
                  </a:schemeClr>
                </a:solidFill>
                <a:latin typeface="標楷體" panose="03000509000000000000" pitchFamily="65" charset="-120"/>
                <a:ea typeface="標楷體" panose="03000509000000000000" pitchFamily="65" charset="-120"/>
              </a:rPr>
              <a:t>XML</a:t>
            </a:r>
            <a:r>
              <a:rPr lang="zh-TW" altLang="en-US" sz="2800" dirty="0">
                <a:solidFill>
                  <a:schemeClr val="tx1">
                    <a:lumMod val="75000"/>
                    <a:lumOff val="25000"/>
                  </a:schemeClr>
                </a:solidFill>
                <a:latin typeface="標楷體" panose="03000509000000000000" pitchFamily="65" charset="-120"/>
                <a:ea typeface="標楷體" panose="03000509000000000000" pitchFamily="65" charset="-120"/>
              </a:rPr>
              <a:t>路徑語言</a:t>
            </a:r>
            <a:endParaRPr lang="en-US" altLang="zh-TW" sz="2800" dirty="0">
              <a:solidFill>
                <a:schemeClr val="tx1">
                  <a:lumMod val="75000"/>
                  <a:lumOff val="25000"/>
                </a:schemeClr>
              </a:solidFill>
              <a:latin typeface="標楷體" panose="03000509000000000000" pitchFamily="65" charset="-120"/>
              <a:ea typeface="標楷體" panose="03000509000000000000" pitchFamily="65" charset="-120"/>
            </a:endParaRPr>
          </a:p>
          <a:p>
            <a:pPr marL="514350" indent="-514350">
              <a:lnSpc>
                <a:spcPts val="5500"/>
              </a:lnSpc>
              <a:buFont typeface="標楷體" panose="03000509000000000000" pitchFamily="65" charset="-120"/>
              <a:buChar char="-"/>
            </a:pPr>
            <a:r>
              <a:rPr lang="zh-TW" altLang="en-US" sz="2800" dirty="0">
                <a:solidFill>
                  <a:schemeClr val="tx1">
                    <a:lumMod val="75000"/>
                    <a:lumOff val="25000"/>
                  </a:schemeClr>
                </a:solidFill>
                <a:latin typeface="標楷體" panose="03000509000000000000" pitchFamily="65" charset="-120"/>
                <a:ea typeface="標楷體" panose="03000509000000000000" pitchFamily="65" charset="-120"/>
              </a:rPr>
              <a:t>可定位在</a:t>
            </a:r>
            <a:r>
              <a:rPr lang="en-US" altLang="zh-TW" sz="2800" dirty="0">
                <a:solidFill>
                  <a:schemeClr val="tx1">
                    <a:lumMod val="75000"/>
                    <a:lumOff val="25000"/>
                  </a:schemeClr>
                </a:solidFill>
                <a:latin typeface="標楷體" panose="03000509000000000000" pitchFamily="65" charset="-120"/>
                <a:ea typeface="標楷體" panose="03000509000000000000" pitchFamily="65" charset="-120"/>
              </a:rPr>
              <a:t>DOM</a:t>
            </a:r>
            <a:r>
              <a:rPr lang="zh-TW" altLang="en-US" sz="2800" dirty="0">
                <a:solidFill>
                  <a:schemeClr val="tx1">
                    <a:lumMod val="75000"/>
                    <a:lumOff val="25000"/>
                  </a:schemeClr>
                </a:solidFill>
                <a:latin typeface="標楷體" panose="03000509000000000000" pitchFamily="65" charset="-120"/>
                <a:ea typeface="標楷體" panose="03000509000000000000" pitchFamily="65" charset="-120"/>
              </a:rPr>
              <a:t>中的元件</a:t>
            </a:r>
            <a:endParaRPr lang="en-US" altLang="zh-TW" sz="2800" dirty="0">
              <a:solidFill>
                <a:schemeClr val="tx1">
                  <a:lumMod val="75000"/>
                  <a:lumOff val="25000"/>
                </a:schemeClr>
              </a:solidFill>
              <a:latin typeface="標楷體" panose="03000509000000000000" pitchFamily="65" charset="-120"/>
              <a:ea typeface="標楷體" panose="03000509000000000000" pitchFamily="65" charset="-120"/>
            </a:endParaRPr>
          </a:p>
          <a:p>
            <a:pPr marL="514350" indent="-514350">
              <a:lnSpc>
                <a:spcPts val="5500"/>
              </a:lnSpc>
              <a:buFont typeface="標楷體" panose="03000509000000000000" pitchFamily="65" charset="-120"/>
              <a:buChar char="-"/>
            </a:pPr>
            <a:r>
              <a:rPr lang="zh-TW" altLang="en-US" sz="2800" dirty="0">
                <a:solidFill>
                  <a:schemeClr val="tx1">
                    <a:lumMod val="75000"/>
                    <a:lumOff val="25000"/>
                  </a:schemeClr>
                </a:solidFill>
                <a:latin typeface="標楷體" panose="03000509000000000000" pitchFamily="65" charset="-120"/>
                <a:ea typeface="標楷體" panose="03000509000000000000" pitchFamily="65" charset="-120"/>
              </a:rPr>
              <a:t>使用語法</a:t>
            </a:r>
            <a:r>
              <a:rPr lang="en-US" altLang="zh-TW" sz="2800" dirty="0">
                <a:solidFill>
                  <a:schemeClr val="tx1">
                    <a:lumMod val="75000"/>
                    <a:lumOff val="25000"/>
                  </a:schemeClr>
                </a:solidFill>
                <a:latin typeface="標楷體" panose="03000509000000000000" pitchFamily="65" charset="-120"/>
                <a:ea typeface="標楷體" panose="03000509000000000000" pitchFamily="65" charset="-120"/>
              </a:rPr>
              <a:t>:</a:t>
            </a:r>
          </a:p>
          <a:p>
            <a:pPr marL="971550" lvl="1" indent="-514350">
              <a:lnSpc>
                <a:spcPts val="5500"/>
              </a:lnSpc>
              <a:buFont typeface="標楷體" panose="03000509000000000000" pitchFamily="65" charset="-120"/>
              <a:buChar char="-"/>
            </a:pPr>
            <a:r>
              <a:rPr lang="en-US" altLang="zh-TW" sz="2000" dirty="0">
                <a:solidFill>
                  <a:schemeClr val="tx1">
                    <a:lumMod val="75000"/>
                    <a:lumOff val="25000"/>
                  </a:schemeClr>
                </a:solidFill>
                <a:latin typeface="標楷體" panose="03000509000000000000" pitchFamily="65" charset="-120"/>
                <a:ea typeface="標楷體" panose="03000509000000000000" pitchFamily="65" charset="-120"/>
              </a:rPr>
              <a:t>Axis(</a:t>
            </a:r>
            <a:r>
              <a:rPr lang="zh-TW" altLang="en-US" sz="2000" dirty="0">
                <a:solidFill>
                  <a:schemeClr val="tx1">
                    <a:lumMod val="75000"/>
                    <a:lumOff val="25000"/>
                  </a:schemeClr>
                </a:solidFill>
                <a:latin typeface="標楷體" panose="03000509000000000000" pitchFamily="65" charset="-120"/>
                <a:ea typeface="標楷體" panose="03000509000000000000" pitchFamily="65" charset="-120"/>
              </a:rPr>
              <a:t>軸</a:t>
            </a:r>
            <a:r>
              <a:rPr lang="en-US" altLang="zh-TW" sz="2000" dirty="0">
                <a:solidFill>
                  <a:schemeClr val="tx1">
                    <a:lumMod val="75000"/>
                    <a:lumOff val="25000"/>
                  </a:schemeClr>
                </a:solidFill>
                <a:latin typeface="標楷體" panose="03000509000000000000" pitchFamily="65" charset="-120"/>
                <a:ea typeface="標楷體" panose="03000509000000000000" pitchFamily="65" charset="-120"/>
              </a:rPr>
              <a:t>) + Node test(</a:t>
            </a:r>
            <a:r>
              <a:rPr lang="zh-TW" altLang="en-US" sz="2000" dirty="0">
                <a:solidFill>
                  <a:schemeClr val="tx1">
                    <a:lumMod val="75000"/>
                    <a:lumOff val="25000"/>
                  </a:schemeClr>
                </a:solidFill>
                <a:latin typeface="標楷體" panose="03000509000000000000" pitchFamily="65" charset="-120"/>
                <a:ea typeface="標楷體" panose="03000509000000000000" pitchFamily="65" charset="-120"/>
              </a:rPr>
              <a:t>節點測試</a:t>
            </a:r>
            <a:r>
              <a:rPr lang="en-US" altLang="zh-TW" sz="2000" dirty="0">
                <a:solidFill>
                  <a:schemeClr val="tx1">
                    <a:lumMod val="75000"/>
                    <a:lumOff val="25000"/>
                  </a:schemeClr>
                </a:solidFill>
                <a:latin typeface="標楷體" panose="03000509000000000000" pitchFamily="65" charset="-120"/>
                <a:ea typeface="標楷體" panose="03000509000000000000" pitchFamily="65" charset="-120"/>
              </a:rPr>
              <a:t>) + Predicate(</a:t>
            </a:r>
            <a:r>
              <a:rPr lang="zh-TW" altLang="en-US" sz="2000" dirty="0">
                <a:solidFill>
                  <a:schemeClr val="tx1">
                    <a:lumMod val="75000"/>
                    <a:lumOff val="25000"/>
                  </a:schemeClr>
                </a:solidFill>
                <a:latin typeface="標楷體" panose="03000509000000000000" pitchFamily="65" charset="-120"/>
                <a:ea typeface="標楷體" panose="03000509000000000000" pitchFamily="65" charset="-120"/>
              </a:rPr>
              <a:t>節點描述</a:t>
            </a:r>
            <a:r>
              <a:rPr lang="en-US" altLang="zh-TW" sz="2000" dirty="0">
                <a:solidFill>
                  <a:schemeClr val="tx1">
                    <a:lumMod val="75000"/>
                    <a:lumOff val="25000"/>
                  </a:schemeClr>
                </a:solidFill>
                <a:latin typeface="標楷體" panose="03000509000000000000" pitchFamily="65" charset="-120"/>
                <a:ea typeface="標楷體" panose="03000509000000000000" pitchFamily="65" charset="-120"/>
              </a:rPr>
              <a:t>)</a:t>
            </a:r>
          </a:p>
          <a:p>
            <a:pPr marL="514350" indent="-514350">
              <a:lnSpc>
                <a:spcPts val="5500"/>
              </a:lnSpc>
              <a:buFont typeface="標楷體" panose="03000509000000000000" pitchFamily="65" charset="-120"/>
              <a:buChar char="-"/>
            </a:pPr>
            <a:endParaRPr lang="en-US" altLang="zh-TW" sz="2800" dirty="0">
              <a:solidFill>
                <a:schemeClr val="tx1">
                  <a:lumMod val="75000"/>
                  <a:lumOff val="25000"/>
                </a:schemeClr>
              </a:solidFill>
              <a:latin typeface="標楷體" panose="03000509000000000000" pitchFamily="65" charset="-120"/>
              <a:ea typeface="標楷體" panose="03000509000000000000" pitchFamily="65" charset="-120"/>
            </a:endParaRPr>
          </a:p>
        </p:txBody>
      </p:sp>
      <p:cxnSp>
        <p:nvCxnSpPr>
          <p:cNvPr id="13" name="直線接點 12">
            <a:extLst>
              <a:ext uri="{FF2B5EF4-FFF2-40B4-BE49-F238E27FC236}">
                <a16:creationId xmlns:a16="http://schemas.microsoft.com/office/drawing/2014/main" id="{4585856D-9C50-40B4-9DA8-872E5A5C84FF}"/>
              </a:ext>
            </a:extLst>
          </p:cNvPr>
          <p:cNvCxnSpPr/>
          <p:nvPr/>
        </p:nvCxnSpPr>
        <p:spPr>
          <a:xfrm>
            <a:off x="1047750" y="1245855"/>
            <a:ext cx="10134600" cy="0"/>
          </a:xfrm>
          <a:prstGeom prst="line">
            <a:avLst/>
          </a:prstGeom>
        </p:spPr>
        <p:style>
          <a:lnRef idx="3">
            <a:schemeClr val="dk1"/>
          </a:lnRef>
          <a:fillRef idx="0">
            <a:schemeClr val="dk1"/>
          </a:fillRef>
          <a:effectRef idx="2">
            <a:schemeClr val="dk1"/>
          </a:effectRef>
          <a:fontRef idx="minor">
            <a:schemeClr val="tx1"/>
          </a:fontRef>
        </p:style>
      </p:cxnSp>
      <p:sp>
        <p:nvSpPr>
          <p:cNvPr id="14" name="橢圓 13">
            <a:extLst>
              <a:ext uri="{FF2B5EF4-FFF2-40B4-BE49-F238E27FC236}">
                <a16:creationId xmlns:a16="http://schemas.microsoft.com/office/drawing/2014/main" id="{88DC3FDA-3504-4A85-AB65-68238142832A}"/>
              </a:ext>
            </a:extLst>
          </p:cNvPr>
          <p:cNvSpPr/>
          <p:nvPr/>
        </p:nvSpPr>
        <p:spPr>
          <a:xfrm>
            <a:off x="895350" y="1130595"/>
            <a:ext cx="266700" cy="27245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cxnSp>
        <p:nvCxnSpPr>
          <p:cNvPr id="15" name="直線接點 14">
            <a:extLst>
              <a:ext uri="{FF2B5EF4-FFF2-40B4-BE49-F238E27FC236}">
                <a16:creationId xmlns:a16="http://schemas.microsoft.com/office/drawing/2014/main" id="{A1CB8D34-E071-45CC-94D7-0CCADDB7AC05}"/>
              </a:ext>
            </a:extLst>
          </p:cNvPr>
          <p:cNvCxnSpPr/>
          <p:nvPr/>
        </p:nvCxnSpPr>
        <p:spPr>
          <a:xfrm>
            <a:off x="1049154" y="1293395"/>
            <a:ext cx="10134600" cy="0"/>
          </a:xfrm>
          <a:prstGeom prst="line">
            <a:avLst/>
          </a:prstGeom>
        </p:spPr>
        <p:style>
          <a:lnRef idx="3">
            <a:schemeClr val="dk1"/>
          </a:lnRef>
          <a:fillRef idx="0">
            <a:schemeClr val="dk1"/>
          </a:fillRef>
          <a:effectRef idx="2">
            <a:schemeClr val="dk1"/>
          </a:effectRef>
          <a:fontRef idx="minor">
            <a:schemeClr val="tx1"/>
          </a:fontRef>
        </p:style>
      </p:cxnSp>
      <p:sp>
        <p:nvSpPr>
          <p:cNvPr id="5" name="文字方塊 4">
            <a:extLst>
              <a:ext uri="{FF2B5EF4-FFF2-40B4-BE49-F238E27FC236}">
                <a16:creationId xmlns:a16="http://schemas.microsoft.com/office/drawing/2014/main" id="{A78A1903-2094-4F84-9F3C-CCE71C6B7BBC}"/>
              </a:ext>
            </a:extLst>
          </p:cNvPr>
          <p:cNvSpPr txBox="1"/>
          <p:nvPr/>
        </p:nvSpPr>
        <p:spPr>
          <a:xfrm>
            <a:off x="10382133" y="989673"/>
            <a:ext cx="800217" cy="276999"/>
          </a:xfrm>
          <a:prstGeom prst="rect">
            <a:avLst/>
          </a:prstGeom>
          <a:noFill/>
        </p:spPr>
        <p:txBody>
          <a:bodyPr wrap="square" rtlCol="0">
            <a:spAutoFit/>
          </a:bodyPr>
          <a:lstStyle/>
          <a:p>
            <a:r>
              <a:rPr lang="zh-TW" altLang="en-US" sz="1200" b="1" dirty="0">
                <a:latin typeface="標楷體" panose="03000509000000000000" pitchFamily="65" charset="-120"/>
                <a:ea typeface="標楷體" panose="03000509000000000000" pitchFamily="65" charset="-120"/>
              </a:rPr>
              <a:t>背景知識</a:t>
            </a:r>
            <a:endParaRPr lang="zh-TW" altLang="en-US" b="1" dirty="0">
              <a:latin typeface="標楷體" panose="03000509000000000000" pitchFamily="65" charset="-120"/>
              <a:ea typeface="標楷體" panose="03000509000000000000" pitchFamily="65" charset="-120"/>
            </a:endParaRPr>
          </a:p>
        </p:txBody>
      </p:sp>
      <p:sp>
        <p:nvSpPr>
          <p:cNvPr id="9" name="投影片編號版面配置區 8">
            <a:extLst>
              <a:ext uri="{FF2B5EF4-FFF2-40B4-BE49-F238E27FC236}">
                <a16:creationId xmlns:a16="http://schemas.microsoft.com/office/drawing/2014/main" id="{8A01F56F-B73C-4509-8BEA-E6A8FE69F3F5}"/>
              </a:ext>
            </a:extLst>
          </p:cNvPr>
          <p:cNvSpPr>
            <a:spLocks noGrp="1"/>
          </p:cNvSpPr>
          <p:nvPr>
            <p:ph type="sldNum" sz="quarter" idx="12"/>
          </p:nvPr>
        </p:nvSpPr>
        <p:spPr/>
        <p:txBody>
          <a:bodyPr/>
          <a:lstStyle/>
          <a:p>
            <a:fld id="{997B4A21-C178-4EF4-9692-581FD3539F5E}" type="slidenum">
              <a:rPr lang="zh-CN" altLang="en-US" smtClean="0"/>
              <a:t>6</a:t>
            </a:fld>
            <a:endParaRPr lang="zh-CN" altLang="en-US"/>
          </a:p>
        </p:txBody>
      </p:sp>
    </p:spTree>
    <p:extLst>
      <p:ext uri="{BB962C8B-B14F-4D97-AF65-F5344CB8AC3E}">
        <p14:creationId xmlns:p14="http://schemas.microsoft.com/office/powerpoint/2010/main" val="2932715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任意多边形: 形状 6"/>
          <p:cNvSpPr/>
          <p:nvPr/>
        </p:nvSpPr>
        <p:spPr bwMode="auto">
          <a:xfrm>
            <a:off x="0" y="6296025"/>
            <a:ext cx="12192000" cy="561378"/>
          </a:xfrm>
          <a:custGeom>
            <a:avLst/>
            <a:gdLst>
              <a:gd name="connsiteX0" fmla="*/ 2457949 w 12192000"/>
              <a:gd name="connsiteY0" fmla="*/ 0 h 1012232"/>
              <a:gd name="connsiteX1" fmla="*/ 9057549 w 12192000"/>
              <a:gd name="connsiteY1" fmla="*/ 610553 h 1012232"/>
              <a:gd name="connsiteX2" fmla="*/ 12192000 w 12192000"/>
              <a:gd name="connsiteY2" fmla="*/ 305277 h 1012232"/>
              <a:gd name="connsiteX3" fmla="*/ 12192000 w 12192000"/>
              <a:gd name="connsiteY3" fmla="*/ 1012232 h 1012232"/>
              <a:gd name="connsiteX4" fmla="*/ 114300 w 12192000"/>
              <a:gd name="connsiteY4" fmla="*/ 1012232 h 1012232"/>
              <a:gd name="connsiteX5" fmla="*/ 0 w 12192000"/>
              <a:gd name="connsiteY5" fmla="*/ 1012232 h 1012232"/>
              <a:gd name="connsiteX6" fmla="*/ 0 w 12192000"/>
              <a:gd name="connsiteY6" fmla="*/ 160434 h 1012232"/>
              <a:gd name="connsiteX7" fmla="*/ 270087 w 12192000"/>
              <a:gd name="connsiteY7" fmla="*/ 129128 h 1012232"/>
              <a:gd name="connsiteX8" fmla="*/ 2457949 w 12192000"/>
              <a:gd name="connsiteY8" fmla="*/ 0 h 1012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1012232">
                <a:moveTo>
                  <a:pt x="2457949" y="0"/>
                </a:moveTo>
                <a:cubicBezTo>
                  <a:pt x="4506845" y="0"/>
                  <a:pt x="7360920" y="610553"/>
                  <a:pt x="9057549" y="610553"/>
                </a:cubicBezTo>
                <a:cubicBezTo>
                  <a:pt x="10754179" y="610553"/>
                  <a:pt x="12192000" y="305277"/>
                  <a:pt x="12192000" y="305277"/>
                </a:cubicBezTo>
                <a:cubicBezTo>
                  <a:pt x="12192000" y="1012232"/>
                  <a:pt x="12192000" y="1012232"/>
                  <a:pt x="12192000" y="1012232"/>
                </a:cubicBezTo>
                <a:cubicBezTo>
                  <a:pt x="5290457" y="1012232"/>
                  <a:pt x="1839686" y="1012232"/>
                  <a:pt x="114300" y="1012232"/>
                </a:cubicBezTo>
                <a:lnTo>
                  <a:pt x="0" y="1012232"/>
                </a:lnTo>
                <a:lnTo>
                  <a:pt x="0" y="160434"/>
                </a:lnTo>
                <a:lnTo>
                  <a:pt x="270087" y="129128"/>
                </a:lnTo>
                <a:cubicBezTo>
                  <a:pt x="925321" y="57390"/>
                  <a:pt x="1689613" y="0"/>
                  <a:pt x="2457949" y="0"/>
                </a:cubicBezTo>
                <a:close/>
              </a:path>
            </a:pathLst>
          </a:custGeom>
          <a:solidFill>
            <a:srgbClr val="52618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dirty="0">
              <a:solidFill>
                <a:schemeClr val="lt1"/>
              </a:solidFill>
              <a:latin typeface="Arial" panose="020B0604020202020204" pitchFamily="34" charset="0"/>
              <a:ea typeface="思源黑体 CN Normal" panose="020B0400000000000000" pitchFamily="34" charset="-122"/>
              <a:sym typeface="Arial" panose="020B0604020202020204" pitchFamily="34" charset="0"/>
            </a:endParaRPr>
          </a:p>
        </p:txBody>
      </p:sp>
      <p:sp>
        <p:nvSpPr>
          <p:cNvPr id="2" name="文字方塊 1">
            <a:extLst>
              <a:ext uri="{FF2B5EF4-FFF2-40B4-BE49-F238E27FC236}">
                <a16:creationId xmlns:a16="http://schemas.microsoft.com/office/drawing/2014/main" id="{1C32014D-4ED5-4C1A-A659-FFB1D14AF0CC}"/>
              </a:ext>
            </a:extLst>
          </p:cNvPr>
          <p:cNvSpPr txBox="1"/>
          <p:nvPr/>
        </p:nvSpPr>
        <p:spPr>
          <a:xfrm>
            <a:off x="516256" y="6451400"/>
            <a:ext cx="4274819" cy="307777"/>
          </a:xfrm>
          <a:prstGeom prst="rect">
            <a:avLst/>
          </a:prstGeom>
          <a:noFill/>
        </p:spPr>
        <p:txBody>
          <a:bodyPr wrap="square" rtlCol="0">
            <a:spAutoFit/>
          </a:bodyPr>
          <a:lstStyle/>
          <a:p>
            <a:r>
              <a:rPr lang="en-US" altLang="zh-TW" sz="1400" dirty="0">
                <a:solidFill>
                  <a:schemeClr val="bg1"/>
                </a:solidFill>
                <a:latin typeface="Times New Roman" panose="02020603050405020304" pitchFamily="18" charset="0"/>
                <a:cs typeface="Times New Roman" panose="02020603050405020304" pitchFamily="18" charset="0"/>
              </a:rPr>
              <a:t>Computer and Storage System Laboratory, CSS Lab</a:t>
            </a:r>
            <a:endParaRPr lang="zh-TW" altLang="en-US" sz="1400" dirty="0">
              <a:solidFill>
                <a:schemeClr val="bg1"/>
              </a:solidFill>
              <a:latin typeface="Times New Roman" panose="02020603050405020304" pitchFamily="18" charset="0"/>
              <a:cs typeface="Times New Roman" panose="02020603050405020304" pitchFamily="18" charset="0"/>
            </a:endParaRPr>
          </a:p>
        </p:txBody>
      </p:sp>
      <p:sp>
        <p:nvSpPr>
          <p:cNvPr id="4" name="矩形 3">
            <a:extLst>
              <a:ext uri="{FF2B5EF4-FFF2-40B4-BE49-F238E27FC236}">
                <a16:creationId xmlns:a16="http://schemas.microsoft.com/office/drawing/2014/main" id="{FDE7B554-4DA6-47A1-B4F9-3F68B50CF4C8}"/>
              </a:ext>
            </a:extLst>
          </p:cNvPr>
          <p:cNvSpPr/>
          <p:nvPr/>
        </p:nvSpPr>
        <p:spPr>
          <a:xfrm>
            <a:off x="2534430" y="316689"/>
            <a:ext cx="7123138" cy="769441"/>
          </a:xfrm>
          <a:prstGeom prst="rect">
            <a:avLst/>
          </a:prstGeom>
        </p:spPr>
        <p:txBody>
          <a:bodyPr wrap="square">
            <a:spAutoFit/>
          </a:bodyPr>
          <a:lstStyle/>
          <a:p>
            <a:r>
              <a:rPr lang="en-US" altLang="zh-TW" sz="4400" dirty="0">
                <a:solidFill>
                  <a:schemeClr val="tx1">
                    <a:lumMod val="75000"/>
                    <a:lumOff val="25000"/>
                  </a:schemeClr>
                </a:solidFill>
                <a:effectLst>
                  <a:outerShdw blurRad="38100" dist="38100" dir="2700000" algn="tl">
                    <a:srgbClr val="000000">
                      <a:alpha val="43137"/>
                    </a:srgbClr>
                  </a:outerShdw>
                </a:effectLst>
                <a:latin typeface="標楷體" panose="03000509000000000000" pitchFamily="65" charset="-120"/>
                <a:ea typeface="標楷體" panose="03000509000000000000" pitchFamily="65" charset="-120"/>
              </a:rPr>
              <a:t>XML Path Language</a:t>
            </a:r>
            <a:r>
              <a:rPr lang="zh-TW" altLang="en-US" sz="4400" dirty="0">
                <a:solidFill>
                  <a:schemeClr val="tx1">
                    <a:lumMod val="75000"/>
                    <a:lumOff val="25000"/>
                  </a:schemeClr>
                </a:solidFill>
                <a:effectLst>
                  <a:outerShdw blurRad="38100" dist="38100" dir="2700000" algn="tl">
                    <a:srgbClr val="000000">
                      <a:alpha val="43137"/>
                    </a:srgbClr>
                  </a:outerShdw>
                </a:effectLst>
                <a:latin typeface="標楷體" panose="03000509000000000000" pitchFamily="65" charset="-120"/>
                <a:ea typeface="標楷體" panose="03000509000000000000" pitchFamily="65" charset="-120"/>
              </a:rPr>
              <a:t> </a:t>
            </a:r>
            <a:r>
              <a:rPr lang="en-US" altLang="zh-TW" sz="4400" dirty="0">
                <a:solidFill>
                  <a:schemeClr val="tx1">
                    <a:lumMod val="75000"/>
                    <a:lumOff val="25000"/>
                  </a:schemeClr>
                </a:solidFill>
                <a:effectLst>
                  <a:outerShdw blurRad="38100" dist="38100" dir="2700000" algn="tl">
                    <a:srgbClr val="000000">
                      <a:alpha val="43137"/>
                    </a:srgbClr>
                  </a:outerShdw>
                </a:effectLst>
                <a:latin typeface="標楷體" panose="03000509000000000000" pitchFamily="65" charset="-120"/>
                <a:ea typeface="標楷體" panose="03000509000000000000" pitchFamily="65" charset="-120"/>
              </a:rPr>
              <a:t>(XPath)</a:t>
            </a:r>
            <a:endParaRPr lang="zh-TW" altLang="en-US" sz="4400" dirty="0">
              <a:solidFill>
                <a:schemeClr val="tx1">
                  <a:lumMod val="75000"/>
                  <a:lumOff val="25000"/>
                </a:schemeClr>
              </a:solidFill>
              <a:effectLst>
                <a:outerShdw blurRad="38100" dist="38100" dir="2700000" algn="tl">
                  <a:srgbClr val="000000">
                    <a:alpha val="43137"/>
                  </a:srgbClr>
                </a:outerShdw>
              </a:effectLst>
              <a:latin typeface="標楷體" panose="03000509000000000000" pitchFamily="65" charset="-120"/>
              <a:ea typeface="標楷體" panose="03000509000000000000" pitchFamily="65" charset="-120"/>
            </a:endParaRPr>
          </a:p>
        </p:txBody>
      </p:sp>
      <p:sp>
        <p:nvSpPr>
          <p:cNvPr id="8" name="內容版面配置區 2">
            <a:extLst>
              <a:ext uri="{FF2B5EF4-FFF2-40B4-BE49-F238E27FC236}">
                <a16:creationId xmlns:a16="http://schemas.microsoft.com/office/drawing/2014/main" id="{7EC5DF88-451C-4B8C-BD37-04F85197F9FF}"/>
              </a:ext>
            </a:extLst>
          </p:cNvPr>
          <p:cNvSpPr txBox="1">
            <a:spLocks/>
          </p:cNvSpPr>
          <p:nvPr/>
        </p:nvSpPr>
        <p:spPr>
          <a:xfrm>
            <a:off x="1162050" y="2636172"/>
            <a:ext cx="4758689" cy="2339332"/>
          </a:xfrm>
          <a:prstGeom prst="rect">
            <a:avLst/>
          </a:prstGeom>
        </p:spPr>
        <p:txBody>
          <a:bodyPr vert="horz" lIns="91440" tIns="45720" rIns="91440" bIns="45720" rtlCol="0" anchor="ctr"/>
          <a:lstStyle>
            <a:defPPr>
              <a:defRPr lang="zh-C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514350" indent="-514350">
              <a:lnSpc>
                <a:spcPts val="5500"/>
              </a:lnSpc>
              <a:buFont typeface="Wingdings" panose="05000000000000000000" pitchFamily="2" charset="2"/>
              <a:buChar char="Ø"/>
            </a:pPr>
            <a:r>
              <a:rPr lang="en-US" altLang="zh-TW" sz="2400" dirty="0">
                <a:solidFill>
                  <a:schemeClr val="tx1">
                    <a:lumMod val="75000"/>
                    <a:lumOff val="25000"/>
                  </a:schemeClr>
                </a:solidFill>
                <a:latin typeface="Times New Roman" panose="02020603050405020304" pitchFamily="18" charset="0"/>
                <a:ea typeface="標楷體" panose="03000509000000000000" pitchFamily="65" charset="-120"/>
                <a:cs typeface="Times New Roman" panose="02020603050405020304" pitchFamily="18" charset="0"/>
              </a:rPr>
              <a:t>/ul/li/div</a:t>
            </a:r>
          </a:p>
          <a:p>
            <a:pPr marL="514350" indent="-514350">
              <a:lnSpc>
                <a:spcPts val="5500"/>
              </a:lnSpc>
              <a:buFont typeface="Wingdings" panose="05000000000000000000" pitchFamily="2" charset="2"/>
              <a:buChar char="Ø"/>
            </a:pPr>
            <a:r>
              <a:rPr lang="en-US" altLang="zh-TW" sz="2400" dirty="0">
                <a:solidFill>
                  <a:schemeClr val="tx1">
                    <a:lumMod val="75000"/>
                    <a:lumOff val="25000"/>
                  </a:schemeClr>
                </a:solidFill>
                <a:latin typeface="Times New Roman" panose="02020603050405020304" pitchFamily="18" charset="0"/>
                <a:ea typeface="標楷體" panose="03000509000000000000" pitchFamily="65" charset="-120"/>
                <a:cs typeface="Times New Roman" panose="02020603050405020304" pitchFamily="18" charset="0"/>
              </a:rPr>
              <a:t>/ul/li/div[@id=</a:t>
            </a:r>
            <a:r>
              <a:rPr lang="en-US" altLang="zh-TW" sz="2400" dirty="0">
                <a:solidFill>
                  <a:schemeClr val="tx1">
                    <a:lumMod val="75000"/>
                    <a:lumOff val="25000"/>
                  </a:schemeClr>
                </a:solidFill>
                <a:latin typeface="Times New Roman" panose="02020603050405020304" pitchFamily="18" charset="0"/>
                <a:cs typeface="Times New Roman" panose="02020603050405020304" pitchFamily="18" charset="0"/>
              </a:rPr>
              <a:t>'third-level']</a:t>
            </a:r>
          </a:p>
          <a:p>
            <a:pPr marL="514350" indent="-514350">
              <a:lnSpc>
                <a:spcPts val="5500"/>
              </a:lnSpc>
              <a:buFont typeface="Wingdings" panose="05000000000000000000" pitchFamily="2" charset="2"/>
              <a:buChar char="Ø"/>
            </a:pPr>
            <a:r>
              <a:rPr lang="en-US" altLang="zh-TW" sz="2400" dirty="0">
                <a:solidFill>
                  <a:schemeClr val="tx1">
                    <a:lumMod val="75000"/>
                    <a:lumOff val="25000"/>
                  </a:schemeClr>
                </a:solidFill>
                <a:latin typeface="Times New Roman" panose="02020603050405020304" pitchFamily="18" charset="0"/>
                <a:ea typeface="標楷體" panose="03000509000000000000" pitchFamily="65" charset="-120"/>
                <a:cs typeface="Times New Roman" panose="02020603050405020304" pitchFamily="18" charset="0"/>
              </a:rPr>
              <a:t>//*[@id=</a:t>
            </a:r>
            <a:r>
              <a:rPr lang="en-US" altLang="zh-TW" sz="2400" dirty="0">
                <a:solidFill>
                  <a:schemeClr val="tx1">
                    <a:lumMod val="75000"/>
                    <a:lumOff val="25000"/>
                  </a:schemeClr>
                </a:solidFill>
                <a:latin typeface="Times New Roman" panose="02020603050405020304" pitchFamily="18" charset="0"/>
                <a:cs typeface="Times New Roman" panose="02020603050405020304" pitchFamily="18" charset="0"/>
              </a:rPr>
              <a:t>'third-level']</a:t>
            </a:r>
            <a:endParaRPr lang="en-US" altLang="zh-TW" sz="2400" dirty="0">
              <a:solidFill>
                <a:schemeClr val="tx1">
                  <a:lumMod val="75000"/>
                  <a:lumOff val="25000"/>
                </a:schemeClr>
              </a:solidFill>
              <a:latin typeface="Times New Roman" panose="02020603050405020304" pitchFamily="18" charset="0"/>
              <a:ea typeface="標楷體" panose="03000509000000000000" pitchFamily="65" charset="-120"/>
              <a:cs typeface="Times New Roman" panose="02020603050405020304" pitchFamily="18" charset="0"/>
            </a:endParaRPr>
          </a:p>
        </p:txBody>
      </p:sp>
      <p:cxnSp>
        <p:nvCxnSpPr>
          <p:cNvPr id="13" name="直線接點 12">
            <a:extLst>
              <a:ext uri="{FF2B5EF4-FFF2-40B4-BE49-F238E27FC236}">
                <a16:creationId xmlns:a16="http://schemas.microsoft.com/office/drawing/2014/main" id="{4585856D-9C50-40B4-9DA8-872E5A5C84FF}"/>
              </a:ext>
            </a:extLst>
          </p:cNvPr>
          <p:cNvCxnSpPr/>
          <p:nvPr/>
        </p:nvCxnSpPr>
        <p:spPr>
          <a:xfrm>
            <a:off x="1047750" y="1245855"/>
            <a:ext cx="10134600" cy="0"/>
          </a:xfrm>
          <a:prstGeom prst="line">
            <a:avLst/>
          </a:prstGeom>
        </p:spPr>
        <p:style>
          <a:lnRef idx="3">
            <a:schemeClr val="dk1"/>
          </a:lnRef>
          <a:fillRef idx="0">
            <a:schemeClr val="dk1"/>
          </a:fillRef>
          <a:effectRef idx="2">
            <a:schemeClr val="dk1"/>
          </a:effectRef>
          <a:fontRef idx="minor">
            <a:schemeClr val="tx1"/>
          </a:fontRef>
        </p:style>
      </p:cxnSp>
      <p:sp>
        <p:nvSpPr>
          <p:cNvPr id="14" name="橢圓 13">
            <a:extLst>
              <a:ext uri="{FF2B5EF4-FFF2-40B4-BE49-F238E27FC236}">
                <a16:creationId xmlns:a16="http://schemas.microsoft.com/office/drawing/2014/main" id="{88DC3FDA-3504-4A85-AB65-68238142832A}"/>
              </a:ext>
            </a:extLst>
          </p:cNvPr>
          <p:cNvSpPr/>
          <p:nvPr/>
        </p:nvSpPr>
        <p:spPr>
          <a:xfrm>
            <a:off x="895350" y="1130595"/>
            <a:ext cx="266700" cy="27245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cxnSp>
        <p:nvCxnSpPr>
          <p:cNvPr id="15" name="直線接點 14">
            <a:extLst>
              <a:ext uri="{FF2B5EF4-FFF2-40B4-BE49-F238E27FC236}">
                <a16:creationId xmlns:a16="http://schemas.microsoft.com/office/drawing/2014/main" id="{A1CB8D34-E071-45CC-94D7-0CCADDB7AC05}"/>
              </a:ext>
            </a:extLst>
          </p:cNvPr>
          <p:cNvCxnSpPr/>
          <p:nvPr/>
        </p:nvCxnSpPr>
        <p:spPr>
          <a:xfrm>
            <a:off x="1049154" y="1293395"/>
            <a:ext cx="10134600" cy="0"/>
          </a:xfrm>
          <a:prstGeom prst="line">
            <a:avLst/>
          </a:prstGeom>
        </p:spPr>
        <p:style>
          <a:lnRef idx="3">
            <a:schemeClr val="dk1"/>
          </a:lnRef>
          <a:fillRef idx="0">
            <a:schemeClr val="dk1"/>
          </a:fillRef>
          <a:effectRef idx="2">
            <a:schemeClr val="dk1"/>
          </a:effectRef>
          <a:fontRef idx="minor">
            <a:schemeClr val="tx1"/>
          </a:fontRef>
        </p:style>
      </p:cxnSp>
      <p:sp>
        <p:nvSpPr>
          <p:cNvPr id="5" name="文字方塊 4">
            <a:extLst>
              <a:ext uri="{FF2B5EF4-FFF2-40B4-BE49-F238E27FC236}">
                <a16:creationId xmlns:a16="http://schemas.microsoft.com/office/drawing/2014/main" id="{A78A1903-2094-4F84-9F3C-CCE71C6B7BBC}"/>
              </a:ext>
            </a:extLst>
          </p:cNvPr>
          <p:cNvSpPr txBox="1"/>
          <p:nvPr/>
        </p:nvSpPr>
        <p:spPr>
          <a:xfrm>
            <a:off x="10382133" y="989673"/>
            <a:ext cx="800217" cy="276999"/>
          </a:xfrm>
          <a:prstGeom prst="rect">
            <a:avLst/>
          </a:prstGeom>
          <a:noFill/>
        </p:spPr>
        <p:txBody>
          <a:bodyPr wrap="square" rtlCol="0">
            <a:spAutoFit/>
          </a:bodyPr>
          <a:lstStyle/>
          <a:p>
            <a:r>
              <a:rPr lang="zh-TW" altLang="en-US" sz="1200" b="1" dirty="0">
                <a:latin typeface="標楷體" panose="03000509000000000000" pitchFamily="65" charset="-120"/>
                <a:ea typeface="標楷體" panose="03000509000000000000" pitchFamily="65" charset="-120"/>
              </a:rPr>
              <a:t>背景知識</a:t>
            </a:r>
            <a:endParaRPr lang="zh-TW" altLang="en-US" b="1" dirty="0">
              <a:latin typeface="標楷體" panose="03000509000000000000" pitchFamily="65" charset="-120"/>
              <a:ea typeface="標楷體" panose="03000509000000000000" pitchFamily="65" charset="-120"/>
            </a:endParaRPr>
          </a:p>
        </p:txBody>
      </p:sp>
      <p:pic>
        <p:nvPicPr>
          <p:cNvPr id="9" name="圖片 8">
            <a:extLst>
              <a:ext uri="{FF2B5EF4-FFF2-40B4-BE49-F238E27FC236}">
                <a16:creationId xmlns:a16="http://schemas.microsoft.com/office/drawing/2014/main" id="{84E06278-BE07-4752-BC53-1FAC88757E7F}"/>
              </a:ext>
            </a:extLst>
          </p:cNvPr>
          <p:cNvPicPr>
            <a:picLocks noChangeAspect="1"/>
          </p:cNvPicPr>
          <p:nvPr/>
        </p:nvPicPr>
        <p:blipFill>
          <a:blip r:embed="rId3"/>
          <a:stretch>
            <a:fillRect/>
          </a:stretch>
        </p:blipFill>
        <p:spPr>
          <a:xfrm>
            <a:off x="6096000" y="3113252"/>
            <a:ext cx="5575135" cy="2527904"/>
          </a:xfrm>
          <a:prstGeom prst="rect">
            <a:avLst/>
          </a:prstGeom>
          <a:ln w="19050" cap="sq" cmpd="thickThin">
            <a:solidFill>
              <a:srgbClr val="000000"/>
            </a:solidFill>
            <a:prstDash val="solid"/>
            <a:miter lim="800000"/>
          </a:ln>
          <a:effectLst/>
        </p:spPr>
      </p:pic>
      <p:sp>
        <p:nvSpPr>
          <p:cNvPr id="3" name="文字方塊 2">
            <a:extLst>
              <a:ext uri="{FF2B5EF4-FFF2-40B4-BE49-F238E27FC236}">
                <a16:creationId xmlns:a16="http://schemas.microsoft.com/office/drawing/2014/main" id="{DCEC09B5-E5A3-4F95-89CA-B058D87AE20A}"/>
              </a:ext>
            </a:extLst>
          </p:cNvPr>
          <p:cNvSpPr txBox="1"/>
          <p:nvPr/>
        </p:nvSpPr>
        <p:spPr>
          <a:xfrm flipH="1">
            <a:off x="1162050" y="1742133"/>
            <a:ext cx="9220085" cy="738664"/>
          </a:xfrm>
          <a:prstGeom prst="rect">
            <a:avLst/>
          </a:prstGeom>
          <a:noFill/>
        </p:spPr>
        <p:txBody>
          <a:bodyPr wrap="square" rtlCol="0">
            <a:spAutoFit/>
          </a:bodyPr>
          <a:lstStyle/>
          <a:p>
            <a:r>
              <a:rPr lang="zh-TW" altLang="en-US" sz="2400" dirty="0">
                <a:solidFill>
                  <a:schemeClr val="tx1">
                    <a:lumMod val="75000"/>
                    <a:lumOff val="25000"/>
                  </a:schemeClr>
                </a:solidFill>
                <a:latin typeface="標楷體" panose="03000509000000000000" pitchFamily="65" charset="-120"/>
                <a:ea typeface="標楷體" panose="03000509000000000000" pitchFamily="65" charset="-120"/>
              </a:rPr>
              <a:t>語法</a:t>
            </a:r>
            <a:r>
              <a:rPr lang="en-US" altLang="zh-TW" sz="2400" dirty="0">
                <a:solidFill>
                  <a:schemeClr val="tx1">
                    <a:lumMod val="75000"/>
                    <a:lumOff val="25000"/>
                  </a:schemeClr>
                </a:solidFill>
                <a:latin typeface="標楷體" panose="03000509000000000000" pitchFamily="65" charset="-120"/>
                <a:ea typeface="標楷體" panose="03000509000000000000" pitchFamily="65" charset="-120"/>
              </a:rPr>
              <a:t>:</a:t>
            </a:r>
            <a:r>
              <a:rPr lang="zh-TW" altLang="en-US" sz="2400" dirty="0">
                <a:solidFill>
                  <a:schemeClr val="tx1">
                    <a:lumMod val="75000"/>
                    <a:lumOff val="25000"/>
                  </a:schemeClr>
                </a:solidFill>
                <a:latin typeface="標楷體" panose="03000509000000000000" pitchFamily="65" charset="-120"/>
                <a:ea typeface="標楷體" panose="03000509000000000000" pitchFamily="65" charset="-120"/>
              </a:rPr>
              <a:t> </a:t>
            </a:r>
            <a:r>
              <a:rPr lang="en-US" altLang="zh-TW" sz="2400" dirty="0">
                <a:solidFill>
                  <a:schemeClr val="tx1">
                    <a:lumMod val="75000"/>
                    <a:lumOff val="25000"/>
                  </a:schemeClr>
                </a:solidFill>
                <a:latin typeface="標楷體" panose="03000509000000000000" pitchFamily="65" charset="-120"/>
                <a:ea typeface="標楷體" panose="03000509000000000000" pitchFamily="65" charset="-120"/>
              </a:rPr>
              <a:t>Axis(</a:t>
            </a:r>
            <a:r>
              <a:rPr lang="zh-TW" altLang="en-US" sz="2400" dirty="0">
                <a:solidFill>
                  <a:schemeClr val="tx1">
                    <a:lumMod val="75000"/>
                    <a:lumOff val="25000"/>
                  </a:schemeClr>
                </a:solidFill>
                <a:latin typeface="標楷體" panose="03000509000000000000" pitchFamily="65" charset="-120"/>
                <a:ea typeface="標楷體" panose="03000509000000000000" pitchFamily="65" charset="-120"/>
              </a:rPr>
              <a:t>軸</a:t>
            </a:r>
            <a:r>
              <a:rPr lang="en-US" altLang="zh-TW" sz="2400" dirty="0">
                <a:solidFill>
                  <a:schemeClr val="tx1">
                    <a:lumMod val="75000"/>
                    <a:lumOff val="25000"/>
                  </a:schemeClr>
                </a:solidFill>
                <a:latin typeface="標楷體" panose="03000509000000000000" pitchFamily="65" charset="-120"/>
                <a:ea typeface="標楷體" panose="03000509000000000000" pitchFamily="65" charset="-120"/>
              </a:rPr>
              <a:t>) + Node test(</a:t>
            </a:r>
            <a:r>
              <a:rPr lang="zh-TW" altLang="en-US" sz="2400" dirty="0">
                <a:solidFill>
                  <a:schemeClr val="tx1">
                    <a:lumMod val="75000"/>
                    <a:lumOff val="25000"/>
                  </a:schemeClr>
                </a:solidFill>
                <a:latin typeface="標楷體" panose="03000509000000000000" pitchFamily="65" charset="-120"/>
                <a:ea typeface="標楷體" panose="03000509000000000000" pitchFamily="65" charset="-120"/>
              </a:rPr>
              <a:t>節點測試</a:t>
            </a:r>
            <a:r>
              <a:rPr lang="en-US" altLang="zh-TW" sz="2400" dirty="0">
                <a:solidFill>
                  <a:schemeClr val="tx1">
                    <a:lumMod val="75000"/>
                    <a:lumOff val="25000"/>
                  </a:schemeClr>
                </a:solidFill>
                <a:latin typeface="標楷體" panose="03000509000000000000" pitchFamily="65" charset="-120"/>
                <a:ea typeface="標楷體" panose="03000509000000000000" pitchFamily="65" charset="-120"/>
              </a:rPr>
              <a:t>) + Predicate(</a:t>
            </a:r>
            <a:r>
              <a:rPr lang="zh-TW" altLang="en-US" sz="2400" dirty="0">
                <a:solidFill>
                  <a:schemeClr val="tx1">
                    <a:lumMod val="75000"/>
                    <a:lumOff val="25000"/>
                  </a:schemeClr>
                </a:solidFill>
                <a:latin typeface="標楷體" panose="03000509000000000000" pitchFamily="65" charset="-120"/>
                <a:ea typeface="標楷體" panose="03000509000000000000" pitchFamily="65" charset="-120"/>
              </a:rPr>
              <a:t>節點描述</a:t>
            </a:r>
            <a:r>
              <a:rPr lang="en-US" altLang="zh-TW" sz="2400" dirty="0">
                <a:solidFill>
                  <a:schemeClr val="tx1">
                    <a:lumMod val="75000"/>
                    <a:lumOff val="25000"/>
                  </a:schemeClr>
                </a:solidFill>
                <a:latin typeface="標楷體" panose="03000509000000000000" pitchFamily="65" charset="-120"/>
                <a:ea typeface="標楷體" panose="03000509000000000000" pitchFamily="65" charset="-120"/>
              </a:rPr>
              <a:t>)</a:t>
            </a:r>
          </a:p>
          <a:p>
            <a:endParaRPr lang="zh-TW" altLang="en-US" dirty="0"/>
          </a:p>
        </p:txBody>
      </p:sp>
      <p:sp>
        <p:nvSpPr>
          <p:cNvPr id="12" name="矩形 11">
            <a:extLst>
              <a:ext uri="{FF2B5EF4-FFF2-40B4-BE49-F238E27FC236}">
                <a16:creationId xmlns:a16="http://schemas.microsoft.com/office/drawing/2014/main" id="{7AA0485F-A787-4805-A18A-A19A4C6270BB}"/>
              </a:ext>
            </a:extLst>
          </p:cNvPr>
          <p:cNvSpPr/>
          <p:nvPr/>
        </p:nvSpPr>
        <p:spPr>
          <a:xfrm>
            <a:off x="7824788" y="3833492"/>
            <a:ext cx="3557587" cy="1128713"/>
          </a:xfrm>
          <a:prstGeom prst="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箭號: 向右 5">
            <a:extLst>
              <a:ext uri="{FF2B5EF4-FFF2-40B4-BE49-F238E27FC236}">
                <a16:creationId xmlns:a16="http://schemas.microsoft.com/office/drawing/2014/main" id="{E55F344D-30F7-4171-A213-C63B37A7A35F}"/>
              </a:ext>
            </a:extLst>
          </p:cNvPr>
          <p:cNvSpPr/>
          <p:nvPr/>
        </p:nvSpPr>
        <p:spPr>
          <a:xfrm>
            <a:off x="5781675" y="4000520"/>
            <a:ext cx="1928813" cy="738664"/>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dirty="0"/>
          </a:p>
        </p:txBody>
      </p:sp>
      <p:sp>
        <p:nvSpPr>
          <p:cNvPr id="16" name="矩形 15">
            <a:extLst>
              <a:ext uri="{FF2B5EF4-FFF2-40B4-BE49-F238E27FC236}">
                <a16:creationId xmlns:a16="http://schemas.microsoft.com/office/drawing/2014/main" id="{DDB4DCA4-4702-4A52-A2FF-D3E24A6783AC}"/>
              </a:ext>
            </a:extLst>
          </p:cNvPr>
          <p:cNvSpPr/>
          <p:nvPr/>
        </p:nvSpPr>
        <p:spPr>
          <a:xfrm>
            <a:off x="6080760" y="2765579"/>
            <a:ext cx="1330642" cy="311151"/>
          </a:xfrm>
          <a:prstGeom prst="rect">
            <a:avLst/>
          </a:prstGeom>
          <a:solidFill>
            <a:schemeClr val="accent6">
              <a:lumMod val="40000"/>
              <a:lumOff val="60000"/>
            </a:schemeClr>
          </a:solidFill>
          <a:ln w="285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400" dirty="0">
                <a:solidFill>
                  <a:schemeClr val="tx1"/>
                </a:solidFill>
                <a:latin typeface="標楷體" panose="03000509000000000000" pitchFamily="65" charset="-120"/>
                <a:ea typeface="標楷體" panose="03000509000000000000" pitchFamily="65" charset="-120"/>
              </a:rPr>
              <a:t>起始節點</a:t>
            </a:r>
          </a:p>
        </p:txBody>
      </p:sp>
      <p:sp>
        <p:nvSpPr>
          <p:cNvPr id="17" name="投影片編號版面配置區 16">
            <a:extLst>
              <a:ext uri="{FF2B5EF4-FFF2-40B4-BE49-F238E27FC236}">
                <a16:creationId xmlns:a16="http://schemas.microsoft.com/office/drawing/2014/main" id="{36B3ED67-71AF-4A87-AB96-B45850C81DC8}"/>
              </a:ext>
            </a:extLst>
          </p:cNvPr>
          <p:cNvSpPr>
            <a:spLocks noGrp="1"/>
          </p:cNvSpPr>
          <p:nvPr>
            <p:ph type="sldNum" sz="quarter" idx="12"/>
          </p:nvPr>
        </p:nvSpPr>
        <p:spPr/>
        <p:txBody>
          <a:bodyPr/>
          <a:lstStyle/>
          <a:p>
            <a:fld id="{997B4A21-C178-4EF4-9692-581FD3539F5E}" type="slidenum">
              <a:rPr lang="zh-CN" altLang="en-US" smtClean="0"/>
              <a:t>7</a:t>
            </a:fld>
            <a:endParaRPr lang="zh-CN" altLang="en-US"/>
          </a:p>
        </p:txBody>
      </p:sp>
    </p:spTree>
    <p:extLst>
      <p:ext uri="{BB962C8B-B14F-4D97-AF65-F5344CB8AC3E}">
        <p14:creationId xmlns:p14="http://schemas.microsoft.com/office/powerpoint/2010/main" val="12718158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任意多边形: 形状 6"/>
          <p:cNvSpPr/>
          <p:nvPr/>
        </p:nvSpPr>
        <p:spPr bwMode="auto">
          <a:xfrm>
            <a:off x="0" y="6296025"/>
            <a:ext cx="12192000" cy="561378"/>
          </a:xfrm>
          <a:custGeom>
            <a:avLst/>
            <a:gdLst>
              <a:gd name="connsiteX0" fmla="*/ 2457949 w 12192000"/>
              <a:gd name="connsiteY0" fmla="*/ 0 h 1012232"/>
              <a:gd name="connsiteX1" fmla="*/ 9057549 w 12192000"/>
              <a:gd name="connsiteY1" fmla="*/ 610553 h 1012232"/>
              <a:gd name="connsiteX2" fmla="*/ 12192000 w 12192000"/>
              <a:gd name="connsiteY2" fmla="*/ 305277 h 1012232"/>
              <a:gd name="connsiteX3" fmla="*/ 12192000 w 12192000"/>
              <a:gd name="connsiteY3" fmla="*/ 1012232 h 1012232"/>
              <a:gd name="connsiteX4" fmla="*/ 114300 w 12192000"/>
              <a:gd name="connsiteY4" fmla="*/ 1012232 h 1012232"/>
              <a:gd name="connsiteX5" fmla="*/ 0 w 12192000"/>
              <a:gd name="connsiteY5" fmla="*/ 1012232 h 1012232"/>
              <a:gd name="connsiteX6" fmla="*/ 0 w 12192000"/>
              <a:gd name="connsiteY6" fmla="*/ 160434 h 1012232"/>
              <a:gd name="connsiteX7" fmla="*/ 270087 w 12192000"/>
              <a:gd name="connsiteY7" fmla="*/ 129128 h 1012232"/>
              <a:gd name="connsiteX8" fmla="*/ 2457949 w 12192000"/>
              <a:gd name="connsiteY8" fmla="*/ 0 h 1012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1012232">
                <a:moveTo>
                  <a:pt x="2457949" y="0"/>
                </a:moveTo>
                <a:cubicBezTo>
                  <a:pt x="4506845" y="0"/>
                  <a:pt x="7360920" y="610553"/>
                  <a:pt x="9057549" y="610553"/>
                </a:cubicBezTo>
                <a:cubicBezTo>
                  <a:pt x="10754179" y="610553"/>
                  <a:pt x="12192000" y="305277"/>
                  <a:pt x="12192000" y="305277"/>
                </a:cubicBezTo>
                <a:cubicBezTo>
                  <a:pt x="12192000" y="1012232"/>
                  <a:pt x="12192000" y="1012232"/>
                  <a:pt x="12192000" y="1012232"/>
                </a:cubicBezTo>
                <a:cubicBezTo>
                  <a:pt x="5290457" y="1012232"/>
                  <a:pt x="1839686" y="1012232"/>
                  <a:pt x="114300" y="1012232"/>
                </a:cubicBezTo>
                <a:lnTo>
                  <a:pt x="0" y="1012232"/>
                </a:lnTo>
                <a:lnTo>
                  <a:pt x="0" y="160434"/>
                </a:lnTo>
                <a:lnTo>
                  <a:pt x="270087" y="129128"/>
                </a:lnTo>
                <a:cubicBezTo>
                  <a:pt x="925321" y="57390"/>
                  <a:pt x="1689613" y="0"/>
                  <a:pt x="2457949" y="0"/>
                </a:cubicBezTo>
                <a:close/>
              </a:path>
            </a:pathLst>
          </a:custGeom>
          <a:solidFill>
            <a:srgbClr val="52618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dirty="0">
              <a:solidFill>
                <a:schemeClr val="lt1"/>
              </a:solidFill>
              <a:latin typeface="Arial" panose="020B0604020202020204" pitchFamily="34" charset="0"/>
              <a:ea typeface="思源黑体 CN Normal" panose="020B0400000000000000" pitchFamily="34" charset="-122"/>
              <a:sym typeface="Arial" panose="020B0604020202020204" pitchFamily="34" charset="0"/>
            </a:endParaRPr>
          </a:p>
        </p:txBody>
      </p:sp>
      <p:sp>
        <p:nvSpPr>
          <p:cNvPr id="2" name="文字方塊 1">
            <a:extLst>
              <a:ext uri="{FF2B5EF4-FFF2-40B4-BE49-F238E27FC236}">
                <a16:creationId xmlns:a16="http://schemas.microsoft.com/office/drawing/2014/main" id="{1C32014D-4ED5-4C1A-A659-FFB1D14AF0CC}"/>
              </a:ext>
            </a:extLst>
          </p:cNvPr>
          <p:cNvSpPr txBox="1"/>
          <p:nvPr/>
        </p:nvSpPr>
        <p:spPr>
          <a:xfrm>
            <a:off x="516256" y="6451400"/>
            <a:ext cx="4274819" cy="307777"/>
          </a:xfrm>
          <a:prstGeom prst="rect">
            <a:avLst/>
          </a:prstGeom>
          <a:noFill/>
        </p:spPr>
        <p:txBody>
          <a:bodyPr wrap="square" rtlCol="0">
            <a:spAutoFit/>
          </a:bodyPr>
          <a:lstStyle/>
          <a:p>
            <a:r>
              <a:rPr lang="en-US" altLang="zh-TW" sz="1400" dirty="0">
                <a:solidFill>
                  <a:schemeClr val="bg1"/>
                </a:solidFill>
                <a:latin typeface="Times New Roman" panose="02020603050405020304" pitchFamily="18" charset="0"/>
                <a:cs typeface="Times New Roman" panose="02020603050405020304" pitchFamily="18" charset="0"/>
              </a:rPr>
              <a:t>Computer and Storage System Laboratory, CSS Lab</a:t>
            </a:r>
            <a:endParaRPr lang="zh-TW" altLang="en-US" sz="1400" dirty="0">
              <a:solidFill>
                <a:schemeClr val="bg1"/>
              </a:solidFill>
              <a:latin typeface="Times New Roman" panose="02020603050405020304" pitchFamily="18" charset="0"/>
              <a:cs typeface="Times New Roman" panose="02020603050405020304" pitchFamily="18" charset="0"/>
            </a:endParaRPr>
          </a:p>
        </p:txBody>
      </p:sp>
      <p:sp>
        <p:nvSpPr>
          <p:cNvPr id="4" name="矩形 3">
            <a:extLst>
              <a:ext uri="{FF2B5EF4-FFF2-40B4-BE49-F238E27FC236}">
                <a16:creationId xmlns:a16="http://schemas.microsoft.com/office/drawing/2014/main" id="{FDE7B554-4DA6-47A1-B4F9-3F68B50CF4C8}"/>
              </a:ext>
            </a:extLst>
          </p:cNvPr>
          <p:cNvSpPr/>
          <p:nvPr/>
        </p:nvSpPr>
        <p:spPr>
          <a:xfrm>
            <a:off x="3343664" y="324076"/>
            <a:ext cx="5504671" cy="769441"/>
          </a:xfrm>
          <a:prstGeom prst="rect">
            <a:avLst/>
          </a:prstGeom>
        </p:spPr>
        <p:txBody>
          <a:bodyPr wrap="square">
            <a:spAutoFit/>
          </a:bodyPr>
          <a:lstStyle/>
          <a:p>
            <a:r>
              <a:rPr lang="zh-TW" altLang="en-US" sz="4400" dirty="0">
                <a:solidFill>
                  <a:schemeClr val="tx1">
                    <a:lumMod val="75000"/>
                    <a:lumOff val="25000"/>
                  </a:schemeClr>
                </a:solidFill>
                <a:effectLst>
                  <a:outerShdw blurRad="38100" dist="38100" dir="2700000" algn="tl">
                    <a:srgbClr val="000000">
                      <a:alpha val="43137"/>
                    </a:srgbClr>
                  </a:outerShdw>
                </a:effectLst>
                <a:latin typeface="標楷體" panose="03000509000000000000" pitchFamily="65" charset="-120"/>
                <a:ea typeface="標楷體" panose="03000509000000000000" pitchFamily="65" charset="-120"/>
              </a:rPr>
              <a:t>設計穩定的</a:t>
            </a:r>
            <a:r>
              <a:rPr lang="en-US" altLang="zh-TW" sz="4400" dirty="0" err="1">
                <a:solidFill>
                  <a:schemeClr val="tx1">
                    <a:lumMod val="75000"/>
                    <a:lumOff val="25000"/>
                  </a:schemeClr>
                </a:solidFill>
                <a:effectLst>
                  <a:outerShdw blurRad="38100" dist="38100" dir="2700000" algn="tl">
                    <a:srgbClr val="000000">
                      <a:alpha val="43137"/>
                    </a:srgbClr>
                  </a:outerShdw>
                </a:effectLst>
                <a:latin typeface="標楷體" panose="03000509000000000000" pitchFamily="65" charset="-120"/>
                <a:ea typeface="標楷體" panose="03000509000000000000" pitchFamily="65" charset="-120"/>
              </a:rPr>
              <a:t>Xpath</a:t>
            </a:r>
            <a:r>
              <a:rPr lang="zh-TW" altLang="en-US" sz="4400" dirty="0">
                <a:solidFill>
                  <a:schemeClr val="tx1">
                    <a:lumMod val="75000"/>
                    <a:lumOff val="25000"/>
                  </a:schemeClr>
                </a:solidFill>
                <a:effectLst>
                  <a:outerShdw blurRad="38100" dist="38100" dir="2700000" algn="tl">
                    <a:srgbClr val="000000">
                      <a:alpha val="43137"/>
                    </a:srgbClr>
                  </a:outerShdw>
                </a:effectLst>
                <a:latin typeface="標楷體" panose="03000509000000000000" pitchFamily="65" charset="-120"/>
                <a:ea typeface="標楷體" panose="03000509000000000000" pitchFamily="65" charset="-120"/>
              </a:rPr>
              <a:t>方式</a:t>
            </a:r>
          </a:p>
        </p:txBody>
      </p:sp>
      <p:cxnSp>
        <p:nvCxnSpPr>
          <p:cNvPr id="13" name="直線接點 12">
            <a:extLst>
              <a:ext uri="{FF2B5EF4-FFF2-40B4-BE49-F238E27FC236}">
                <a16:creationId xmlns:a16="http://schemas.microsoft.com/office/drawing/2014/main" id="{4585856D-9C50-40B4-9DA8-872E5A5C84FF}"/>
              </a:ext>
            </a:extLst>
          </p:cNvPr>
          <p:cNvCxnSpPr/>
          <p:nvPr/>
        </p:nvCxnSpPr>
        <p:spPr>
          <a:xfrm>
            <a:off x="1047750" y="1245855"/>
            <a:ext cx="10134600" cy="0"/>
          </a:xfrm>
          <a:prstGeom prst="line">
            <a:avLst/>
          </a:prstGeom>
        </p:spPr>
        <p:style>
          <a:lnRef idx="3">
            <a:schemeClr val="dk1"/>
          </a:lnRef>
          <a:fillRef idx="0">
            <a:schemeClr val="dk1"/>
          </a:fillRef>
          <a:effectRef idx="2">
            <a:schemeClr val="dk1"/>
          </a:effectRef>
          <a:fontRef idx="minor">
            <a:schemeClr val="tx1"/>
          </a:fontRef>
        </p:style>
      </p:cxnSp>
      <p:sp>
        <p:nvSpPr>
          <p:cNvPr id="14" name="橢圓 13">
            <a:extLst>
              <a:ext uri="{FF2B5EF4-FFF2-40B4-BE49-F238E27FC236}">
                <a16:creationId xmlns:a16="http://schemas.microsoft.com/office/drawing/2014/main" id="{88DC3FDA-3504-4A85-AB65-68238142832A}"/>
              </a:ext>
            </a:extLst>
          </p:cNvPr>
          <p:cNvSpPr/>
          <p:nvPr/>
        </p:nvSpPr>
        <p:spPr>
          <a:xfrm>
            <a:off x="895350" y="1130595"/>
            <a:ext cx="266700" cy="27245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cxnSp>
        <p:nvCxnSpPr>
          <p:cNvPr id="15" name="直線接點 14">
            <a:extLst>
              <a:ext uri="{FF2B5EF4-FFF2-40B4-BE49-F238E27FC236}">
                <a16:creationId xmlns:a16="http://schemas.microsoft.com/office/drawing/2014/main" id="{A1CB8D34-E071-45CC-94D7-0CCADDB7AC05}"/>
              </a:ext>
            </a:extLst>
          </p:cNvPr>
          <p:cNvCxnSpPr/>
          <p:nvPr/>
        </p:nvCxnSpPr>
        <p:spPr>
          <a:xfrm>
            <a:off x="1049154" y="1293395"/>
            <a:ext cx="10134600" cy="0"/>
          </a:xfrm>
          <a:prstGeom prst="line">
            <a:avLst/>
          </a:prstGeom>
        </p:spPr>
        <p:style>
          <a:lnRef idx="3">
            <a:schemeClr val="dk1"/>
          </a:lnRef>
          <a:fillRef idx="0">
            <a:schemeClr val="dk1"/>
          </a:fillRef>
          <a:effectRef idx="2">
            <a:schemeClr val="dk1"/>
          </a:effectRef>
          <a:fontRef idx="minor">
            <a:schemeClr val="tx1"/>
          </a:fontRef>
        </p:style>
      </p:cxnSp>
      <p:sp>
        <p:nvSpPr>
          <p:cNvPr id="5" name="文字方塊 4">
            <a:extLst>
              <a:ext uri="{FF2B5EF4-FFF2-40B4-BE49-F238E27FC236}">
                <a16:creationId xmlns:a16="http://schemas.microsoft.com/office/drawing/2014/main" id="{A78A1903-2094-4F84-9F3C-CCE71C6B7BBC}"/>
              </a:ext>
            </a:extLst>
          </p:cNvPr>
          <p:cNvSpPr txBox="1"/>
          <p:nvPr/>
        </p:nvSpPr>
        <p:spPr>
          <a:xfrm>
            <a:off x="10382133" y="989673"/>
            <a:ext cx="800217" cy="276999"/>
          </a:xfrm>
          <a:prstGeom prst="rect">
            <a:avLst/>
          </a:prstGeom>
          <a:noFill/>
        </p:spPr>
        <p:txBody>
          <a:bodyPr wrap="square" rtlCol="0">
            <a:spAutoFit/>
          </a:bodyPr>
          <a:lstStyle/>
          <a:p>
            <a:r>
              <a:rPr lang="zh-TW" altLang="en-US" sz="1200" b="1" dirty="0">
                <a:latin typeface="標楷體" panose="03000509000000000000" pitchFamily="65" charset="-120"/>
                <a:ea typeface="標楷體" panose="03000509000000000000" pitchFamily="65" charset="-120"/>
              </a:rPr>
              <a:t>背景知識</a:t>
            </a:r>
            <a:endParaRPr lang="zh-TW" altLang="en-US" b="1" dirty="0">
              <a:latin typeface="標楷體" panose="03000509000000000000" pitchFamily="65" charset="-120"/>
              <a:ea typeface="標楷體" panose="03000509000000000000" pitchFamily="65" charset="-120"/>
            </a:endParaRPr>
          </a:p>
        </p:txBody>
      </p:sp>
      <p:sp>
        <p:nvSpPr>
          <p:cNvPr id="11" name="文字方塊 10">
            <a:extLst>
              <a:ext uri="{FF2B5EF4-FFF2-40B4-BE49-F238E27FC236}">
                <a16:creationId xmlns:a16="http://schemas.microsoft.com/office/drawing/2014/main" id="{0DFD12CB-8C46-4120-98B7-A6369CC88871}"/>
              </a:ext>
            </a:extLst>
          </p:cNvPr>
          <p:cNvSpPr txBox="1"/>
          <p:nvPr/>
        </p:nvSpPr>
        <p:spPr>
          <a:xfrm>
            <a:off x="5431759" y="1283513"/>
            <a:ext cx="5778366" cy="276999"/>
          </a:xfrm>
          <a:prstGeom prst="rect">
            <a:avLst/>
          </a:prstGeom>
          <a:noFill/>
        </p:spPr>
        <p:txBody>
          <a:bodyPr wrap="square" rtlCol="0">
            <a:spAutoFit/>
          </a:bodyPr>
          <a:lstStyle/>
          <a:p>
            <a:r>
              <a:rPr lang="zh-TW" altLang="en-US" sz="1200" b="1" dirty="0">
                <a:latin typeface="標楷體" panose="03000509000000000000" pitchFamily="65" charset="-120"/>
                <a:ea typeface="標楷體" panose="03000509000000000000" pitchFamily="65" charset="-120"/>
              </a:rPr>
              <a:t>基於呂昭陞</a:t>
            </a:r>
            <a:r>
              <a:rPr lang="en-US" altLang="zh-TW" sz="1200" b="1" dirty="0">
                <a:latin typeface="標楷體" panose="03000509000000000000" pitchFamily="65" charset="-120"/>
                <a:ea typeface="標楷體" panose="03000509000000000000" pitchFamily="65" charset="-120"/>
              </a:rPr>
              <a:t>.</a:t>
            </a:r>
            <a:r>
              <a:rPr lang="zh-TW" altLang="en-US" sz="1200" b="1" dirty="0">
                <a:latin typeface="標楷體" panose="03000509000000000000" pitchFamily="65" charset="-120"/>
                <a:ea typeface="標楷體" panose="03000509000000000000" pitchFamily="65" charset="-120"/>
              </a:rPr>
              <a:t>一個改善 </a:t>
            </a:r>
            <a:r>
              <a:rPr lang="en-US" altLang="zh-TW" sz="1200" b="1" dirty="0">
                <a:latin typeface="標楷體" panose="03000509000000000000" pitchFamily="65" charset="-120"/>
                <a:ea typeface="標楷體" panose="03000509000000000000" pitchFamily="65" charset="-120"/>
              </a:rPr>
              <a:t>XPath</a:t>
            </a:r>
            <a:r>
              <a:rPr lang="zh-TW" altLang="en-US" sz="1200" b="1" dirty="0">
                <a:latin typeface="標楷體" panose="03000509000000000000" pitchFamily="65" charset="-120"/>
                <a:ea typeface="標楷體" panose="03000509000000000000" pitchFamily="65" charset="-120"/>
              </a:rPr>
              <a:t>表達式在網頁應用程式自動化驗收測試之穩定性的方法</a:t>
            </a:r>
            <a:endParaRPr lang="zh-TW" altLang="en-US" b="1" dirty="0">
              <a:latin typeface="標楷體" panose="03000509000000000000" pitchFamily="65" charset="-120"/>
              <a:ea typeface="標楷體" panose="03000509000000000000" pitchFamily="65" charset="-120"/>
            </a:endParaRPr>
          </a:p>
        </p:txBody>
      </p:sp>
      <p:sp>
        <p:nvSpPr>
          <p:cNvPr id="12" name="內容版面配置區 2">
            <a:extLst>
              <a:ext uri="{FF2B5EF4-FFF2-40B4-BE49-F238E27FC236}">
                <a16:creationId xmlns:a16="http://schemas.microsoft.com/office/drawing/2014/main" id="{E15F17D7-4975-4A87-836C-7063778B141D}"/>
              </a:ext>
            </a:extLst>
          </p:cNvPr>
          <p:cNvSpPr txBox="1">
            <a:spLocks/>
          </p:cNvSpPr>
          <p:nvPr/>
        </p:nvSpPr>
        <p:spPr>
          <a:xfrm>
            <a:off x="2598418" y="3812039"/>
            <a:ext cx="6995161" cy="2186390"/>
          </a:xfrm>
          <a:prstGeom prst="rect">
            <a:avLst/>
          </a:prstGeom>
        </p:spPr>
        <p:txBody>
          <a:bodyPr vert="horz" lIns="91440" tIns="45720" rIns="91440" bIns="45720" rtlCol="0" anchor="ctr"/>
          <a:lstStyle>
            <a:defPPr>
              <a:defRPr lang="zh-C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514350" indent="-514350">
              <a:lnSpc>
                <a:spcPts val="5500"/>
              </a:lnSpc>
              <a:buFont typeface="標楷體" panose="03000509000000000000" pitchFamily="65" charset="-120"/>
              <a:buChar char="-"/>
            </a:pPr>
            <a:r>
              <a:rPr lang="en-US" altLang="zh-TW" sz="1800" b="1" dirty="0">
                <a:solidFill>
                  <a:schemeClr val="tx1">
                    <a:lumMod val="75000"/>
                    <a:lumOff val="25000"/>
                  </a:schemeClr>
                </a:solidFill>
                <a:latin typeface="標楷體" panose="03000509000000000000" pitchFamily="65" charset="-120"/>
                <a:ea typeface="標楷體" panose="03000509000000000000" pitchFamily="65" charset="-120"/>
              </a:rPr>
              <a:t>Relative </a:t>
            </a:r>
            <a:r>
              <a:rPr lang="en-US" altLang="zh-TW" sz="1800" b="1" dirty="0" err="1">
                <a:solidFill>
                  <a:schemeClr val="tx1">
                    <a:lumMod val="75000"/>
                    <a:lumOff val="25000"/>
                  </a:schemeClr>
                </a:solidFill>
                <a:latin typeface="標楷體" panose="03000509000000000000" pitchFamily="65" charset="-120"/>
                <a:ea typeface="標楷體" panose="03000509000000000000" pitchFamily="65" charset="-120"/>
              </a:rPr>
              <a:t>Xpath</a:t>
            </a:r>
            <a:r>
              <a:rPr lang="en-US" altLang="zh-TW" sz="1800" b="1" dirty="0">
                <a:solidFill>
                  <a:schemeClr val="tx1">
                    <a:lumMod val="75000"/>
                    <a:lumOff val="25000"/>
                  </a:schemeClr>
                </a:solidFill>
                <a:latin typeface="標楷體" panose="03000509000000000000" pitchFamily="65" charset="-120"/>
                <a:ea typeface="標楷體" panose="03000509000000000000" pitchFamily="65" charset="-120"/>
              </a:rPr>
              <a:t>  →  </a:t>
            </a:r>
            <a:r>
              <a:rPr lang="en-US" altLang="zh-TW" sz="1800" b="1" dirty="0">
                <a:solidFill>
                  <a:schemeClr val="tx1">
                    <a:lumMod val="75000"/>
                    <a:lumOff val="25000"/>
                  </a:schemeClr>
                </a:solidFill>
                <a:highlight>
                  <a:srgbClr val="C0C0C0"/>
                </a:highlight>
                <a:latin typeface="Times New Roman" panose="02020603050405020304" pitchFamily="18" charset="0"/>
                <a:ea typeface="標楷體" panose="03000509000000000000" pitchFamily="65" charset="-120"/>
                <a:cs typeface="Times New Roman" panose="02020603050405020304" pitchFamily="18" charset="0"/>
              </a:rPr>
              <a:t>//div</a:t>
            </a:r>
          </a:p>
          <a:p>
            <a:pPr marL="514350" indent="-514350">
              <a:lnSpc>
                <a:spcPts val="5500"/>
              </a:lnSpc>
              <a:buFont typeface="標楷體" panose="03000509000000000000" pitchFamily="65" charset="-120"/>
              <a:buChar char="-"/>
            </a:pPr>
            <a:r>
              <a:rPr lang="zh-TW" altLang="en-US" sz="1800" b="1" dirty="0">
                <a:solidFill>
                  <a:schemeClr val="tx1">
                    <a:lumMod val="75000"/>
                    <a:lumOff val="25000"/>
                  </a:schemeClr>
                </a:solidFill>
                <a:latin typeface="標楷體" panose="03000509000000000000" pitchFamily="65" charset="-120"/>
                <a:ea typeface="標楷體" panose="03000509000000000000" pitchFamily="65" charset="-120"/>
              </a:rPr>
              <a:t>加強條件樣式    </a:t>
            </a:r>
            <a:r>
              <a:rPr lang="en-US" altLang="zh-TW" sz="1800" b="1" dirty="0">
                <a:solidFill>
                  <a:schemeClr val="tx1">
                    <a:lumMod val="75000"/>
                    <a:lumOff val="25000"/>
                  </a:schemeClr>
                </a:solidFill>
                <a:latin typeface="標楷體" panose="03000509000000000000" pitchFamily="65" charset="-120"/>
                <a:ea typeface="標楷體" panose="03000509000000000000" pitchFamily="65" charset="-120"/>
              </a:rPr>
              <a:t>→</a:t>
            </a:r>
            <a:r>
              <a:rPr lang="en-US" altLang="zh-TW" sz="1800" b="1" dirty="0">
                <a:solidFill>
                  <a:schemeClr val="tx1">
                    <a:lumMod val="75000"/>
                    <a:lumOff val="25000"/>
                  </a:schemeClr>
                </a:solidFill>
                <a:latin typeface="Times New Roman" panose="02020603050405020304" pitchFamily="18" charset="0"/>
                <a:ea typeface="標楷體" panose="03000509000000000000" pitchFamily="65" charset="-120"/>
                <a:cs typeface="Times New Roman" panose="02020603050405020304" pitchFamily="18" charset="0"/>
              </a:rPr>
              <a:t>    </a:t>
            </a:r>
            <a:r>
              <a:rPr lang="en-US" altLang="zh-TW" sz="1800" b="1" dirty="0">
                <a:solidFill>
                  <a:schemeClr val="tx1">
                    <a:lumMod val="75000"/>
                    <a:lumOff val="25000"/>
                  </a:schemeClr>
                </a:solidFill>
                <a:highlight>
                  <a:srgbClr val="C0C0C0"/>
                </a:highlight>
                <a:latin typeface="Times New Roman" panose="02020603050405020304" pitchFamily="18" charset="0"/>
                <a:ea typeface="標楷體" panose="03000509000000000000" pitchFamily="65" charset="-120"/>
                <a:cs typeface="Times New Roman" panose="02020603050405020304" pitchFamily="18" charset="0"/>
              </a:rPr>
              <a:t>//div[@id=</a:t>
            </a:r>
            <a:r>
              <a:rPr lang="en-US" altLang="zh-TW" sz="1800" dirty="0">
                <a:solidFill>
                  <a:schemeClr val="tx1">
                    <a:lumMod val="75000"/>
                    <a:lumOff val="25000"/>
                  </a:schemeClr>
                </a:solidFill>
                <a:highlight>
                  <a:srgbClr val="C0C0C0"/>
                </a:highlight>
                <a:latin typeface="Times New Roman" panose="02020603050405020304" pitchFamily="18" charset="0"/>
                <a:cs typeface="Times New Roman" panose="02020603050405020304" pitchFamily="18" charset="0"/>
              </a:rPr>
              <a:t>‘</a:t>
            </a:r>
            <a:r>
              <a:rPr lang="en-US" altLang="zh-TW" sz="1800" b="1" dirty="0" err="1">
                <a:solidFill>
                  <a:schemeClr val="tx1">
                    <a:lumMod val="75000"/>
                    <a:lumOff val="25000"/>
                  </a:schemeClr>
                </a:solidFill>
                <a:highlight>
                  <a:srgbClr val="C0C0C0"/>
                </a:highlight>
                <a:latin typeface="Times New Roman" panose="02020603050405020304" pitchFamily="18" charset="0"/>
                <a:ea typeface="標楷體" panose="03000509000000000000" pitchFamily="65" charset="-120"/>
                <a:cs typeface="Times New Roman" panose="02020603050405020304" pitchFamily="18" charset="0"/>
              </a:rPr>
              <a:t>B_id</a:t>
            </a:r>
            <a:r>
              <a:rPr lang="en-US" altLang="zh-TW" sz="1800" dirty="0">
                <a:solidFill>
                  <a:schemeClr val="tx1">
                    <a:lumMod val="75000"/>
                    <a:lumOff val="25000"/>
                  </a:schemeClr>
                </a:solidFill>
                <a:highlight>
                  <a:srgbClr val="C0C0C0"/>
                </a:highlight>
                <a:latin typeface="Times New Roman" panose="02020603050405020304" pitchFamily="18" charset="0"/>
                <a:cs typeface="Times New Roman" panose="02020603050405020304" pitchFamily="18" charset="0"/>
              </a:rPr>
              <a:t>'</a:t>
            </a:r>
            <a:r>
              <a:rPr lang="en-US" altLang="zh-TW" sz="1800" b="1" dirty="0">
                <a:solidFill>
                  <a:schemeClr val="tx1">
                    <a:lumMod val="75000"/>
                    <a:lumOff val="25000"/>
                  </a:schemeClr>
                </a:solidFill>
                <a:highlight>
                  <a:srgbClr val="C0C0C0"/>
                </a:highlight>
                <a:latin typeface="Times New Roman" panose="02020603050405020304" pitchFamily="18" charset="0"/>
                <a:ea typeface="標楷體" panose="03000509000000000000" pitchFamily="65" charset="-120"/>
                <a:cs typeface="Times New Roman" panose="02020603050405020304" pitchFamily="18" charset="0"/>
              </a:rPr>
              <a:t> and @class=</a:t>
            </a:r>
            <a:r>
              <a:rPr lang="en-US" altLang="zh-TW" sz="1800" dirty="0">
                <a:solidFill>
                  <a:schemeClr val="tx1">
                    <a:lumMod val="75000"/>
                    <a:lumOff val="25000"/>
                  </a:schemeClr>
                </a:solidFill>
                <a:highlight>
                  <a:srgbClr val="C0C0C0"/>
                </a:highlight>
                <a:latin typeface="Times New Roman" panose="02020603050405020304" pitchFamily="18" charset="0"/>
                <a:cs typeface="Times New Roman" panose="02020603050405020304" pitchFamily="18" charset="0"/>
              </a:rPr>
              <a:t>‘</a:t>
            </a:r>
            <a:r>
              <a:rPr lang="en-US" altLang="zh-TW" sz="1800" b="1" dirty="0" err="1">
                <a:solidFill>
                  <a:schemeClr val="tx1">
                    <a:lumMod val="75000"/>
                    <a:lumOff val="25000"/>
                  </a:schemeClr>
                </a:solidFill>
                <a:highlight>
                  <a:srgbClr val="C0C0C0"/>
                </a:highlight>
                <a:latin typeface="Times New Roman" panose="02020603050405020304" pitchFamily="18" charset="0"/>
                <a:ea typeface="標楷體" panose="03000509000000000000" pitchFamily="65" charset="-120"/>
                <a:cs typeface="Times New Roman" panose="02020603050405020304" pitchFamily="18" charset="0"/>
              </a:rPr>
              <a:t>B_class</a:t>
            </a:r>
            <a:r>
              <a:rPr lang="en-US" altLang="zh-TW" sz="1800" dirty="0">
                <a:solidFill>
                  <a:schemeClr val="tx1">
                    <a:lumMod val="75000"/>
                    <a:lumOff val="25000"/>
                  </a:schemeClr>
                </a:solidFill>
                <a:highlight>
                  <a:srgbClr val="C0C0C0"/>
                </a:highlight>
                <a:latin typeface="Times New Roman" panose="02020603050405020304" pitchFamily="18" charset="0"/>
                <a:cs typeface="Times New Roman" panose="02020603050405020304" pitchFamily="18" charset="0"/>
              </a:rPr>
              <a:t>'</a:t>
            </a:r>
            <a:r>
              <a:rPr lang="en-US" altLang="zh-TW" sz="1800" b="1" dirty="0">
                <a:solidFill>
                  <a:schemeClr val="tx1">
                    <a:lumMod val="75000"/>
                    <a:lumOff val="25000"/>
                  </a:schemeClr>
                </a:solidFill>
                <a:highlight>
                  <a:srgbClr val="C0C0C0"/>
                </a:highlight>
                <a:latin typeface="Times New Roman" panose="02020603050405020304" pitchFamily="18" charset="0"/>
                <a:ea typeface="標楷體" panose="03000509000000000000" pitchFamily="65" charset="-120"/>
                <a:cs typeface="Times New Roman" panose="02020603050405020304" pitchFamily="18" charset="0"/>
              </a:rPr>
              <a:t>]</a:t>
            </a:r>
          </a:p>
          <a:p>
            <a:pPr marL="514350" indent="-514350">
              <a:lnSpc>
                <a:spcPts val="5500"/>
              </a:lnSpc>
              <a:buFont typeface="標楷體" panose="03000509000000000000" pitchFamily="65" charset="-120"/>
              <a:buChar char="-"/>
            </a:pPr>
            <a:r>
              <a:rPr lang="zh-TW" altLang="en-US" sz="1800" b="1" dirty="0">
                <a:solidFill>
                  <a:schemeClr val="tx1">
                    <a:lumMod val="75000"/>
                    <a:lumOff val="25000"/>
                  </a:schemeClr>
                </a:solidFill>
                <a:latin typeface="標楷體" panose="03000509000000000000" pitchFamily="65" charset="-120"/>
                <a:ea typeface="標楷體" panose="03000509000000000000" pitchFamily="65" charset="-120"/>
              </a:rPr>
              <a:t>多個連續定位    </a:t>
            </a:r>
            <a:r>
              <a:rPr lang="en-US" altLang="zh-TW" sz="1800" b="1" dirty="0">
                <a:solidFill>
                  <a:schemeClr val="tx1">
                    <a:lumMod val="75000"/>
                    <a:lumOff val="25000"/>
                  </a:schemeClr>
                </a:solidFill>
                <a:latin typeface="標楷體" panose="03000509000000000000" pitchFamily="65" charset="-120"/>
                <a:ea typeface="標楷體" panose="03000509000000000000" pitchFamily="65" charset="-120"/>
              </a:rPr>
              <a:t>→  </a:t>
            </a:r>
            <a:r>
              <a:rPr lang="en-US" altLang="zh-TW" sz="1800" b="1" dirty="0">
                <a:solidFill>
                  <a:schemeClr val="tx1">
                    <a:lumMod val="75000"/>
                    <a:lumOff val="25000"/>
                  </a:schemeClr>
                </a:solidFill>
                <a:highlight>
                  <a:srgbClr val="C0C0C0"/>
                </a:highlight>
                <a:latin typeface="Times New Roman" panose="02020603050405020304" pitchFamily="18" charset="0"/>
                <a:ea typeface="標楷體" panose="03000509000000000000" pitchFamily="65" charset="-120"/>
                <a:cs typeface="Times New Roman" panose="02020603050405020304" pitchFamily="18" charset="0"/>
              </a:rPr>
              <a:t>//ul[@id=</a:t>
            </a:r>
            <a:r>
              <a:rPr lang="en-US" altLang="zh-TW" sz="1800" dirty="0">
                <a:solidFill>
                  <a:schemeClr val="tx1">
                    <a:lumMod val="75000"/>
                    <a:lumOff val="25000"/>
                  </a:schemeClr>
                </a:solidFill>
                <a:highlight>
                  <a:srgbClr val="C0C0C0"/>
                </a:highlight>
                <a:latin typeface="Times New Roman" panose="02020603050405020304" pitchFamily="18" charset="0"/>
                <a:cs typeface="Times New Roman" panose="02020603050405020304" pitchFamily="18" charset="0"/>
              </a:rPr>
              <a:t>'</a:t>
            </a:r>
            <a:r>
              <a:rPr lang="en-US" altLang="zh-TW" sz="1800" b="1" dirty="0" err="1">
                <a:solidFill>
                  <a:schemeClr val="tx1">
                    <a:lumMod val="75000"/>
                    <a:lumOff val="25000"/>
                  </a:schemeClr>
                </a:solidFill>
                <a:highlight>
                  <a:srgbClr val="C0C0C0"/>
                </a:highlight>
                <a:latin typeface="Times New Roman" panose="02020603050405020304" pitchFamily="18" charset="0"/>
                <a:ea typeface="標楷體" panose="03000509000000000000" pitchFamily="65" charset="-120"/>
                <a:cs typeface="Times New Roman" panose="02020603050405020304" pitchFamily="18" charset="0"/>
              </a:rPr>
              <a:t>ul_id</a:t>
            </a:r>
            <a:r>
              <a:rPr lang="en-US" altLang="zh-TW" sz="1800" dirty="0">
                <a:solidFill>
                  <a:schemeClr val="tx1">
                    <a:lumMod val="75000"/>
                    <a:lumOff val="25000"/>
                  </a:schemeClr>
                </a:solidFill>
                <a:highlight>
                  <a:srgbClr val="C0C0C0"/>
                </a:highlight>
                <a:latin typeface="Times New Roman" panose="02020603050405020304" pitchFamily="18" charset="0"/>
                <a:cs typeface="Times New Roman" panose="02020603050405020304" pitchFamily="18" charset="0"/>
              </a:rPr>
              <a:t>'</a:t>
            </a:r>
            <a:r>
              <a:rPr lang="en-US" altLang="zh-TW" sz="1800" b="1" dirty="0">
                <a:solidFill>
                  <a:schemeClr val="tx1">
                    <a:lumMod val="75000"/>
                    <a:lumOff val="25000"/>
                  </a:schemeClr>
                </a:solidFill>
                <a:highlight>
                  <a:srgbClr val="C0C0C0"/>
                </a:highlight>
                <a:latin typeface="Times New Roman" panose="02020603050405020304" pitchFamily="18" charset="0"/>
                <a:ea typeface="標楷體" panose="03000509000000000000" pitchFamily="65" charset="-120"/>
                <a:cs typeface="Times New Roman" panose="02020603050405020304" pitchFamily="18" charset="0"/>
              </a:rPr>
              <a:t>]//div[@class=</a:t>
            </a:r>
            <a:r>
              <a:rPr lang="en-US" altLang="zh-TW" sz="1800" dirty="0">
                <a:solidFill>
                  <a:schemeClr val="tx1">
                    <a:lumMod val="75000"/>
                    <a:lumOff val="25000"/>
                  </a:schemeClr>
                </a:solidFill>
                <a:highlight>
                  <a:srgbClr val="C0C0C0"/>
                </a:highlight>
                <a:latin typeface="Times New Roman" panose="02020603050405020304" pitchFamily="18" charset="0"/>
                <a:cs typeface="Times New Roman" panose="02020603050405020304" pitchFamily="18" charset="0"/>
              </a:rPr>
              <a:t>‘</a:t>
            </a:r>
            <a:r>
              <a:rPr lang="en-US" altLang="zh-TW" sz="1800" b="1" dirty="0" err="1">
                <a:solidFill>
                  <a:schemeClr val="tx1">
                    <a:lumMod val="75000"/>
                    <a:lumOff val="25000"/>
                  </a:schemeClr>
                </a:solidFill>
                <a:highlight>
                  <a:srgbClr val="C0C0C0"/>
                </a:highlight>
                <a:latin typeface="Times New Roman" panose="02020603050405020304" pitchFamily="18" charset="0"/>
                <a:ea typeface="標楷體" panose="03000509000000000000" pitchFamily="65" charset="-120"/>
                <a:cs typeface="Times New Roman" panose="02020603050405020304" pitchFamily="18" charset="0"/>
              </a:rPr>
              <a:t>B_class</a:t>
            </a:r>
            <a:r>
              <a:rPr lang="en-US" altLang="zh-TW" sz="1800" dirty="0">
                <a:solidFill>
                  <a:schemeClr val="tx1">
                    <a:lumMod val="75000"/>
                    <a:lumOff val="25000"/>
                  </a:schemeClr>
                </a:solidFill>
                <a:highlight>
                  <a:srgbClr val="C0C0C0"/>
                </a:highlight>
                <a:latin typeface="Times New Roman" panose="02020603050405020304" pitchFamily="18" charset="0"/>
                <a:cs typeface="Times New Roman" panose="02020603050405020304" pitchFamily="18" charset="0"/>
              </a:rPr>
              <a:t>'</a:t>
            </a:r>
            <a:r>
              <a:rPr lang="en-US" altLang="zh-TW" sz="1800" b="1" dirty="0">
                <a:solidFill>
                  <a:schemeClr val="tx1">
                    <a:lumMod val="75000"/>
                    <a:lumOff val="25000"/>
                  </a:schemeClr>
                </a:solidFill>
                <a:highlight>
                  <a:srgbClr val="C0C0C0"/>
                </a:highlight>
                <a:latin typeface="Times New Roman" panose="02020603050405020304" pitchFamily="18" charset="0"/>
                <a:ea typeface="標楷體" panose="03000509000000000000" pitchFamily="65" charset="-120"/>
                <a:cs typeface="Times New Roman" panose="02020603050405020304" pitchFamily="18" charset="0"/>
              </a:rPr>
              <a:t>]</a:t>
            </a:r>
          </a:p>
        </p:txBody>
      </p:sp>
      <p:pic>
        <p:nvPicPr>
          <p:cNvPr id="3" name="圖片 2">
            <a:extLst>
              <a:ext uri="{FF2B5EF4-FFF2-40B4-BE49-F238E27FC236}">
                <a16:creationId xmlns:a16="http://schemas.microsoft.com/office/drawing/2014/main" id="{726817A2-8EA6-452A-A524-679B91C7C043}"/>
              </a:ext>
            </a:extLst>
          </p:cNvPr>
          <p:cNvPicPr>
            <a:picLocks noChangeAspect="1"/>
          </p:cNvPicPr>
          <p:nvPr/>
        </p:nvPicPr>
        <p:blipFill>
          <a:blip r:embed="rId3"/>
          <a:stretch>
            <a:fillRect/>
          </a:stretch>
        </p:blipFill>
        <p:spPr>
          <a:xfrm>
            <a:off x="2637202" y="1813457"/>
            <a:ext cx="6917594" cy="1981253"/>
          </a:xfrm>
          <a:prstGeom prst="rect">
            <a:avLst/>
          </a:prstGeom>
          <a:ln w="19050" cap="sq" cmpd="thickThin">
            <a:solidFill>
              <a:srgbClr val="000000"/>
            </a:solidFill>
            <a:prstDash val="solid"/>
            <a:miter lim="800000"/>
          </a:ln>
          <a:effectLst/>
        </p:spPr>
      </p:pic>
      <p:cxnSp>
        <p:nvCxnSpPr>
          <p:cNvPr id="8" name="直線接點 7">
            <a:extLst>
              <a:ext uri="{FF2B5EF4-FFF2-40B4-BE49-F238E27FC236}">
                <a16:creationId xmlns:a16="http://schemas.microsoft.com/office/drawing/2014/main" id="{8A9A7AF0-B283-4818-A8DA-D9726967C3B5}"/>
              </a:ext>
            </a:extLst>
          </p:cNvPr>
          <p:cNvCxnSpPr>
            <a:cxnSpLocks/>
          </p:cNvCxnSpPr>
          <p:nvPr/>
        </p:nvCxnSpPr>
        <p:spPr>
          <a:xfrm>
            <a:off x="5511978" y="5921220"/>
            <a:ext cx="1541051" cy="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10" name="文字方塊 9">
            <a:extLst>
              <a:ext uri="{FF2B5EF4-FFF2-40B4-BE49-F238E27FC236}">
                <a16:creationId xmlns:a16="http://schemas.microsoft.com/office/drawing/2014/main" id="{F0AB045D-34BB-4459-90DB-F0EF0123C696}"/>
              </a:ext>
            </a:extLst>
          </p:cNvPr>
          <p:cNvSpPr txBox="1"/>
          <p:nvPr/>
        </p:nvSpPr>
        <p:spPr>
          <a:xfrm>
            <a:off x="6196179" y="5940708"/>
            <a:ext cx="370875" cy="307777"/>
          </a:xfrm>
          <a:prstGeom prst="rect">
            <a:avLst/>
          </a:prstGeom>
          <a:noFill/>
        </p:spPr>
        <p:txBody>
          <a:bodyPr wrap="square" rtlCol="0">
            <a:spAutoFit/>
          </a:bodyPr>
          <a:lstStyle/>
          <a:p>
            <a:r>
              <a:rPr lang="zh-TW" altLang="en-US" sz="1400" dirty="0"/>
              <a:t>①</a:t>
            </a:r>
          </a:p>
        </p:txBody>
      </p:sp>
      <p:cxnSp>
        <p:nvCxnSpPr>
          <p:cNvPr id="16" name="直線接點 15">
            <a:extLst>
              <a:ext uri="{FF2B5EF4-FFF2-40B4-BE49-F238E27FC236}">
                <a16:creationId xmlns:a16="http://schemas.microsoft.com/office/drawing/2014/main" id="{A0D7E548-8C5A-47FC-9461-24EC44B63CC3}"/>
              </a:ext>
            </a:extLst>
          </p:cNvPr>
          <p:cNvCxnSpPr>
            <a:cxnSpLocks/>
          </p:cNvCxnSpPr>
          <p:nvPr/>
        </p:nvCxnSpPr>
        <p:spPr>
          <a:xfrm>
            <a:off x="7550416" y="5940708"/>
            <a:ext cx="1747050" cy="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18" name="文字方塊 17">
            <a:extLst>
              <a:ext uri="{FF2B5EF4-FFF2-40B4-BE49-F238E27FC236}">
                <a16:creationId xmlns:a16="http://schemas.microsoft.com/office/drawing/2014/main" id="{500830DF-6137-4FC6-81E9-D24136F4228F}"/>
              </a:ext>
            </a:extLst>
          </p:cNvPr>
          <p:cNvSpPr txBox="1"/>
          <p:nvPr/>
        </p:nvSpPr>
        <p:spPr>
          <a:xfrm>
            <a:off x="8238503" y="5921525"/>
            <a:ext cx="370875" cy="307777"/>
          </a:xfrm>
          <a:prstGeom prst="rect">
            <a:avLst/>
          </a:prstGeom>
          <a:noFill/>
        </p:spPr>
        <p:txBody>
          <a:bodyPr wrap="square" rtlCol="0">
            <a:spAutoFit/>
          </a:bodyPr>
          <a:lstStyle/>
          <a:p>
            <a:r>
              <a:rPr lang="zh-TW" altLang="en-US" sz="1400" dirty="0"/>
              <a:t>②</a:t>
            </a:r>
          </a:p>
        </p:txBody>
      </p:sp>
      <p:cxnSp>
        <p:nvCxnSpPr>
          <p:cNvPr id="19" name="直線接點 18">
            <a:extLst>
              <a:ext uri="{FF2B5EF4-FFF2-40B4-BE49-F238E27FC236}">
                <a16:creationId xmlns:a16="http://schemas.microsoft.com/office/drawing/2014/main" id="{A8CAAF48-1BF8-4694-8908-EE2697057AD4}"/>
              </a:ext>
            </a:extLst>
          </p:cNvPr>
          <p:cNvCxnSpPr>
            <a:cxnSpLocks/>
          </p:cNvCxnSpPr>
          <p:nvPr/>
        </p:nvCxnSpPr>
        <p:spPr>
          <a:xfrm>
            <a:off x="6009365" y="5229559"/>
            <a:ext cx="3217762" cy="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22" name="等腰三角形 21">
            <a:extLst>
              <a:ext uri="{FF2B5EF4-FFF2-40B4-BE49-F238E27FC236}">
                <a16:creationId xmlns:a16="http://schemas.microsoft.com/office/drawing/2014/main" id="{95E76CF5-7FA5-4C1E-A74C-0CFEB2FA9685}"/>
              </a:ext>
            </a:extLst>
          </p:cNvPr>
          <p:cNvSpPr/>
          <p:nvPr/>
        </p:nvSpPr>
        <p:spPr>
          <a:xfrm rot="10800000">
            <a:off x="6571074" y="4720768"/>
            <a:ext cx="217410" cy="13941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 name="等腰三角形 22">
            <a:extLst>
              <a:ext uri="{FF2B5EF4-FFF2-40B4-BE49-F238E27FC236}">
                <a16:creationId xmlns:a16="http://schemas.microsoft.com/office/drawing/2014/main" id="{43ED019D-AA09-4D91-A290-6C2D9B69BD14}"/>
              </a:ext>
            </a:extLst>
          </p:cNvPr>
          <p:cNvSpPr/>
          <p:nvPr/>
        </p:nvSpPr>
        <p:spPr>
          <a:xfrm rot="10800000">
            <a:off x="8391968" y="4723979"/>
            <a:ext cx="217410" cy="13941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投影片編號版面配置區 16">
            <a:extLst>
              <a:ext uri="{FF2B5EF4-FFF2-40B4-BE49-F238E27FC236}">
                <a16:creationId xmlns:a16="http://schemas.microsoft.com/office/drawing/2014/main" id="{AC21CABB-0DBB-4252-8B7E-A827A243C5F9}"/>
              </a:ext>
            </a:extLst>
          </p:cNvPr>
          <p:cNvSpPr>
            <a:spLocks noGrp="1"/>
          </p:cNvSpPr>
          <p:nvPr>
            <p:ph type="sldNum" sz="quarter" idx="12"/>
          </p:nvPr>
        </p:nvSpPr>
        <p:spPr/>
        <p:txBody>
          <a:bodyPr/>
          <a:lstStyle/>
          <a:p>
            <a:fld id="{997B4A21-C178-4EF4-9692-581FD3539F5E}" type="slidenum">
              <a:rPr lang="zh-CN" altLang="en-US" smtClean="0"/>
              <a:t>8</a:t>
            </a:fld>
            <a:endParaRPr lang="zh-CN" altLang="en-US"/>
          </a:p>
        </p:txBody>
      </p:sp>
    </p:spTree>
    <p:extLst>
      <p:ext uri="{BB962C8B-B14F-4D97-AF65-F5344CB8AC3E}">
        <p14:creationId xmlns:p14="http://schemas.microsoft.com/office/powerpoint/2010/main" val="22987288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5770</TotalTime>
  <Words>5727</Words>
  <Application>Microsoft Office PowerPoint</Application>
  <PresentationFormat>寬螢幕</PresentationFormat>
  <Paragraphs>724</Paragraphs>
  <Slides>64</Slides>
  <Notes>64</Notes>
  <HiddenSlides>16</HiddenSlides>
  <MMClips>0</MMClips>
  <ScaleCrop>false</ScaleCrop>
  <HeadingPairs>
    <vt:vector size="6" baseType="variant">
      <vt:variant>
        <vt:lpstr>使用字型</vt:lpstr>
      </vt:variant>
      <vt:variant>
        <vt:i4>9</vt:i4>
      </vt:variant>
      <vt:variant>
        <vt:lpstr>佈景主題</vt:lpstr>
      </vt:variant>
      <vt:variant>
        <vt:i4>1</vt:i4>
      </vt:variant>
      <vt:variant>
        <vt:lpstr>投影片標題</vt:lpstr>
      </vt:variant>
      <vt:variant>
        <vt:i4>64</vt:i4>
      </vt:variant>
    </vt:vector>
  </HeadingPairs>
  <TitlesOfParts>
    <vt:vector size="74" baseType="lpstr">
      <vt:lpstr>等线</vt:lpstr>
      <vt:lpstr>等线 Light</vt:lpstr>
      <vt:lpstr>思源黑体 CN Normal</vt:lpstr>
      <vt:lpstr>微軟正黑體</vt:lpstr>
      <vt:lpstr>新細明體</vt:lpstr>
      <vt:lpstr>標楷體</vt:lpstr>
      <vt:lpstr>Arial</vt:lpstr>
      <vt:lpstr>Times New Roman</vt:lpstr>
      <vt:lpstr>Wingdings</vt:lpstr>
      <vt:lpstr>Office 主题​​</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CSS_Jerry</dc:creator>
  <cp:keywords/>
  <dc:description>http://www.ypppt.com/</dc:description>
  <cp:lastModifiedBy>廖昱翔</cp:lastModifiedBy>
  <cp:revision>246</cp:revision>
  <dcterms:created xsi:type="dcterms:W3CDTF">2020-03-11T02:21:00Z</dcterms:created>
  <dcterms:modified xsi:type="dcterms:W3CDTF">2022-07-24T11:44:13Z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2052-11.1.0.9584</vt:lpwstr>
  </property>
</Properties>
</file>